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9"/>
  </p:notesMasterIdLst>
  <p:sldIdLst>
    <p:sldId id="256" r:id="rId2"/>
    <p:sldId id="262" r:id="rId3"/>
    <p:sldId id="258" r:id="rId4"/>
    <p:sldId id="300" r:id="rId5"/>
    <p:sldId id="263" r:id="rId6"/>
    <p:sldId id="305" r:id="rId7"/>
    <p:sldId id="302" r:id="rId8"/>
    <p:sldId id="306" r:id="rId9"/>
    <p:sldId id="257" r:id="rId10"/>
    <p:sldId id="301" r:id="rId11"/>
    <p:sldId id="304" r:id="rId12"/>
    <p:sldId id="303" r:id="rId13"/>
    <p:sldId id="310" r:id="rId14"/>
    <p:sldId id="311" r:id="rId15"/>
    <p:sldId id="312" r:id="rId16"/>
    <p:sldId id="260" r:id="rId17"/>
    <p:sldId id="315" r:id="rId18"/>
    <p:sldId id="316" r:id="rId19"/>
    <p:sldId id="317" r:id="rId20"/>
    <p:sldId id="319" r:id="rId21"/>
    <p:sldId id="307" r:id="rId22"/>
    <p:sldId id="308" r:id="rId23"/>
    <p:sldId id="309" r:id="rId24"/>
    <p:sldId id="324" r:id="rId25"/>
    <p:sldId id="313" r:id="rId26"/>
    <p:sldId id="314" r:id="rId27"/>
    <p:sldId id="328" r:id="rId28"/>
  </p:sldIdLst>
  <p:sldSz cx="9144000" cy="5143500" type="screen16x9"/>
  <p:notesSz cx="6858000" cy="9144000"/>
  <p:embeddedFontLst>
    <p:embeddedFont>
      <p:font typeface="Bahnschrift SemiBold" panose="020B0502040204020203" pitchFamily="34" charset="0"/>
      <p:bold r:id="rId30"/>
    </p:embeddedFont>
    <p:embeddedFont>
      <p:font typeface="Bebas Neue" panose="020B0604020202020204" charset="0"/>
      <p:regular r:id="rId31"/>
    </p:embeddedFont>
    <p:embeddedFont>
      <p:font typeface="Quicksand" panose="020B0604020202020204" charset="0"/>
      <p:regular r:id="rId32"/>
      <p:bold r:id="rId33"/>
    </p:embeddedFont>
    <p:embeddedFont>
      <p:font typeface="Roboto Condensed Light" panose="02000000000000000000" pitchFamily="2" charset="0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ena Kok" initials="RK" lastIdx="2" clrIdx="0">
    <p:extLst>
      <p:ext uri="{19B8F6BF-5375-455C-9EA6-DF929625EA0E}">
        <p15:presenceInfo xmlns:p15="http://schemas.microsoft.com/office/powerpoint/2012/main" userId="2dcfe22b316eb5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AAA"/>
    <a:srgbClr val="5863E0"/>
    <a:srgbClr val="F4D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CC3B95-BC26-4D78-A11A-17033E0D1F5D}">
  <a:tblStyle styleId="{4DCC3B95-BC26-4D78-A11A-17033E0D1F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06" autoAdjust="0"/>
  </p:normalViewPr>
  <p:slideViewPr>
    <p:cSldViewPr snapToGrid="0">
      <p:cViewPr varScale="1">
        <p:scale>
          <a:sx n="90" d="100"/>
          <a:sy n="90" d="100"/>
        </p:scale>
        <p:origin x="81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1T23:33:51.677" idx="2">
    <p:pos x="5760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efed0262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efed0262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78575c1cc5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78575c1cc5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6775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78575c1cc5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78575c1cc5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521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78575c1cc5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78575c1cc5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78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af5511564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af5511564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4187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783214fb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783214fb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783214fb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783214fb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338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783214fb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783214fb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217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783214fb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783214fb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4214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783214fb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783214fb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249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783214fb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783214fb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793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a783214fb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a783214fb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783214fb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783214fb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995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783214fb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783214fb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415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783214fb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783214fb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4034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783214fb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783214fb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217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783214fb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783214fb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54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a783214fb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a783214fb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af5511564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af5511564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5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783214fb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783214fb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783214fb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783214fb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952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783214fb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783214fb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937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783214fb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783214fb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018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78575c1cc5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78575c1cc5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436825"/>
            <a:ext cx="3852000" cy="153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98925" y="3139950"/>
            <a:ext cx="1877700" cy="72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4"/>
          <p:cNvGrpSpPr/>
          <p:nvPr/>
        </p:nvGrpSpPr>
        <p:grpSpPr>
          <a:xfrm>
            <a:off x="-7" y="0"/>
            <a:ext cx="625763" cy="3288755"/>
            <a:chOff x="-7" y="0"/>
            <a:chExt cx="625763" cy="3288755"/>
          </a:xfrm>
        </p:grpSpPr>
        <p:sp>
          <p:nvSpPr>
            <p:cNvPr id="17" name="Google Shape;17;p4"/>
            <p:cNvSpPr/>
            <p:nvPr/>
          </p:nvSpPr>
          <p:spPr>
            <a:xfrm>
              <a:off x="201918" y="63821"/>
              <a:ext cx="72619" cy="101243"/>
            </a:xfrm>
            <a:custGeom>
              <a:avLst/>
              <a:gdLst/>
              <a:ahLst/>
              <a:cxnLst/>
              <a:rect l="l" t="t" r="r" b="b"/>
              <a:pathLst>
                <a:path w="4011" h="5592" extrusionOk="0">
                  <a:moveTo>
                    <a:pt x="3663" y="1"/>
                  </a:moveTo>
                  <a:cubicBezTo>
                    <a:pt x="3555" y="1"/>
                    <a:pt x="3449" y="56"/>
                    <a:pt x="3384" y="153"/>
                  </a:cubicBezTo>
                  <a:lnTo>
                    <a:pt x="76" y="5090"/>
                  </a:lnTo>
                  <a:cubicBezTo>
                    <a:pt x="1" y="5241"/>
                    <a:pt x="26" y="5441"/>
                    <a:pt x="176" y="5542"/>
                  </a:cubicBezTo>
                  <a:cubicBezTo>
                    <a:pt x="226" y="5567"/>
                    <a:pt x="276" y="5592"/>
                    <a:pt x="351" y="5592"/>
                  </a:cubicBezTo>
                  <a:cubicBezTo>
                    <a:pt x="452" y="5592"/>
                    <a:pt x="552" y="5542"/>
                    <a:pt x="602" y="5441"/>
                  </a:cubicBezTo>
                  <a:lnTo>
                    <a:pt x="3910" y="504"/>
                  </a:lnTo>
                  <a:cubicBezTo>
                    <a:pt x="4011" y="354"/>
                    <a:pt x="3960" y="153"/>
                    <a:pt x="3835" y="53"/>
                  </a:cubicBezTo>
                  <a:cubicBezTo>
                    <a:pt x="3782" y="17"/>
                    <a:pt x="3722" y="1"/>
                    <a:pt x="3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4"/>
            <p:cNvSpPr/>
            <p:nvPr/>
          </p:nvSpPr>
          <p:spPr>
            <a:xfrm>
              <a:off x="444976" y="1543415"/>
              <a:ext cx="59909" cy="108630"/>
            </a:xfrm>
            <a:custGeom>
              <a:avLst/>
              <a:gdLst/>
              <a:ahLst/>
              <a:cxnLst/>
              <a:rect l="l" t="t" r="r" b="b"/>
              <a:pathLst>
                <a:path w="3309" h="6000" extrusionOk="0">
                  <a:moveTo>
                    <a:pt x="370" y="1"/>
                  </a:moveTo>
                  <a:cubicBezTo>
                    <a:pt x="321" y="1"/>
                    <a:pt x="271" y="12"/>
                    <a:pt x="226" y="35"/>
                  </a:cubicBezTo>
                  <a:cubicBezTo>
                    <a:pt x="76" y="110"/>
                    <a:pt x="0" y="285"/>
                    <a:pt x="76" y="461"/>
                  </a:cubicBezTo>
                  <a:lnTo>
                    <a:pt x="2682" y="5824"/>
                  </a:lnTo>
                  <a:cubicBezTo>
                    <a:pt x="2732" y="5924"/>
                    <a:pt x="2833" y="5999"/>
                    <a:pt x="2958" y="5999"/>
                  </a:cubicBezTo>
                  <a:cubicBezTo>
                    <a:pt x="3008" y="5999"/>
                    <a:pt x="3058" y="5974"/>
                    <a:pt x="3083" y="5974"/>
                  </a:cubicBezTo>
                  <a:cubicBezTo>
                    <a:pt x="3259" y="5874"/>
                    <a:pt x="3309" y="5699"/>
                    <a:pt x="3234" y="5548"/>
                  </a:cubicBezTo>
                  <a:lnTo>
                    <a:pt x="652" y="185"/>
                  </a:lnTo>
                  <a:cubicBezTo>
                    <a:pt x="599" y="62"/>
                    <a:pt x="485" y="1"/>
                    <a:pt x="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4"/>
            <p:cNvSpPr/>
            <p:nvPr/>
          </p:nvSpPr>
          <p:spPr>
            <a:xfrm>
              <a:off x="111628" y="3180578"/>
              <a:ext cx="60362" cy="108177"/>
            </a:xfrm>
            <a:custGeom>
              <a:avLst/>
              <a:gdLst/>
              <a:ahLst/>
              <a:cxnLst/>
              <a:rect l="l" t="t" r="r" b="b"/>
              <a:pathLst>
                <a:path w="3334" h="5975" extrusionOk="0">
                  <a:moveTo>
                    <a:pt x="2984" y="1"/>
                  </a:moveTo>
                  <a:cubicBezTo>
                    <a:pt x="2870" y="1"/>
                    <a:pt x="2759" y="57"/>
                    <a:pt x="2707" y="160"/>
                  </a:cubicBezTo>
                  <a:lnTo>
                    <a:pt x="75" y="5524"/>
                  </a:lnTo>
                  <a:cubicBezTo>
                    <a:pt x="0" y="5674"/>
                    <a:pt x="75" y="5850"/>
                    <a:pt x="226" y="5925"/>
                  </a:cubicBezTo>
                  <a:cubicBezTo>
                    <a:pt x="276" y="5950"/>
                    <a:pt x="326" y="5975"/>
                    <a:pt x="351" y="5975"/>
                  </a:cubicBezTo>
                  <a:cubicBezTo>
                    <a:pt x="476" y="5975"/>
                    <a:pt x="577" y="5900"/>
                    <a:pt x="652" y="5800"/>
                  </a:cubicBezTo>
                  <a:lnTo>
                    <a:pt x="3258" y="436"/>
                  </a:lnTo>
                  <a:cubicBezTo>
                    <a:pt x="3333" y="286"/>
                    <a:pt x="3283" y="110"/>
                    <a:pt x="3133" y="35"/>
                  </a:cubicBezTo>
                  <a:cubicBezTo>
                    <a:pt x="3086" y="12"/>
                    <a:pt x="3035" y="1"/>
                    <a:pt x="2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522658" y="485866"/>
              <a:ext cx="59022" cy="59004"/>
            </a:xfrm>
            <a:custGeom>
              <a:avLst/>
              <a:gdLst/>
              <a:ahLst/>
              <a:cxnLst/>
              <a:rect l="l" t="t" r="r" b="b"/>
              <a:pathLst>
                <a:path w="3260" h="3259" extrusionOk="0">
                  <a:moveTo>
                    <a:pt x="1630" y="627"/>
                  </a:moveTo>
                  <a:cubicBezTo>
                    <a:pt x="2181" y="627"/>
                    <a:pt x="2632" y="1078"/>
                    <a:pt x="2632" y="1629"/>
                  </a:cubicBezTo>
                  <a:cubicBezTo>
                    <a:pt x="2632" y="2181"/>
                    <a:pt x="2181" y="2632"/>
                    <a:pt x="1630" y="2632"/>
                  </a:cubicBezTo>
                  <a:cubicBezTo>
                    <a:pt x="1079" y="2632"/>
                    <a:pt x="627" y="2181"/>
                    <a:pt x="627" y="1629"/>
                  </a:cubicBezTo>
                  <a:cubicBezTo>
                    <a:pt x="627" y="1078"/>
                    <a:pt x="1079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1"/>
                    <a:pt x="728" y="3258"/>
                    <a:pt x="1630" y="3258"/>
                  </a:cubicBezTo>
                  <a:cubicBezTo>
                    <a:pt x="2532" y="3258"/>
                    <a:pt x="3259" y="2531"/>
                    <a:pt x="3259" y="1629"/>
                  </a:cubicBezTo>
                  <a:cubicBezTo>
                    <a:pt x="3259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4"/>
            <p:cNvSpPr/>
            <p:nvPr/>
          </p:nvSpPr>
          <p:spPr>
            <a:xfrm>
              <a:off x="88472" y="2515527"/>
              <a:ext cx="59022" cy="59475"/>
            </a:xfrm>
            <a:custGeom>
              <a:avLst/>
              <a:gdLst/>
              <a:ahLst/>
              <a:cxnLst/>
              <a:rect l="l" t="t" r="r" b="b"/>
              <a:pathLst>
                <a:path w="3260" h="3285" extrusionOk="0">
                  <a:moveTo>
                    <a:pt x="1630" y="628"/>
                  </a:moveTo>
                  <a:cubicBezTo>
                    <a:pt x="2181" y="628"/>
                    <a:pt x="2632" y="1079"/>
                    <a:pt x="2632" y="1630"/>
                  </a:cubicBezTo>
                  <a:cubicBezTo>
                    <a:pt x="2632" y="2181"/>
                    <a:pt x="2181" y="2658"/>
                    <a:pt x="1630" y="2658"/>
                  </a:cubicBezTo>
                  <a:cubicBezTo>
                    <a:pt x="1079" y="2658"/>
                    <a:pt x="627" y="2181"/>
                    <a:pt x="627" y="1630"/>
                  </a:cubicBezTo>
                  <a:cubicBezTo>
                    <a:pt x="627" y="1079"/>
                    <a:pt x="1079" y="628"/>
                    <a:pt x="1630" y="628"/>
                  </a:cubicBezTo>
                  <a:close/>
                  <a:moveTo>
                    <a:pt x="1630" y="1"/>
                  </a:moveTo>
                  <a:cubicBezTo>
                    <a:pt x="728" y="1"/>
                    <a:pt x="1" y="728"/>
                    <a:pt x="1" y="1630"/>
                  </a:cubicBezTo>
                  <a:cubicBezTo>
                    <a:pt x="1" y="2532"/>
                    <a:pt x="728" y="3284"/>
                    <a:pt x="1630" y="3284"/>
                  </a:cubicBezTo>
                  <a:cubicBezTo>
                    <a:pt x="2532" y="3284"/>
                    <a:pt x="3259" y="2532"/>
                    <a:pt x="3259" y="1630"/>
                  </a:cubicBezTo>
                  <a:cubicBezTo>
                    <a:pt x="3259" y="728"/>
                    <a:pt x="2532" y="1"/>
                    <a:pt x="1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196921" y="2238919"/>
              <a:ext cx="22722" cy="22975"/>
            </a:xfrm>
            <a:custGeom>
              <a:avLst/>
              <a:gdLst/>
              <a:ahLst/>
              <a:cxnLst/>
              <a:rect l="l" t="t" r="r" b="b"/>
              <a:pathLst>
                <a:path w="1255" h="1269" extrusionOk="0">
                  <a:moveTo>
                    <a:pt x="625" y="0"/>
                  </a:moveTo>
                  <a:cubicBezTo>
                    <a:pt x="461" y="0"/>
                    <a:pt x="295" y="72"/>
                    <a:pt x="176" y="191"/>
                  </a:cubicBezTo>
                  <a:cubicBezTo>
                    <a:pt x="151" y="216"/>
                    <a:pt x="126" y="241"/>
                    <a:pt x="101" y="291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26" y="467"/>
                    <a:pt x="1" y="517"/>
                  </a:cubicBezTo>
                  <a:cubicBezTo>
                    <a:pt x="1" y="542"/>
                    <a:pt x="1" y="592"/>
                    <a:pt x="1" y="642"/>
                  </a:cubicBezTo>
                  <a:cubicBezTo>
                    <a:pt x="1" y="793"/>
                    <a:pt x="51" y="943"/>
                    <a:pt x="176" y="1068"/>
                  </a:cubicBezTo>
                  <a:cubicBezTo>
                    <a:pt x="302" y="1194"/>
                    <a:pt x="452" y="1269"/>
                    <a:pt x="627" y="1269"/>
                  </a:cubicBezTo>
                  <a:cubicBezTo>
                    <a:pt x="778" y="1269"/>
                    <a:pt x="953" y="1194"/>
                    <a:pt x="1054" y="1068"/>
                  </a:cubicBezTo>
                  <a:cubicBezTo>
                    <a:pt x="1179" y="943"/>
                    <a:pt x="1254" y="793"/>
                    <a:pt x="1254" y="642"/>
                  </a:cubicBezTo>
                  <a:cubicBezTo>
                    <a:pt x="1254" y="592"/>
                    <a:pt x="1254" y="542"/>
                    <a:pt x="1229" y="517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54" y="291"/>
                  </a:cubicBezTo>
                  <a:cubicBezTo>
                    <a:pt x="1129" y="241"/>
                    <a:pt x="1104" y="216"/>
                    <a:pt x="1054" y="191"/>
                  </a:cubicBezTo>
                  <a:cubicBezTo>
                    <a:pt x="1028" y="166"/>
                    <a:pt x="1003" y="141"/>
                    <a:pt x="978" y="116"/>
                  </a:cubicBezTo>
                  <a:cubicBezTo>
                    <a:pt x="928" y="91"/>
                    <a:pt x="903" y="66"/>
                    <a:pt x="853" y="41"/>
                  </a:cubicBezTo>
                  <a:cubicBezTo>
                    <a:pt x="828" y="41"/>
                    <a:pt x="778" y="16"/>
                    <a:pt x="753" y="16"/>
                  </a:cubicBezTo>
                  <a:cubicBezTo>
                    <a:pt x="711" y="5"/>
                    <a:pt x="668" y="0"/>
                    <a:pt x="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603052" y="0"/>
              <a:ext cx="22704" cy="22595"/>
            </a:xfrm>
            <a:custGeom>
              <a:avLst/>
              <a:gdLst/>
              <a:ahLst/>
              <a:cxnLst/>
              <a:rect l="l" t="t" r="r" b="b"/>
              <a:pathLst>
                <a:path w="1254" h="1248" extrusionOk="0">
                  <a:moveTo>
                    <a:pt x="614" y="0"/>
                  </a:moveTo>
                  <a:cubicBezTo>
                    <a:pt x="451" y="0"/>
                    <a:pt x="288" y="57"/>
                    <a:pt x="176" y="169"/>
                  </a:cubicBezTo>
                  <a:cubicBezTo>
                    <a:pt x="150" y="194"/>
                    <a:pt x="125" y="219"/>
                    <a:pt x="100" y="270"/>
                  </a:cubicBezTo>
                  <a:cubicBezTo>
                    <a:pt x="75" y="295"/>
                    <a:pt x="50" y="320"/>
                    <a:pt x="50" y="370"/>
                  </a:cubicBezTo>
                  <a:cubicBezTo>
                    <a:pt x="25" y="395"/>
                    <a:pt x="0" y="445"/>
                    <a:pt x="0" y="495"/>
                  </a:cubicBezTo>
                  <a:cubicBezTo>
                    <a:pt x="0" y="520"/>
                    <a:pt x="0" y="570"/>
                    <a:pt x="0" y="620"/>
                  </a:cubicBezTo>
                  <a:cubicBezTo>
                    <a:pt x="0" y="771"/>
                    <a:pt x="50" y="946"/>
                    <a:pt x="176" y="1047"/>
                  </a:cubicBezTo>
                  <a:cubicBezTo>
                    <a:pt x="301" y="1172"/>
                    <a:pt x="451" y="1247"/>
                    <a:pt x="627" y="1247"/>
                  </a:cubicBezTo>
                  <a:cubicBezTo>
                    <a:pt x="777" y="1247"/>
                    <a:pt x="952" y="1172"/>
                    <a:pt x="1053" y="1047"/>
                  </a:cubicBezTo>
                  <a:cubicBezTo>
                    <a:pt x="1178" y="946"/>
                    <a:pt x="1253" y="771"/>
                    <a:pt x="1253" y="620"/>
                  </a:cubicBezTo>
                  <a:cubicBezTo>
                    <a:pt x="1253" y="570"/>
                    <a:pt x="1228" y="520"/>
                    <a:pt x="1228" y="495"/>
                  </a:cubicBezTo>
                  <a:cubicBezTo>
                    <a:pt x="1228" y="445"/>
                    <a:pt x="1203" y="395"/>
                    <a:pt x="1203" y="370"/>
                  </a:cubicBezTo>
                  <a:cubicBezTo>
                    <a:pt x="1178" y="320"/>
                    <a:pt x="1153" y="295"/>
                    <a:pt x="1128" y="270"/>
                  </a:cubicBezTo>
                  <a:cubicBezTo>
                    <a:pt x="1103" y="219"/>
                    <a:pt x="1078" y="194"/>
                    <a:pt x="1053" y="169"/>
                  </a:cubicBezTo>
                  <a:cubicBezTo>
                    <a:pt x="940" y="57"/>
                    <a:pt x="777" y="0"/>
                    <a:pt x="6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7" y="1029179"/>
              <a:ext cx="22704" cy="22993"/>
            </a:xfrm>
            <a:custGeom>
              <a:avLst/>
              <a:gdLst/>
              <a:ahLst/>
              <a:cxnLst/>
              <a:rect l="l" t="t" r="r" b="b"/>
              <a:pathLst>
                <a:path w="1254" h="1270" extrusionOk="0">
                  <a:moveTo>
                    <a:pt x="615" y="1"/>
                  </a:moveTo>
                  <a:cubicBezTo>
                    <a:pt x="445" y="1"/>
                    <a:pt x="295" y="73"/>
                    <a:pt x="176" y="192"/>
                  </a:cubicBezTo>
                  <a:cubicBezTo>
                    <a:pt x="151" y="217"/>
                    <a:pt x="126" y="242"/>
                    <a:pt x="101" y="292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1" y="467"/>
                    <a:pt x="1" y="518"/>
                  </a:cubicBezTo>
                  <a:cubicBezTo>
                    <a:pt x="1" y="543"/>
                    <a:pt x="1" y="593"/>
                    <a:pt x="1" y="643"/>
                  </a:cubicBezTo>
                  <a:cubicBezTo>
                    <a:pt x="1" y="793"/>
                    <a:pt x="51" y="969"/>
                    <a:pt x="176" y="1069"/>
                  </a:cubicBezTo>
                  <a:cubicBezTo>
                    <a:pt x="301" y="1194"/>
                    <a:pt x="452" y="1269"/>
                    <a:pt x="627" y="1269"/>
                  </a:cubicBezTo>
                  <a:cubicBezTo>
                    <a:pt x="652" y="1269"/>
                    <a:pt x="702" y="1244"/>
                    <a:pt x="753" y="1244"/>
                  </a:cubicBezTo>
                  <a:cubicBezTo>
                    <a:pt x="778" y="1244"/>
                    <a:pt x="828" y="1219"/>
                    <a:pt x="853" y="1219"/>
                  </a:cubicBezTo>
                  <a:cubicBezTo>
                    <a:pt x="903" y="1194"/>
                    <a:pt x="928" y="1169"/>
                    <a:pt x="978" y="1144"/>
                  </a:cubicBezTo>
                  <a:cubicBezTo>
                    <a:pt x="1003" y="1119"/>
                    <a:pt x="1028" y="1094"/>
                    <a:pt x="1053" y="1069"/>
                  </a:cubicBezTo>
                  <a:cubicBezTo>
                    <a:pt x="1179" y="969"/>
                    <a:pt x="1254" y="793"/>
                    <a:pt x="1254" y="643"/>
                  </a:cubicBezTo>
                  <a:cubicBezTo>
                    <a:pt x="1254" y="593"/>
                    <a:pt x="1229" y="543"/>
                    <a:pt x="1229" y="518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28" y="292"/>
                  </a:cubicBezTo>
                  <a:cubicBezTo>
                    <a:pt x="1128" y="242"/>
                    <a:pt x="1078" y="217"/>
                    <a:pt x="1053" y="192"/>
                  </a:cubicBezTo>
                  <a:cubicBezTo>
                    <a:pt x="1028" y="167"/>
                    <a:pt x="1003" y="142"/>
                    <a:pt x="978" y="117"/>
                  </a:cubicBezTo>
                  <a:cubicBezTo>
                    <a:pt x="928" y="92"/>
                    <a:pt x="903" y="66"/>
                    <a:pt x="853" y="41"/>
                  </a:cubicBezTo>
                  <a:cubicBezTo>
                    <a:pt x="828" y="41"/>
                    <a:pt x="778" y="16"/>
                    <a:pt x="753" y="16"/>
                  </a:cubicBezTo>
                  <a:cubicBezTo>
                    <a:pt x="705" y="6"/>
                    <a:pt x="659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51484" y="1027427"/>
              <a:ext cx="59022" cy="59475"/>
            </a:xfrm>
            <a:custGeom>
              <a:avLst/>
              <a:gdLst/>
              <a:ahLst/>
              <a:cxnLst/>
              <a:rect l="l" t="t" r="r" b="b"/>
              <a:pathLst>
                <a:path w="3260" h="3285" extrusionOk="0">
                  <a:moveTo>
                    <a:pt x="1630" y="628"/>
                  </a:moveTo>
                  <a:cubicBezTo>
                    <a:pt x="2181" y="628"/>
                    <a:pt x="2632" y="1079"/>
                    <a:pt x="2632" y="1630"/>
                  </a:cubicBezTo>
                  <a:cubicBezTo>
                    <a:pt x="2632" y="2181"/>
                    <a:pt x="2181" y="2658"/>
                    <a:pt x="1630" y="2658"/>
                  </a:cubicBezTo>
                  <a:cubicBezTo>
                    <a:pt x="1079" y="2658"/>
                    <a:pt x="627" y="2181"/>
                    <a:pt x="627" y="1630"/>
                  </a:cubicBezTo>
                  <a:cubicBezTo>
                    <a:pt x="627" y="1079"/>
                    <a:pt x="1079" y="628"/>
                    <a:pt x="1630" y="628"/>
                  </a:cubicBezTo>
                  <a:close/>
                  <a:moveTo>
                    <a:pt x="1630" y="1"/>
                  </a:moveTo>
                  <a:cubicBezTo>
                    <a:pt x="728" y="1"/>
                    <a:pt x="1" y="728"/>
                    <a:pt x="1" y="1630"/>
                  </a:cubicBezTo>
                  <a:cubicBezTo>
                    <a:pt x="1" y="2532"/>
                    <a:pt x="728" y="3284"/>
                    <a:pt x="1630" y="3284"/>
                  </a:cubicBezTo>
                  <a:cubicBezTo>
                    <a:pt x="2532" y="3284"/>
                    <a:pt x="3259" y="2532"/>
                    <a:pt x="3259" y="1630"/>
                  </a:cubicBezTo>
                  <a:cubicBezTo>
                    <a:pt x="3259" y="728"/>
                    <a:pt x="2532" y="1"/>
                    <a:pt x="1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4"/>
          <p:cNvGrpSpPr/>
          <p:nvPr/>
        </p:nvGrpSpPr>
        <p:grpSpPr>
          <a:xfrm>
            <a:off x="8431104" y="1818952"/>
            <a:ext cx="712884" cy="3324549"/>
            <a:chOff x="8431104" y="1818952"/>
            <a:chExt cx="712884" cy="3324549"/>
          </a:xfrm>
        </p:grpSpPr>
        <p:sp>
          <p:nvSpPr>
            <p:cNvPr id="27" name="Google Shape;27;p4"/>
            <p:cNvSpPr/>
            <p:nvPr/>
          </p:nvSpPr>
          <p:spPr>
            <a:xfrm>
              <a:off x="8559523" y="2735608"/>
              <a:ext cx="97568" cy="78286"/>
            </a:xfrm>
            <a:custGeom>
              <a:avLst/>
              <a:gdLst/>
              <a:ahLst/>
              <a:cxnLst/>
              <a:rect l="l" t="t" r="r" b="b"/>
              <a:pathLst>
                <a:path w="5389" h="4324" extrusionOk="0">
                  <a:moveTo>
                    <a:pt x="368" y="1"/>
                  </a:moveTo>
                  <a:cubicBezTo>
                    <a:pt x="276" y="1"/>
                    <a:pt x="184" y="40"/>
                    <a:pt x="126" y="113"/>
                  </a:cubicBezTo>
                  <a:cubicBezTo>
                    <a:pt x="0" y="263"/>
                    <a:pt x="25" y="464"/>
                    <a:pt x="176" y="564"/>
                  </a:cubicBezTo>
                  <a:lnTo>
                    <a:pt x="4837" y="4248"/>
                  </a:lnTo>
                  <a:cubicBezTo>
                    <a:pt x="4887" y="4298"/>
                    <a:pt x="4963" y="4324"/>
                    <a:pt x="5038" y="4324"/>
                  </a:cubicBezTo>
                  <a:cubicBezTo>
                    <a:pt x="5138" y="4324"/>
                    <a:pt x="5213" y="4273"/>
                    <a:pt x="5288" y="4198"/>
                  </a:cubicBezTo>
                  <a:cubicBezTo>
                    <a:pt x="5389" y="4073"/>
                    <a:pt x="5364" y="3872"/>
                    <a:pt x="5238" y="3772"/>
                  </a:cubicBezTo>
                  <a:lnTo>
                    <a:pt x="552" y="63"/>
                  </a:lnTo>
                  <a:cubicBezTo>
                    <a:pt x="499" y="21"/>
                    <a:pt x="434" y="1"/>
                    <a:pt x="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8955190" y="4621461"/>
              <a:ext cx="36789" cy="116379"/>
            </a:xfrm>
            <a:custGeom>
              <a:avLst/>
              <a:gdLst/>
              <a:ahLst/>
              <a:cxnLst/>
              <a:rect l="l" t="t" r="r" b="b"/>
              <a:pathLst>
                <a:path w="2032" h="6428" extrusionOk="0">
                  <a:moveTo>
                    <a:pt x="347" y="0"/>
                  </a:moveTo>
                  <a:cubicBezTo>
                    <a:pt x="323" y="0"/>
                    <a:pt x="300" y="4"/>
                    <a:pt x="277" y="12"/>
                  </a:cubicBezTo>
                  <a:cubicBezTo>
                    <a:pt x="101" y="62"/>
                    <a:pt x="1" y="212"/>
                    <a:pt x="26" y="388"/>
                  </a:cubicBezTo>
                  <a:lnTo>
                    <a:pt x="1379" y="6202"/>
                  </a:lnTo>
                  <a:cubicBezTo>
                    <a:pt x="1430" y="6327"/>
                    <a:pt x="1555" y="6428"/>
                    <a:pt x="1680" y="6428"/>
                  </a:cubicBezTo>
                  <a:lnTo>
                    <a:pt x="1755" y="6428"/>
                  </a:lnTo>
                  <a:cubicBezTo>
                    <a:pt x="1931" y="6378"/>
                    <a:pt x="2031" y="6227"/>
                    <a:pt x="2006" y="6052"/>
                  </a:cubicBezTo>
                  <a:lnTo>
                    <a:pt x="653" y="237"/>
                  </a:lnTo>
                  <a:cubicBezTo>
                    <a:pt x="610" y="110"/>
                    <a:pt x="478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8623363" y="4301955"/>
              <a:ext cx="60380" cy="108087"/>
            </a:xfrm>
            <a:custGeom>
              <a:avLst/>
              <a:gdLst/>
              <a:ahLst/>
              <a:cxnLst/>
              <a:rect l="l" t="t" r="r" b="b"/>
              <a:pathLst>
                <a:path w="3335" h="5970" extrusionOk="0">
                  <a:moveTo>
                    <a:pt x="2985" y="0"/>
                  </a:moveTo>
                  <a:cubicBezTo>
                    <a:pt x="2871" y="0"/>
                    <a:pt x="2763" y="70"/>
                    <a:pt x="2708" y="180"/>
                  </a:cubicBezTo>
                  <a:lnTo>
                    <a:pt x="76" y="5519"/>
                  </a:lnTo>
                  <a:cubicBezTo>
                    <a:pt x="1" y="5669"/>
                    <a:pt x="51" y="5870"/>
                    <a:pt x="201" y="5945"/>
                  </a:cubicBezTo>
                  <a:cubicBezTo>
                    <a:pt x="252" y="5970"/>
                    <a:pt x="302" y="5970"/>
                    <a:pt x="352" y="5970"/>
                  </a:cubicBezTo>
                  <a:cubicBezTo>
                    <a:pt x="477" y="5970"/>
                    <a:pt x="577" y="5920"/>
                    <a:pt x="627" y="5794"/>
                  </a:cubicBezTo>
                  <a:lnTo>
                    <a:pt x="3259" y="456"/>
                  </a:lnTo>
                  <a:cubicBezTo>
                    <a:pt x="3334" y="306"/>
                    <a:pt x="3259" y="105"/>
                    <a:pt x="3109" y="30"/>
                  </a:cubicBezTo>
                  <a:cubicBezTo>
                    <a:pt x="3068" y="10"/>
                    <a:pt x="3026" y="0"/>
                    <a:pt x="29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9016004" y="2994926"/>
              <a:ext cx="59457" cy="59004"/>
            </a:xfrm>
            <a:custGeom>
              <a:avLst/>
              <a:gdLst/>
              <a:ahLst/>
              <a:cxnLst/>
              <a:rect l="l" t="t" r="r" b="b"/>
              <a:pathLst>
                <a:path w="3284" h="3259" extrusionOk="0">
                  <a:moveTo>
                    <a:pt x="1655" y="627"/>
                  </a:moveTo>
                  <a:cubicBezTo>
                    <a:pt x="2206" y="627"/>
                    <a:pt x="2657" y="1078"/>
                    <a:pt x="2657" y="1630"/>
                  </a:cubicBezTo>
                  <a:cubicBezTo>
                    <a:pt x="2657" y="2181"/>
                    <a:pt x="2206" y="2632"/>
                    <a:pt x="1655" y="2632"/>
                  </a:cubicBezTo>
                  <a:cubicBezTo>
                    <a:pt x="1078" y="2632"/>
                    <a:pt x="627" y="2181"/>
                    <a:pt x="627" y="1630"/>
                  </a:cubicBezTo>
                  <a:cubicBezTo>
                    <a:pt x="627" y="1078"/>
                    <a:pt x="1078" y="627"/>
                    <a:pt x="1655" y="627"/>
                  </a:cubicBezTo>
                  <a:close/>
                  <a:moveTo>
                    <a:pt x="1655" y="1"/>
                  </a:moveTo>
                  <a:cubicBezTo>
                    <a:pt x="752" y="1"/>
                    <a:pt x="0" y="727"/>
                    <a:pt x="0" y="1630"/>
                  </a:cubicBezTo>
                  <a:cubicBezTo>
                    <a:pt x="0" y="2532"/>
                    <a:pt x="752" y="3259"/>
                    <a:pt x="1655" y="3259"/>
                  </a:cubicBezTo>
                  <a:cubicBezTo>
                    <a:pt x="2557" y="3259"/>
                    <a:pt x="3284" y="2532"/>
                    <a:pt x="3284" y="1630"/>
                  </a:cubicBezTo>
                  <a:cubicBezTo>
                    <a:pt x="3284" y="727"/>
                    <a:pt x="2557" y="1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809535" y="5000109"/>
              <a:ext cx="59475" cy="59457"/>
            </a:xfrm>
            <a:custGeom>
              <a:avLst/>
              <a:gdLst/>
              <a:ahLst/>
              <a:cxnLst/>
              <a:rect l="l" t="t" r="r" b="b"/>
              <a:pathLst>
                <a:path w="3285" h="3284" extrusionOk="0">
                  <a:moveTo>
                    <a:pt x="1655" y="627"/>
                  </a:moveTo>
                  <a:cubicBezTo>
                    <a:pt x="2206" y="627"/>
                    <a:pt x="2657" y="1103"/>
                    <a:pt x="2657" y="1654"/>
                  </a:cubicBezTo>
                  <a:cubicBezTo>
                    <a:pt x="2657" y="2206"/>
                    <a:pt x="2206" y="2657"/>
                    <a:pt x="1655" y="2657"/>
                  </a:cubicBezTo>
                  <a:cubicBezTo>
                    <a:pt x="1079" y="2657"/>
                    <a:pt x="627" y="2206"/>
                    <a:pt x="627" y="1654"/>
                  </a:cubicBezTo>
                  <a:cubicBezTo>
                    <a:pt x="627" y="1103"/>
                    <a:pt x="1079" y="627"/>
                    <a:pt x="1655" y="627"/>
                  </a:cubicBezTo>
                  <a:close/>
                  <a:moveTo>
                    <a:pt x="1655" y="0"/>
                  </a:moveTo>
                  <a:cubicBezTo>
                    <a:pt x="753" y="0"/>
                    <a:pt x="1" y="752"/>
                    <a:pt x="1" y="1654"/>
                  </a:cubicBezTo>
                  <a:cubicBezTo>
                    <a:pt x="1" y="2556"/>
                    <a:pt x="753" y="3283"/>
                    <a:pt x="1655" y="3283"/>
                  </a:cubicBezTo>
                  <a:cubicBezTo>
                    <a:pt x="2557" y="3283"/>
                    <a:pt x="3284" y="2556"/>
                    <a:pt x="3284" y="1654"/>
                  </a:cubicBezTo>
                  <a:cubicBezTo>
                    <a:pt x="3284" y="752"/>
                    <a:pt x="255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9121267" y="3702904"/>
              <a:ext cx="22722" cy="22595"/>
            </a:xfrm>
            <a:custGeom>
              <a:avLst/>
              <a:gdLst/>
              <a:ahLst/>
              <a:cxnLst/>
              <a:rect l="l" t="t" r="r" b="b"/>
              <a:pathLst>
                <a:path w="1255" h="1248" extrusionOk="0">
                  <a:moveTo>
                    <a:pt x="615" y="1"/>
                  </a:moveTo>
                  <a:cubicBezTo>
                    <a:pt x="452" y="1"/>
                    <a:pt x="289" y="57"/>
                    <a:pt x="176" y="170"/>
                  </a:cubicBezTo>
                  <a:cubicBezTo>
                    <a:pt x="151" y="220"/>
                    <a:pt x="126" y="245"/>
                    <a:pt x="101" y="270"/>
                  </a:cubicBezTo>
                  <a:cubicBezTo>
                    <a:pt x="76" y="320"/>
                    <a:pt x="51" y="345"/>
                    <a:pt x="51" y="396"/>
                  </a:cubicBezTo>
                  <a:cubicBezTo>
                    <a:pt x="26" y="421"/>
                    <a:pt x="26" y="471"/>
                    <a:pt x="1" y="496"/>
                  </a:cubicBezTo>
                  <a:cubicBezTo>
                    <a:pt x="1" y="546"/>
                    <a:pt x="1" y="571"/>
                    <a:pt x="1" y="621"/>
                  </a:cubicBezTo>
                  <a:cubicBezTo>
                    <a:pt x="1" y="797"/>
                    <a:pt x="51" y="947"/>
                    <a:pt x="176" y="1072"/>
                  </a:cubicBezTo>
                  <a:cubicBezTo>
                    <a:pt x="302" y="1198"/>
                    <a:pt x="452" y="1248"/>
                    <a:pt x="628" y="1248"/>
                  </a:cubicBezTo>
                  <a:cubicBezTo>
                    <a:pt x="778" y="1248"/>
                    <a:pt x="953" y="1198"/>
                    <a:pt x="1054" y="1072"/>
                  </a:cubicBezTo>
                  <a:cubicBezTo>
                    <a:pt x="1179" y="947"/>
                    <a:pt x="1254" y="797"/>
                    <a:pt x="1254" y="621"/>
                  </a:cubicBezTo>
                  <a:cubicBezTo>
                    <a:pt x="1254" y="571"/>
                    <a:pt x="1254" y="546"/>
                    <a:pt x="1229" y="496"/>
                  </a:cubicBezTo>
                  <a:cubicBezTo>
                    <a:pt x="1229" y="471"/>
                    <a:pt x="1229" y="421"/>
                    <a:pt x="1204" y="396"/>
                  </a:cubicBezTo>
                  <a:cubicBezTo>
                    <a:pt x="1179" y="345"/>
                    <a:pt x="1154" y="320"/>
                    <a:pt x="1154" y="270"/>
                  </a:cubicBezTo>
                  <a:cubicBezTo>
                    <a:pt x="1129" y="245"/>
                    <a:pt x="1104" y="220"/>
                    <a:pt x="1054" y="170"/>
                  </a:cubicBezTo>
                  <a:cubicBezTo>
                    <a:pt x="941" y="57"/>
                    <a:pt x="778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431104" y="5120924"/>
              <a:ext cx="22704" cy="22577"/>
            </a:xfrm>
            <a:custGeom>
              <a:avLst/>
              <a:gdLst/>
              <a:ahLst/>
              <a:cxnLst/>
              <a:rect l="l" t="t" r="r" b="b"/>
              <a:pathLst>
                <a:path w="1254" h="1247" extrusionOk="0">
                  <a:moveTo>
                    <a:pt x="615" y="0"/>
                  </a:moveTo>
                  <a:cubicBezTo>
                    <a:pt x="452" y="0"/>
                    <a:pt x="289" y="56"/>
                    <a:pt x="176" y="169"/>
                  </a:cubicBezTo>
                  <a:cubicBezTo>
                    <a:pt x="51" y="294"/>
                    <a:pt x="0" y="445"/>
                    <a:pt x="0" y="620"/>
                  </a:cubicBezTo>
                  <a:cubicBezTo>
                    <a:pt x="0" y="771"/>
                    <a:pt x="51" y="946"/>
                    <a:pt x="176" y="1071"/>
                  </a:cubicBezTo>
                  <a:cubicBezTo>
                    <a:pt x="301" y="1172"/>
                    <a:pt x="452" y="1247"/>
                    <a:pt x="627" y="1247"/>
                  </a:cubicBezTo>
                  <a:cubicBezTo>
                    <a:pt x="777" y="1247"/>
                    <a:pt x="928" y="1172"/>
                    <a:pt x="1053" y="1071"/>
                  </a:cubicBezTo>
                  <a:cubicBezTo>
                    <a:pt x="1178" y="946"/>
                    <a:pt x="1254" y="771"/>
                    <a:pt x="1254" y="620"/>
                  </a:cubicBezTo>
                  <a:cubicBezTo>
                    <a:pt x="1254" y="445"/>
                    <a:pt x="1178" y="294"/>
                    <a:pt x="1053" y="169"/>
                  </a:cubicBezTo>
                  <a:cubicBezTo>
                    <a:pt x="940" y="56"/>
                    <a:pt x="777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9034598" y="1818952"/>
              <a:ext cx="22722" cy="22993"/>
            </a:xfrm>
            <a:custGeom>
              <a:avLst/>
              <a:gdLst/>
              <a:ahLst/>
              <a:cxnLst/>
              <a:rect l="l" t="t" r="r" b="b"/>
              <a:pathLst>
                <a:path w="1255" h="1270" extrusionOk="0">
                  <a:moveTo>
                    <a:pt x="603" y="0"/>
                  </a:moveTo>
                  <a:cubicBezTo>
                    <a:pt x="446" y="0"/>
                    <a:pt x="295" y="72"/>
                    <a:pt x="176" y="191"/>
                  </a:cubicBezTo>
                  <a:cubicBezTo>
                    <a:pt x="151" y="216"/>
                    <a:pt x="126" y="241"/>
                    <a:pt x="101" y="292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1" y="467"/>
                    <a:pt x="1" y="517"/>
                  </a:cubicBezTo>
                  <a:cubicBezTo>
                    <a:pt x="1" y="542"/>
                    <a:pt x="1" y="592"/>
                    <a:pt x="1" y="642"/>
                  </a:cubicBezTo>
                  <a:cubicBezTo>
                    <a:pt x="1" y="793"/>
                    <a:pt x="51" y="968"/>
                    <a:pt x="176" y="1069"/>
                  </a:cubicBezTo>
                  <a:cubicBezTo>
                    <a:pt x="302" y="1194"/>
                    <a:pt x="452" y="1269"/>
                    <a:pt x="628" y="1269"/>
                  </a:cubicBezTo>
                  <a:cubicBezTo>
                    <a:pt x="653" y="1269"/>
                    <a:pt x="703" y="1244"/>
                    <a:pt x="728" y="1244"/>
                  </a:cubicBezTo>
                  <a:cubicBezTo>
                    <a:pt x="778" y="1244"/>
                    <a:pt x="828" y="1219"/>
                    <a:pt x="853" y="1219"/>
                  </a:cubicBezTo>
                  <a:cubicBezTo>
                    <a:pt x="903" y="1194"/>
                    <a:pt x="928" y="1169"/>
                    <a:pt x="953" y="1144"/>
                  </a:cubicBezTo>
                  <a:cubicBezTo>
                    <a:pt x="1003" y="1119"/>
                    <a:pt x="1029" y="1094"/>
                    <a:pt x="1054" y="1069"/>
                  </a:cubicBezTo>
                  <a:cubicBezTo>
                    <a:pt x="1179" y="968"/>
                    <a:pt x="1254" y="793"/>
                    <a:pt x="1254" y="642"/>
                  </a:cubicBezTo>
                  <a:cubicBezTo>
                    <a:pt x="1254" y="592"/>
                    <a:pt x="1229" y="542"/>
                    <a:pt x="1229" y="517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29" y="292"/>
                  </a:cubicBezTo>
                  <a:cubicBezTo>
                    <a:pt x="1104" y="241"/>
                    <a:pt x="1079" y="216"/>
                    <a:pt x="1054" y="191"/>
                  </a:cubicBezTo>
                  <a:cubicBezTo>
                    <a:pt x="1029" y="166"/>
                    <a:pt x="1003" y="141"/>
                    <a:pt x="953" y="116"/>
                  </a:cubicBezTo>
                  <a:cubicBezTo>
                    <a:pt x="928" y="91"/>
                    <a:pt x="903" y="66"/>
                    <a:pt x="853" y="41"/>
                  </a:cubicBezTo>
                  <a:cubicBezTo>
                    <a:pt x="828" y="41"/>
                    <a:pt x="778" y="16"/>
                    <a:pt x="728" y="16"/>
                  </a:cubicBezTo>
                  <a:cubicBezTo>
                    <a:pt x="686" y="5"/>
                    <a:pt x="644" y="0"/>
                    <a:pt x="6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700096" y="3562403"/>
              <a:ext cx="55383" cy="54007"/>
            </a:xfrm>
            <a:custGeom>
              <a:avLst/>
              <a:gdLst/>
              <a:ahLst/>
              <a:cxnLst/>
              <a:rect l="l" t="t" r="r" b="b"/>
              <a:pathLst>
                <a:path w="3059" h="2983" extrusionOk="0">
                  <a:moveTo>
                    <a:pt x="2707" y="0"/>
                  </a:moveTo>
                  <a:cubicBezTo>
                    <a:pt x="2626" y="0"/>
                    <a:pt x="2544" y="25"/>
                    <a:pt x="2482" y="75"/>
                  </a:cubicBezTo>
                  <a:lnTo>
                    <a:pt x="126" y="2456"/>
                  </a:lnTo>
                  <a:cubicBezTo>
                    <a:pt x="0" y="2582"/>
                    <a:pt x="0" y="2782"/>
                    <a:pt x="126" y="2907"/>
                  </a:cubicBezTo>
                  <a:cubicBezTo>
                    <a:pt x="176" y="2958"/>
                    <a:pt x="251" y="2983"/>
                    <a:pt x="351" y="2983"/>
                  </a:cubicBezTo>
                  <a:cubicBezTo>
                    <a:pt x="427" y="2983"/>
                    <a:pt x="502" y="2958"/>
                    <a:pt x="552" y="2907"/>
                  </a:cubicBezTo>
                  <a:lnTo>
                    <a:pt x="2933" y="527"/>
                  </a:lnTo>
                  <a:cubicBezTo>
                    <a:pt x="3058" y="401"/>
                    <a:pt x="3058" y="201"/>
                    <a:pt x="2933" y="75"/>
                  </a:cubicBezTo>
                  <a:cubicBezTo>
                    <a:pt x="2870" y="25"/>
                    <a:pt x="2789" y="0"/>
                    <a:pt x="2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1365900" y="445025"/>
            <a:ext cx="6412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720000" y="1277175"/>
            <a:ext cx="7704000" cy="332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8" name="Google Shape;38;p4"/>
          <p:cNvGrpSpPr/>
          <p:nvPr/>
        </p:nvGrpSpPr>
        <p:grpSpPr>
          <a:xfrm>
            <a:off x="-344350" y="4817800"/>
            <a:ext cx="2758303" cy="193976"/>
            <a:chOff x="-344350" y="4817800"/>
            <a:chExt cx="2758303" cy="193976"/>
          </a:xfrm>
        </p:grpSpPr>
        <p:sp>
          <p:nvSpPr>
            <p:cNvPr id="39" name="Google Shape;39;p4"/>
            <p:cNvSpPr/>
            <p:nvPr/>
          </p:nvSpPr>
          <p:spPr>
            <a:xfrm>
              <a:off x="1676492" y="4830170"/>
              <a:ext cx="92660" cy="91419"/>
            </a:xfrm>
            <a:custGeom>
              <a:avLst/>
              <a:gdLst/>
              <a:ahLst/>
              <a:cxnLst/>
              <a:rect l="l" t="t" r="r" b="b"/>
              <a:pathLst>
                <a:path w="1880" h="1855" extrusionOk="0">
                  <a:moveTo>
                    <a:pt x="0" y="0"/>
                  </a:moveTo>
                  <a:lnTo>
                    <a:pt x="0" y="1855"/>
                  </a:lnTo>
                  <a:lnTo>
                    <a:pt x="1880" y="1855"/>
                  </a:lnTo>
                  <a:lnTo>
                    <a:pt x="18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1993939" y="4830170"/>
              <a:ext cx="91428" cy="91419"/>
            </a:xfrm>
            <a:custGeom>
              <a:avLst/>
              <a:gdLst/>
              <a:ahLst/>
              <a:cxnLst/>
              <a:rect l="l" t="t" r="r" b="b"/>
              <a:pathLst>
                <a:path w="1855" h="1855" extrusionOk="0">
                  <a:moveTo>
                    <a:pt x="0" y="0"/>
                  </a:moveTo>
                  <a:lnTo>
                    <a:pt x="0" y="1855"/>
                  </a:lnTo>
                  <a:lnTo>
                    <a:pt x="1855" y="185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2299014" y="4817800"/>
              <a:ext cx="114938" cy="114927"/>
            </a:xfrm>
            <a:custGeom>
              <a:avLst/>
              <a:gdLst/>
              <a:ahLst/>
              <a:cxnLst/>
              <a:rect l="l" t="t" r="r" b="b"/>
              <a:pathLst>
                <a:path w="2332" h="2332" extrusionOk="0">
                  <a:moveTo>
                    <a:pt x="1880" y="477"/>
                  </a:moveTo>
                  <a:lnTo>
                    <a:pt x="1880" y="1880"/>
                  </a:lnTo>
                  <a:lnTo>
                    <a:pt x="452" y="1880"/>
                  </a:lnTo>
                  <a:lnTo>
                    <a:pt x="452" y="477"/>
                  </a:lnTo>
                  <a:close/>
                  <a:moveTo>
                    <a:pt x="226" y="1"/>
                  </a:moveTo>
                  <a:cubicBezTo>
                    <a:pt x="101" y="1"/>
                    <a:pt x="1" y="126"/>
                    <a:pt x="1" y="251"/>
                  </a:cubicBezTo>
                  <a:lnTo>
                    <a:pt x="1" y="2106"/>
                  </a:lnTo>
                  <a:cubicBezTo>
                    <a:pt x="1" y="2231"/>
                    <a:pt x="101" y="2331"/>
                    <a:pt x="226" y="2331"/>
                  </a:cubicBezTo>
                  <a:lnTo>
                    <a:pt x="2106" y="2331"/>
                  </a:lnTo>
                  <a:cubicBezTo>
                    <a:pt x="2231" y="2331"/>
                    <a:pt x="2332" y="2231"/>
                    <a:pt x="2332" y="2106"/>
                  </a:cubicBezTo>
                  <a:lnTo>
                    <a:pt x="2332" y="251"/>
                  </a:lnTo>
                  <a:cubicBezTo>
                    <a:pt x="2332" y="126"/>
                    <a:pt x="2231" y="1"/>
                    <a:pt x="2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-344350" y="4864717"/>
              <a:ext cx="2033307" cy="147059"/>
            </a:xfrm>
            <a:custGeom>
              <a:avLst/>
              <a:gdLst/>
              <a:ahLst/>
              <a:cxnLst/>
              <a:rect l="l" t="t" r="r" b="b"/>
              <a:pathLst>
                <a:path w="41254" h="2984" extrusionOk="0">
                  <a:moveTo>
                    <a:pt x="31229" y="1"/>
                  </a:moveTo>
                  <a:cubicBezTo>
                    <a:pt x="31179" y="1"/>
                    <a:pt x="31103" y="26"/>
                    <a:pt x="31078" y="76"/>
                  </a:cubicBezTo>
                  <a:lnTo>
                    <a:pt x="28622" y="2507"/>
                  </a:lnTo>
                  <a:lnTo>
                    <a:pt x="226" y="2507"/>
                  </a:lnTo>
                  <a:cubicBezTo>
                    <a:pt x="101" y="2507"/>
                    <a:pt x="0" y="2633"/>
                    <a:pt x="0" y="2758"/>
                  </a:cubicBezTo>
                  <a:cubicBezTo>
                    <a:pt x="0" y="2883"/>
                    <a:pt x="101" y="2983"/>
                    <a:pt x="226" y="2983"/>
                  </a:cubicBezTo>
                  <a:lnTo>
                    <a:pt x="28722" y="2983"/>
                  </a:lnTo>
                  <a:cubicBezTo>
                    <a:pt x="28772" y="2983"/>
                    <a:pt x="28848" y="2958"/>
                    <a:pt x="28898" y="2908"/>
                  </a:cubicBezTo>
                  <a:lnTo>
                    <a:pt x="31329" y="477"/>
                  </a:lnTo>
                  <a:lnTo>
                    <a:pt x="41028" y="477"/>
                  </a:lnTo>
                  <a:cubicBezTo>
                    <a:pt x="41154" y="477"/>
                    <a:pt x="41254" y="352"/>
                    <a:pt x="41254" y="227"/>
                  </a:cubicBezTo>
                  <a:cubicBezTo>
                    <a:pt x="41254" y="101"/>
                    <a:pt x="41154" y="1"/>
                    <a:pt x="4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5"/>
          <p:cNvGrpSpPr/>
          <p:nvPr/>
        </p:nvGrpSpPr>
        <p:grpSpPr>
          <a:xfrm rot="-5400000">
            <a:off x="1489568" y="3113925"/>
            <a:ext cx="643914" cy="3623066"/>
            <a:chOff x="-7" y="0"/>
            <a:chExt cx="643914" cy="3623066"/>
          </a:xfrm>
        </p:grpSpPr>
        <p:sp>
          <p:nvSpPr>
            <p:cNvPr id="45" name="Google Shape;45;p5"/>
            <p:cNvSpPr/>
            <p:nvPr/>
          </p:nvSpPr>
          <p:spPr>
            <a:xfrm>
              <a:off x="201918" y="63821"/>
              <a:ext cx="72619" cy="101243"/>
            </a:xfrm>
            <a:custGeom>
              <a:avLst/>
              <a:gdLst/>
              <a:ahLst/>
              <a:cxnLst/>
              <a:rect l="l" t="t" r="r" b="b"/>
              <a:pathLst>
                <a:path w="4011" h="5592" extrusionOk="0">
                  <a:moveTo>
                    <a:pt x="3663" y="1"/>
                  </a:moveTo>
                  <a:cubicBezTo>
                    <a:pt x="3555" y="1"/>
                    <a:pt x="3449" y="56"/>
                    <a:pt x="3384" y="153"/>
                  </a:cubicBezTo>
                  <a:lnTo>
                    <a:pt x="76" y="5090"/>
                  </a:lnTo>
                  <a:cubicBezTo>
                    <a:pt x="1" y="5241"/>
                    <a:pt x="26" y="5441"/>
                    <a:pt x="176" y="5542"/>
                  </a:cubicBezTo>
                  <a:cubicBezTo>
                    <a:pt x="226" y="5567"/>
                    <a:pt x="276" y="5592"/>
                    <a:pt x="351" y="5592"/>
                  </a:cubicBezTo>
                  <a:cubicBezTo>
                    <a:pt x="452" y="5592"/>
                    <a:pt x="552" y="5542"/>
                    <a:pt x="602" y="5441"/>
                  </a:cubicBezTo>
                  <a:lnTo>
                    <a:pt x="3910" y="504"/>
                  </a:lnTo>
                  <a:cubicBezTo>
                    <a:pt x="4011" y="354"/>
                    <a:pt x="3960" y="153"/>
                    <a:pt x="3835" y="53"/>
                  </a:cubicBezTo>
                  <a:cubicBezTo>
                    <a:pt x="3782" y="17"/>
                    <a:pt x="3722" y="1"/>
                    <a:pt x="3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216376" y="1467215"/>
              <a:ext cx="59909" cy="108630"/>
            </a:xfrm>
            <a:custGeom>
              <a:avLst/>
              <a:gdLst/>
              <a:ahLst/>
              <a:cxnLst/>
              <a:rect l="l" t="t" r="r" b="b"/>
              <a:pathLst>
                <a:path w="3309" h="6000" extrusionOk="0">
                  <a:moveTo>
                    <a:pt x="370" y="1"/>
                  </a:moveTo>
                  <a:cubicBezTo>
                    <a:pt x="321" y="1"/>
                    <a:pt x="271" y="12"/>
                    <a:pt x="226" y="35"/>
                  </a:cubicBezTo>
                  <a:cubicBezTo>
                    <a:pt x="76" y="110"/>
                    <a:pt x="0" y="285"/>
                    <a:pt x="76" y="461"/>
                  </a:cubicBezTo>
                  <a:lnTo>
                    <a:pt x="2682" y="5824"/>
                  </a:lnTo>
                  <a:cubicBezTo>
                    <a:pt x="2732" y="5924"/>
                    <a:pt x="2833" y="5999"/>
                    <a:pt x="2958" y="5999"/>
                  </a:cubicBezTo>
                  <a:cubicBezTo>
                    <a:pt x="3008" y="5999"/>
                    <a:pt x="3058" y="5974"/>
                    <a:pt x="3083" y="5974"/>
                  </a:cubicBezTo>
                  <a:cubicBezTo>
                    <a:pt x="3259" y="5874"/>
                    <a:pt x="3309" y="5699"/>
                    <a:pt x="3234" y="5548"/>
                  </a:cubicBezTo>
                  <a:lnTo>
                    <a:pt x="652" y="185"/>
                  </a:lnTo>
                  <a:cubicBezTo>
                    <a:pt x="599" y="62"/>
                    <a:pt x="485" y="1"/>
                    <a:pt x="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11628" y="3180578"/>
              <a:ext cx="60362" cy="108177"/>
            </a:xfrm>
            <a:custGeom>
              <a:avLst/>
              <a:gdLst/>
              <a:ahLst/>
              <a:cxnLst/>
              <a:rect l="l" t="t" r="r" b="b"/>
              <a:pathLst>
                <a:path w="3334" h="5975" extrusionOk="0">
                  <a:moveTo>
                    <a:pt x="2984" y="1"/>
                  </a:moveTo>
                  <a:cubicBezTo>
                    <a:pt x="2870" y="1"/>
                    <a:pt x="2759" y="57"/>
                    <a:pt x="2707" y="160"/>
                  </a:cubicBezTo>
                  <a:lnTo>
                    <a:pt x="75" y="5524"/>
                  </a:lnTo>
                  <a:cubicBezTo>
                    <a:pt x="0" y="5674"/>
                    <a:pt x="75" y="5850"/>
                    <a:pt x="226" y="5925"/>
                  </a:cubicBezTo>
                  <a:cubicBezTo>
                    <a:pt x="276" y="5950"/>
                    <a:pt x="326" y="5975"/>
                    <a:pt x="351" y="5975"/>
                  </a:cubicBezTo>
                  <a:cubicBezTo>
                    <a:pt x="476" y="5975"/>
                    <a:pt x="577" y="5900"/>
                    <a:pt x="652" y="5800"/>
                  </a:cubicBezTo>
                  <a:lnTo>
                    <a:pt x="3258" y="436"/>
                  </a:lnTo>
                  <a:cubicBezTo>
                    <a:pt x="3333" y="286"/>
                    <a:pt x="3283" y="110"/>
                    <a:pt x="3133" y="35"/>
                  </a:cubicBezTo>
                  <a:cubicBezTo>
                    <a:pt x="3086" y="12"/>
                    <a:pt x="3035" y="1"/>
                    <a:pt x="2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370258" y="485866"/>
              <a:ext cx="59022" cy="59004"/>
            </a:xfrm>
            <a:custGeom>
              <a:avLst/>
              <a:gdLst/>
              <a:ahLst/>
              <a:cxnLst/>
              <a:rect l="l" t="t" r="r" b="b"/>
              <a:pathLst>
                <a:path w="3260" h="3259" extrusionOk="0">
                  <a:moveTo>
                    <a:pt x="1630" y="627"/>
                  </a:moveTo>
                  <a:cubicBezTo>
                    <a:pt x="2181" y="627"/>
                    <a:pt x="2632" y="1078"/>
                    <a:pt x="2632" y="1629"/>
                  </a:cubicBezTo>
                  <a:cubicBezTo>
                    <a:pt x="2632" y="2181"/>
                    <a:pt x="2181" y="2632"/>
                    <a:pt x="1630" y="2632"/>
                  </a:cubicBezTo>
                  <a:cubicBezTo>
                    <a:pt x="1079" y="2632"/>
                    <a:pt x="627" y="2181"/>
                    <a:pt x="627" y="1629"/>
                  </a:cubicBezTo>
                  <a:cubicBezTo>
                    <a:pt x="627" y="1078"/>
                    <a:pt x="1079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1"/>
                    <a:pt x="728" y="3258"/>
                    <a:pt x="1630" y="3258"/>
                  </a:cubicBezTo>
                  <a:cubicBezTo>
                    <a:pt x="2532" y="3258"/>
                    <a:pt x="3259" y="2531"/>
                    <a:pt x="3259" y="1629"/>
                  </a:cubicBezTo>
                  <a:cubicBezTo>
                    <a:pt x="3259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88472" y="2515527"/>
              <a:ext cx="59022" cy="59475"/>
            </a:xfrm>
            <a:custGeom>
              <a:avLst/>
              <a:gdLst/>
              <a:ahLst/>
              <a:cxnLst/>
              <a:rect l="l" t="t" r="r" b="b"/>
              <a:pathLst>
                <a:path w="3260" h="3285" extrusionOk="0">
                  <a:moveTo>
                    <a:pt x="1630" y="628"/>
                  </a:moveTo>
                  <a:cubicBezTo>
                    <a:pt x="2181" y="628"/>
                    <a:pt x="2632" y="1079"/>
                    <a:pt x="2632" y="1630"/>
                  </a:cubicBezTo>
                  <a:cubicBezTo>
                    <a:pt x="2632" y="2181"/>
                    <a:pt x="2181" y="2658"/>
                    <a:pt x="1630" y="2658"/>
                  </a:cubicBezTo>
                  <a:cubicBezTo>
                    <a:pt x="1079" y="2658"/>
                    <a:pt x="627" y="2181"/>
                    <a:pt x="627" y="1630"/>
                  </a:cubicBezTo>
                  <a:cubicBezTo>
                    <a:pt x="627" y="1079"/>
                    <a:pt x="1079" y="628"/>
                    <a:pt x="1630" y="628"/>
                  </a:cubicBezTo>
                  <a:close/>
                  <a:moveTo>
                    <a:pt x="1630" y="1"/>
                  </a:moveTo>
                  <a:cubicBezTo>
                    <a:pt x="728" y="1"/>
                    <a:pt x="1" y="728"/>
                    <a:pt x="1" y="1630"/>
                  </a:cubicBezTo>
                  <a:cubicBezTo>
                    <a:pt x="1" y="2532"/>
                    <a:pt x="728" y="3284"/>
                    <a:pt x="1630" y="3284"/>
                  </a:cubicBezTo>
                  <a:cubicBezTo>
                    <a:pt x="2532" y="3284"/>
                    <a:pt x="3259" y="2532"/>
                    <a:pt x="3259" y="1630"/>
                  </a:cubicBezTo>
                  <a:cubicBezTo>
                    <a:pt x="3259" y="728"/>
                    <a:pt x="2532" y="1"/>
                    <a:pt x="1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376818" y="3564044"/>
              <a:ext cx="59004" cy="59022"/>
            </a:xfrm>
            <a:custGeom>
              <a:avLst/>
              <a:gdLst/>
              <a:ahLst/>
              <a:cxnLst/>
              <a:rect l="l" t="t" r="r" b="b"/>
              <a:pathLst>
                <a:path w="3259" h="3260" extrusionOk="0">
                  <a:moveTo>
                    <a:pt x="1629" y="627"/>
                  </a:moveTo>
                  <a:cubicBezTo>
                    <a:pt x="2180" y="627"/>
                    <a:pt x="2632" y="1079"/>
                    <a:pt x="2632" y="1630"/>
                  </a:cubicBezTo>
                  <a:cubicBezTo>
                    <a:pt x="2632" y="2181"/>
                    <a:pt x="2180" y="2632"/>
                    <a:pt x="1629" y="2632"/>
                  </a:cubicBezTo>
                  <a:cubicBezTo>
                    <a:pt x="1078" y="2632"/>
                    <a:pt x="627" y="2181"/>
                    <a:pt x="627" y="1630"/>
                  </a:cubicBezTo>
                  <a:cubicBezTo>
                    <a:pt x="627" y="1079"/>
                    <a:pt x="1078" y="627"/>
                    <a:pt x="1629" y="627"/>
                  </a:cubicBezTo>
                  <a:close/>
                  <a:moveTo>
                    <a:pt x="1629" y="1"/>
                  </a:moveTo>
                  <a:cubicBezTo>
                    <a:pt x="727" y="1"/>
                    <a:pt x="0" y="728"/>
                    <a:pt x="0" y="1630"/>
                  </a:cubicBezTo>
                  <a:cubicBezTo>
                    <a:pt x="0" y="2532"/>
                    <a:pt x="727" y="3259"/>
                    <a:pt x="1629" y="3259"/>
                  </a:cubicBezTo>
                  <a:cubicBezTo>
                    <a:pt x="2531" y="3259"/>
                    <a:pt x="3258" y="2532"/>
                    <a:pt x="3258" y="1630"/>
                  </a:cubicBezTo>
                  <a:cubicBezTo>
                    <a:pt x="3258" y="728"/>
                    <a:pt x="2531" y="1"/>
                    <a:pt x="1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6921" y="2238919"/>
              <a:ext cx="22722" cy="22975"/>
            </a:xfrm>
            <a:custGeom>
              <a:avLst/>
              <a:gdLst/>
              <a:ahLst/>
              <a:cxnLst/>
              <a:rect l="l" t="t" r="r" b="b"/>
              <a:pathLst>
                <a:path w="1255" h="1269" extrusionOk="0">
                  <a:moveTo>
                    <a:pt x="625" y="0"/>
                  </a:moveTo>
                  <a:cubicBezTo>
                    <a:pt x="461" y="0"/>
                    <a:pt x="295" y="72"/>
                    <a:pt x="176" y="191"/>
                  </a:cubicBezTo>
                  <a:cubicBezTo>
                    <a:pt x="151" y="216"/>
                    <a:pt x="126" y="241"/>
                    <a:pt x="101" y="291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26" y="467"/>
                    <a:pt x="1" y="517"/>
                  </a:cubicBezTo>
                  <a:cubicBezTo>
                    <a:pt x="1" y="542"/>
                    <a:pt x="1" y="592"/>
                    <a:pt x="1" y="642"/>
                  </a:cubicBezTo>
                  <a:cubicBezTo>
                    <a:pt x="1" y="793"/>
                    <a:pt x="51" y="943"/>
                    <a:pt x="176" y="1068"/>
                  </a:cubicBezTo>
                  <a:cubicBezTo>
                    <a:pt x="302" y="1194"/>
                    <a:pt x="452" y="1269"/>
                    <a:pt x="627" y="1269"/>
                  </a:cubicBezTo>
                  <a:cubicBezTo>
                    <a:pt x="778" y="1269"/>
                    <a:pt x="953" y="1194"/>
                    <a:pt x="1054" y="1068"/>
                  </a:cubicBezTo>
                  <a:cubicBezTo>
                    <a:pt x="1179" y="943"/>
                    <a:pt x="1254" y="793"/>
                    <a:pt x="1254" y="642"/>
                  </a:cubicBezTo>
                  <a:cubicBezTo>
                    <a:pt x="1254" y="592"/>
                    <a:pt x="1254" y="542"/>
                    <a:pt x="1229" y="517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54" y="291"/>
                  </a:cubicBezTo>
                  <a:cubicBezTo>
                    <a:pt x="1129" y="241"/>
                    <a:pt x="1104" y="216"/>
                    <a:pt x="1054" y="191"/>
                  </a:cubicBezTo>
                  <a:cubicBezTo>
                    <a:pt x="1028" y="166"/>
                    <a:pt x="1003" y="141"/>
                    <a:pt x="978" y="116"/>
                  </a:cubicBezTo>
                  <a:cubicBezTo>
                    <a:pt x="928" y="91"/>
                    <a:pt x="903" y="66"/>
                    <a:pt x="853" y="41"/>
                  </a:cubicBezTo>
                  <a:cubicBezTo>
                    <a:pt x="828" y="41"/>
                    <a:pt x="778" y="16"/>
                    <a:pt x="753" y="16"/>
                  </a:cubicBezTo>
                  <a:cubicBezTo>
                    <a:pt x="711" y="5"/>
                    <a:pt x="668" y="0"/>
                    <a:pt x="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03052" y="0"/>
              <a:ext cx="22704" cy="22595"/>
            </a:xfrm>
            <a:custGeom>
              <a:avLst/>
              <a:gdLst/>
              <a:ahLst/>
              <a:cxnLst/>
              <a:rect l="l" t="t" r="r" b="b"/>
              <a:pathLst>
                <a:path w="1254" h="1248" extrusionOk="0">
                  <a:moveTo>
                    <a:pt x="614" y="0"/>
                  </a:moveTo>
                  <a:cubicBezTo>
                    <a:pt x="451" y="0"/>
                    <a:pt x="288" y="57"/>
                    <a:pt x="176" y="169"/>
                  </a:cubicBezTo>
                  <a:cubicBezTo>
                    <a:pt x="150" y="194"/>
                    <a:pt x="125" y="219"/>
                    <a:pt x="100" y="270"/>
                  </a:cubicBezTo>
                  <a:cubicBezTo>
                    <a:pt x="75" y="295"/>
                    <a:pt x="50" y="320"/>
                    <a:pt x="50" y="370"/>
                  </a:cubicBezTo>
                  <a:cubicBezTo>
                    <a:pt x="25" y="395"/>
                    <a:pt x="0" y="445"/>
                    <a:pt x="0" y="495"/>
                  </a:cubicBezTo>
                  <a:cubicBezTo>
                    <a:pt x="0" y="520"/>
                    <a:pt x="0" y="570"/>
                    <a:pt x="0" y="620"/>
                  </a:cubicBezTo>
                  <a:cubicBezTo>
                    <a:pt x="0" y="771"/>
                    <a:pt x="50" y="946"/>
                    <a:pt x="176" y="1047"/>
                  </a:cubicBezTo>
                  <a:cubicBezTo>
                    <a:pt x="301" y="1172"/>
                    <a:pt x="451" y="1247"/>
                    <a:pt x="627" y="1247"/>
                  </a:cubicBezTo>
                  <a:cubicBezTo>
                    <a:pt x="777" y="1247"/>
                    <a:pt x="952" y="1172"/>
                    <a:pt x="1053" y="1047"/>
                  </a:cubicBezTo>
                  <a:cubicBezTo>
                    <a:pt x="1178" y="946"/>
                    <a:pt x="1253" y="771"/>
                    <a:pt x="1253" y="620"/>
                  </a:cubicBezTo>
                  <a:cubicBezTo>
                    <a:pt x="1253" y="570"/>
                    <a:pt x="1228" y="520"/>
                    <a:pt x="1228" y="495"/>
                  </a:cubicBezTo>
                  <a:cubicBezTo>
                    <a:pt x="1228" y="445"/>
                    <a:pt x="1203" y="395"/>
                    <a:pt x="1203" y="370"/>
                  </a:cubicBezTo>
                  <a:cubicBezTo>
                    <a:pt x="1178" y="320"/>
                    <a:pt x="1153" y="295"/>
                    <a:pt x="1128" y="270"/>
                  </a:cubicBezTo>
                  <a:cubicBezTo>
                    <a:pt x="1103" y="219"/>
                    <a:pt x="1078" y="194"/>
                    <a:pt x="1053" y="169"/>
                  </a:cubicBezTo>
                  <a:cubicBezTo>
                    <a:pt x="940" y="57"/>
                    <a:pt x="777" y="0"/>
                    <a:pt x="6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-7" y="1029179"/>
              <a:ext cx="22704" cy="22993"/>
            </a:xfrm>
            <a:custGeom>
              <a:avLst/>
              <a:gdLst/>
              <a:ahLst/>
              <a:cxnLst/>
              <a:rect l="l" t="t" r="r" b="b"/>
              <a:pathLst>
                <a:path w="1254" h="1270" extrusionOk="0">
                  <a:moveTo>
                    <a:pt x="615" y="1"/>
                  </a:moveTo>
                  <a:cubicBezTo>
                    <a:pt x="445" y="1"/>
                    <a:pt x="295" y="73"/>
                    <a:pt x="176" y="192"/>
                  </a:cubicBezTo>
                  <a:cubicBezTo>
                    <a:pt x="151" y="217"/>
                    <a:pt x="126" y="242"/>
                    <a:pt x="101" y="292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1" y="467"/>
                    <a:pt x="1" y="518"/>
                  </a:cubicBezTo>
                  <a:cubicBezTo>
                    <a:pt x="1" y="543"/>
                    <a:pt x="1" y="593"/>
                    <a:pt x="1" y="643"/>
                  </a:cubicBezTo>
                  <a:cubicBezTo>
                    <a:pt x="1" y="793"/>
                    <a:pt x="51" y="969"/>
                    <a:pt x="176" y="1069"/>
                  </a:cubicBezTo>
                  <a:cubicBezTo>
                    <a:pt x="301" y="1194"/>
                    <a:pt x="452" y="1269"/>
                    <a:pt x="627" y="1269"/>
                  </a:cubicBezTo>
                  <a:cubicBezTo>
                    <a:pt x="652" y="1269"/>
                    <a:pt x="702" y="1244"/>
                    <a:pt x="753" y="1244"/>
                  </a:cubicBezTo>
                  <a:cubicBezTo>
                    <a:pt x="778" y="1244"/>
                    <a:pt x="828" y="1219"/>
                    <a:pt x="853" y="1219"/>
                  </a:cubicBezTo>
                  <a:cubicBezTo>
                    <a:pt x="903" y="1194"/>
                    <a:pt x="928" y="1169"/>
                    <a:pt x="978" y="1144"/>
                  </a:cubicBezTo>
                  <a:cubicBezTo>
                    <a:pt x="1003" y="1119"/>
                    <a:pt x="1028" y="1094"/>
                    <a:pt x="1053" y="1069"/>
                  </a:cubicBezTo>
                  <a:cubicBezTo>
                    <a:pt x="1179" y="969"/>
                    <a:pt x="1254" y="793"/>
                    <a:pt x="1254" y="643"/>
                  </a:cubicBezTo>
                  <a:cubicBezTo>
                    <a:pt x="1254" y="593"/>
                    <a:pt x="1229" y="543"/>
                    <a:pt x="1229" y="518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28" y="292"/>
                  </a:cubicBezTo>
                  <a:cubicBezTo>
                    <a:pt x="1128" y="242"/>
                    <a:pt x="1078" y="217"/>
                    <a:pt x="1053" y="192"/>
                  </a:cubicBezTo>
                  <a:cubicBezTo>
                    <a:pt x="1028" y="167"/>
                    <a:pt x="1003" y="142"/>
                    <a:pt x="978" y="117"/>
                  </a:cubicBezTo>
                  <a:cubicBezTo>
                    <a:pt x="928" y="92"/>
                    <a:pt x="903" y="66"/>
                    <a:pt x="853" y="41"/>
                  </a:cubicBezTo>
                  <a:cubicBezTo>
                    <a:pt x="828" y="41"/>
                    <a:pt x="778" y="16"/>
                    <a:pt x="753" y="16"/>
                  </a:cubicBezTo>
                  <a:cubicBezTo>
                    <a:pt x="705" y="6"/>
                    <a:pt x="659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570446" y="970166"/>
              <a:ext cx="59022" cy="59004"/>
            </a:xfrm>
            <a:custGeom>
              <a:avLst/>
              <a:gdLst/>
              <a:ahLst/>
              <a:cxnLst/>
              <a:rect l="l" t="t" r="r" b="b"/>
              <a:pathLst>
                <a:path w="3260" h="3259" extrusionOk="0">
                  <a:moveTo>
                    <a:pt x="1630" y="627"/>
                  </a:moveTo>
                  <a:cubicBezTo>
                    <a:pt x="2181" y="627"/>
                    <a:pt x="2632" y="1078"/>
                    <a:pt x="2632" y="1629"/>
                  </a:cubicBezTo>
                  <a:cubicBezTo>
                    <a:pt x="2632" y="2181"/>
                    <a:pt x="2181" y="2632"/>
                    <a:pt x="1630" y="2632"/>
                  </a:cubicBezTo>
                  <a:cubicBezTo>
                    <a:pt x="1079" y="2632"/>
                    <a:pt x="627" y="2181"/>
                    <a:pt x="627" y="1629"/>
                  </a:cubicBezTo>
                  <a:cubicBezTo>
                    <a:pt x="627" y="1078"/>
                    <a:pt x="1079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1"/>
                    <a:pt x="728" y="3258"/>
                    <a:pt x="1630" y="3258"/>
                  </a:cubicBezTo>
                  <a:cubicBezTo>
                    <a:pt x="2532" y="3258"/>
                    <a:pt x="3259" y="2531"/>
                    <a:pt x="3259" y="1629"/>
                  </a:cubicBezTo>
                  <a:cubicBezTo>
                    <a:pt x="3259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584884" y="2018027"/>
              <a:ext cx="59022" cy="59475"/>
            </a:xfrm>
            <a:custGeom>
              <a:avLst/>
              <a:gdLst/>
              <a:ahLst/>
              <a:cxnLst/>
              <a:rect l="l" t="t" r="r" b="b"/>
              <a:pathLst>
                <a:path w="3260" h="3285" extrusionOk="0">
                  <a:moveTo>
                    <a:pt x="1630" y="628"/>
                  </a:moveTo>
                  <a:cubicBezTo>
                    <a:pt x="2181" y="628"/>
                    <a:pt x="2632" y="1079"/>
                    <a:pt x="2632" y="1630"/>
                  </a:cubicBezTo>
                  <a:cubicBezTo>
                    <a:pt x="2632" y="2181"/>
                    <a:pt x="2181" y="2658"/>
                    <a:pt x="1630" y="2658"/>
                  </a:cubicBezTo>
                  <a:cubicBezTo>
                    <a:pt x="1079" y="2658"/>
                    <a:pt x="627" y="2181"/>
                    <a:pt x="627" y="1630"/>
                  </a:cubicBezTo>
                  <a:cubicBezTo>
                    <a:pt x="627" y="1079"/>
                    <a:pt x="1079" y="628"/>
                    <a:pt x="1630" y="628"/>
                  </a:cubicBezTo>
                  <a:close/>
                  <a:moveTo>
                    <a:pt x="1630" y="1"/>
                  </a:moveTo>
                  <a:cubicBezTo>
                    <a:pt x="728" y="1"/>
                    <a:pt x="1" y="728"/>
                    <a:pt x="1" y="1630"/>
                  </a:cubicBezTo>
                  <a:cubicBezTo>
                    <a:pt x="1" y="2532"/>
                    <a:pt x="728" y="3284"/>
                    <a:pt x="1630" y="3284"/>
                  </a:cubicBezTo>
                  <a:cubicBezTo>
                    <a:pt x="2532" y="3284"/>
                    <a:pt x="3259" y="2532"/>
                    <a:pt x="3259" y="1630"/>
                  </a:cubicBezTo>
                  <a:cubicBezTo>
                    <a:pt x="3259" y="728"/>
                    <a:pt x="2532" y="1"/>
                    <a:pt x="1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507951" y="2890115"/>
              <a:ext cx="59909" cy="108630"/>
            </a:xfrm>
            <a:custGeom>
              <a:avLst/>
              <a:gdLst/>
              <a:ahLst/>
              <a:cxnLst/>
              <a:rect l="l" t="t" r="r" b="b"/>
              <a:pathLst>
                <a:path w="3309" h="6000" extrusionOk="0">
                  <a:moveTo>
                    <a:pt x="370" y="1"/>
                  </a:moveTo>
                  <a:cubicBezTo>
                    <a:pt x="321" y="1"/>
                    <a:pt x="271" y="12"/>
                    <a:pt x="226" y="35"/>
                  </a:cubicBezTo>
                  <a:cubicBezTo>
                    <a:pt x="76" y="110"/>
                    <a:pt x="0" y="285"/>
                    <a:pt x="76" y="461"/>
                  </a:cubicBezTo>
                  <a:lnTo>
                    <a:pt x="2682" y="5824"/>
                  </a:lnTo>
                  <a:cubicBezTo>
                    <a:pt x="2732" y="5924"/>
                    <a:pt x="2833" y="5999"/>
                    <a:pt x="2958" y="5999"/>
                  </a:cubicBezTo>
                  <a:cubicBezTo>
                    <a:pt x="3008" y="5999"/>
                    <a:pt x="3058" y="5974"/>
                    <a:pt x="3083" y="5974"/>
                  </a:cubicBezTo>
                  <a:cubicBezTo>
                    <a:pt x="3259" y="5874"/>
                    <a:pt x="3309" y="5699"/>
                    <a:pt x="3234" y="5548"/>
                  </a:cubicBezTo>
                  <a:lnTo>
                    <a:pt x="652" y="185"/>
                  </a:lnTo>
                  <a:cubicBezTo>
                    <a:pt x="599" y="62"/>
                    <a:pt x="485" y="1"/>
                    <a:pt x="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5"/>
          <p:cNvGrpSpPr/>
          <p:nvPr/>
        </p:nvGrpSpPr>
        <p:grpSpPr>
          <a:xfrm>
            <a:off x="6675935" y="1128258"/>
            <a:ext cx="2468054" cy="4015243"/>
            <a:chOff x="6675935" y="1128258"/>
            <a:chExt cx="2468054" cy="4015243"/>
          </a:xfrm>
        </p:grpSpPr>
        <p:sp>
          <p:nvSpPr>
            <p:cNvPr id="58" name="Google Shape;58;p5"/>
            <p:cNvSpPr/>
            <p:nvPr/>
          </p:nvSpPr>
          <p:spPr>
            <a:xfrm>
              <a:off x="8559523" y="2735608"/>
              <a:ext cx="97568" cy="78286"/>
            </a:xfrm>
            <a:custGeom>
              <a:avLst/>
              <a:gdLst/>
              <a:ahLst/>
              <a:cxnLst/>
              <a:rect l="l" t="t" r="r" b="b"/>
              <a:pathLst>
                <a:path w="5389" h="4324" extrusionOk="0">
                  <a:moveTo>
                    <a:pt x="368" y="1"/>
                  </a:moveTo>
                  <a:cubicBezTo>
                    <a:pt x="276" y="1"/>
                    <a:pt x="184" y="40"/>
                    <a:pt x="126" y="113"/>
                  </a:cubicBezTo>
                  <a:cubicBezTo>
                    <a:pt x="0" y="263"/>
                    <a:pt x="25" y="464"/>
                    <a:pt x="176" y="564"/>
                  </a:cubicBezTo>
                  <a:lnTo>
                    <a:pt x="4837" y="4248"/>
                  </a:lnTo>
                  <a:cubicBezTo>
                    <a:pt x="4887" y="4298"/>
                    <a:pt x="4963" y="4324"/>
                    <a:pt x="5038" y="4324"/>
                  </a:cubicBezTo>
                  <a:cubicBezTo>
                    <a:pt x="5138" y="4324"/>
                    <a:pt x="5213" y="4273"/>
                    <a:pt x="5288" y="4198"/>
                  </a:cubicBezTo>
                  <a:cubicBezTo>
                    <a:pt x="5389" y="4073"/>
                    <a:pt x="5364" y="3872"/>
                    <a:pt x="5238" y="3772"/>
                  </a:cubicBezTo>
                  <a:lnTo>
                    <a:pt x="552" y="63"/>
                  </a:lnTo>
                  <a:cubicBezTo>
                    <a:pt x="499" y="21"/>
                    <a:pt x="434" y="1"/>
                    <a:pt x="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7217003" y="4758278"/>
              <a:ext cx="97115" cy="78159"/>
            </a:xfrm>
            <a:custGeom>
              <a:avLst/>
              <a:gdLst/>
              <a:ahLst/>
              <a:cxnLst/>
              <a:rect l="l" t="t" r="r" b="b"/>
              <a:pathLst>
                <a:path w="5364" h="4317" extrusionOk="0">
                  <a:moveTo>
                    <a:pt x="341" y="1"/>
                  </a:moveTo>
                  <a:cubicBezTo>
                    <a:pt x="247" y="1"/>
                    <a:pt x="157" y="46"/>
                    <a:pt x="100" y="131"/>
                  </a:cubicBezTo>
                  <a:cubicBezTo>
                    <a:pt x="0" y="256"/>
                    <a:pt x="25" y="457"/>
                    <a:pt x="151" y="557"/>
                  </a:cubicBezTo>
                  <a:lnTo>
                    <a:pt x="4812" y="4266"/>
                  </a:lnTo>
                  <a:cubicBezTo>
                    <a:pt x="4887" y="4317"/>
                    <a:pt x="4938" y="4317"/>
                    <a:pt x="5013" y="4317"/>
                  </a:cubicBezTo>
                  <a:cubicBezTo>
                    <a:pt x="5113" y="4317"/>
                    <a:pt x="5213" y="4292"/>
                    <a:pt x="5263" y="4216"/>
                  </a:cubicBezTo>
                  <a:cubicBezTo>
                    <a:pt x="5364" y="4066"/>
                    <a:pt x="5339" y="3865"/>
                    <a:pt x="5213" y="3765"/>
                  </a:cubicBezTo>
                  <a:lnTo>
                    <a:pt x="552" y="81"/>
                  </a:lnTo>
                  <a:cubicBezTo>
                    <a:pt x="487" y="27"/>
                    <a:pt x="412" y="1"/>
                    <a:pt x="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8955190" y="4621461"/>
              <a:ext cx="36789" cy="116379"/>
            </a:xfrm>
            <a:custGeom>
              <a:avLst/>
              <a:gdLst/>
              <a:ahLst/>
              <a:cxnLst/>
              <a:rect l="l" t="t" r="r" b="b"/>
              <a:pathLst>
                <a:path w="2032" h="6428" extrusionOk="0">
                  <a:moveTo>
                    <a:pt x="347" y="0"/>
                  </a:moveTo>
                  <a:cubicBezTo>
                    <a:pt x="323" y="0"/>
                    <a:pt x="300" y="4"/>
                    <a:pt x="277" y="12"/>
                  </a:cubicBezTo>
                  <a:cubicBezTo>
                    <a:pt x="101" y="62"/>
                    <a:pt x="1" y="212"/>
                    <a:pt x="26" y="388"/>
                  </a:cubicBezTo>
                  <a:lnTo>
                    <a:pt x="1379" y="6202"/>
                  </a:lnTo>
                  <a:cubicBezTo>
                    <a:pt x="1430" y="6327"/>
                    <a:pt x="1555" y="6428"/>
                    <a:pt x="1680" y="6428"/>
                  </a:cubicBezTo>
                  <a:lnTo>
                    <a:pt x="1755" y="6428"/>
                  </a:lnTo>
                  <a:cubicBezTo>
                    <a:pt x="1931" y="6378"/>
                    <a:pt x="2031" y="6227"/>
                    <a:pt x="2006" y="6052"/>
                  </a:cubicBezTo>
                  <a:lnTo>
                    <a:pt x="653" y="237"/>
                  </a:lnTo>
                  <a:cubicBezTo>
                    <a:pt x="610" y="110"/>
                    <a:pt x="478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8623363" y="4301955"/>
              <a:ext cx="60380" cy="108087"/>
            </a:xfrm>
            <a:custGeom>
              <a:avLst/>
              <a:gdLst/>
              <a:ahLst/>
              <a:cxnLst/>
              <a:rect l="l" t="t" r="r" b="b"/>
              <a:pathLst>
                <a:path w="3335" h="5970" extrusionOk="0">
                  <a:moveTo>
                    <a:pt x="2985" y="0"/>
                  </a:moveTo>
                  <a:cubicBezTo>
                    <a:pt x="2871" y="0"/>
                    <a:pt x="2763" y="70"/>
                    <a:pt x="2708" y="180"/>
                  </a:cubicBezTo>
                  <a:lnTo>
                    <a:pt x="76" y="5519"/>
                  </a:lnTo>
                  <a:cubicBezTo>
                    <a:pt x="1" y="5669"/>
                    <a:pt x="51" y="5870"/>
                    <a:pt x="201" y="5945"/>
                  </a:cubicBezTo>
                  <a:cubicBezTo>
                    <a:pt x="252" y="5970"/>
                    <a:pt x="302" y="5970"/>
                    <a:pt x="352" y="5970"/>
                  </a:cubicBezTo>
                  <a:cubicBezTo>
                    <a:pt x="477" y="5970"/>
                    <a:pt x="577" y="5920"/>
                    <a:pt x="627" y="5794"/>
                  </a:cubicBezTo>
                  <a:lnTo>
                    <a:pt x="3259" y="456"/>
                  </a:lnTo>
                  <a:cubicBezTo>
                    <a:pt x="3334" y="306"/>
                    <a:pt x="3259" y="105"/>
                    <a:pt x="3109" y="30"/>
                  </a:cubicBezTo>
                  <a:cubicBezTo>
                    <a:pt x="3068" y="10"/>
                    <a:pt x="3026" y="0"/>
                    <a:pt x="29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9016004" y="2994926"/>
              <a:ext cx="59457" cy="59004"/>
            </a:xfrm>
            <a:custGeom>
              <a:avLst/>
              <a:gdLst/>
              <a:ahLst/>
              <a:cxnLst/>
              <a:rect l="l" t="t" r="r" b="b"/>
              <a:pathLst>
                <a:path w="3284" h="3259" extrusionOk="0">
                  <a:moveTo>
                    <a:pt x="1655" y="627"/>
                  </a:moveTo>
                  <a:cubicBezTo>
                    <a:pt x="2206" y="627"/>
                    <a:pt x="2657" y="1078"/>
                    <a:pt x="2657" y="1630"/>
                  </a:cubicBezTo>
                  <a:cubicBezTo>
                    <a:pt x="2657" y="2181"/>
                    <a:pt x="2206" y="2632"/>
                    <a:pt x="1655" y="2632"/>
                  </a:cubicBezTo>
                  <a:cubicBezTo>
                    <a:pt x="1078" y="2632"/>
                    <a:pt x="627" y="2181"/>
                    <a:pt x="627" y="1630"/>
                  </a:cubicBezTo>
                  <a:cubicBezTo>
                    <a:pt x="627" y="1078"/>
                    <a:pt x="1078" y="627"/>
                    <a:pt x="1655" y="627"/>
                  </a:cubicBezTo>
                  <a:close/>
                  <a:moveTo>
                    <a:pt x="1655" y="1"/>
                  </a:moveTo>
                  <a:cubicBezTo>
                    <a:pt x="752" y="1"/>
                    <a:pt x="0" y="727"/>
                    <a:pt x="0" y="1630"/>
                  </a:cubicBezTo>
                  <a:cubicBezTo>
                    <a:pt x="0" y="2532"/>
                    <a:pt x="752" y="3259"/>
                    <a:pt x="1655" y="3259"/>
                  </a:cubicBezTo>
                  <a:cubicBezTo>
                    <a:pt x="2557" y="3259"/>
                    <a:pt x="3284" y="2532"/>
                    <a:pt x="3284" y="1630"/>
                  </a:cubicBezTo>
                  <a:cubicBezTo>
                    <a:pt x="3284" y="727"/>
                    <a:pt x="2557" y="1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675935" y="4695309"/>
              <a:ext cx="59475" cy="59457"/>
            </a:xfrm>
            <a:custGeom>
              <a:avLst/>
              <a:gdLst/>
              <a:ahLst/>
              <a:cxnLst/>
              <a:rect l="l" t="t" r="r" b="b"/>
              <a:pathLst>
                <a:path w="3285" h="3284" extrusionOk="0">
                  <a:moveTo>
                    <a:pt x="1655" y="627"/>
                  </a:moveTo>
                  <a:cubicBezTo>
                    <a:pt x="2206" y="627"/>
                    <a:pt x="2657" y="1103"/>
                    <a:pt x="2657" y="1654"/>
                  </a:cubicBezTo>
                  <a:cubicBezTo>
                    <a:pt x="2657" y="2206"/>
                    <a:pt x="2206" y="2657"/>
                    <a:pt x="1655" y="2657"/>
                  </a:cubicBezTo>
                  <a:cubicBezTo>
                    <a:pt x="1079" y="2657"/>
                    <a:pt x="627" y="2206"/>
                    <a:pt x="627" y="1654"/>
                  </a:cubicBezTo>
                  <a:cubicBezTo>
                    <a:pt x="627" y="1103"/>
                    <a:pt x="1079" y="627"/>
                    <a:pt x="1655" y="627"/>
                  </a:cubicBezTo>
                  <a:close/>
                  <a:moveTo>
                    <a:pt x="1655" y="0"/>
                  </a:moveTo>
                  <a:cubicBezTo>
                    <a:pt x="753" y="0"/>
                    <a:pt x="1" y="752"/>
                    <a:pt x="1" y="1654"/>
                  </a:cubicBezTo>
                  <a:cubicBezTo>
                    <a:pt x="1" y="2556"/>
                    <a:pt x="753" y="3283"/>
                    <a:pt x="1655" y="3283"/>
                  </a:cubicBezTo>
                  <a:cubicBezTo>
                    <a:pt x="2557" y="3283"/>
                    <a:pt x="3284" y="2556"/>
                    <a:pt x="3284" y="1654"/>
                  </a:cubicBezTo>
                  <a:cubicBezTo>
                    <a:pt x="3284" y="752"/>
                    <a:pt x="255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8736973" y="1964341"/>
              <a:ext cx="59457" cy="59004"/>
            </a:xfrm>
            <a:custGeom>
              <a:avLst/>
              <a:gdLst/>
              <a:ahLst/>
              <a:cxnLst/>
              <a:rect l="l" t="t" r="r" b="b"/>
              <a:pathLst>
                <a:path w="3284" h="3259" extrusionOk="0">
                  <a:moveTo>
                    <a:pt x="1630" y="627"/>
                  </a:moveTo>
                  <a:cubicBezTo>
                    <a:pt x="2206" y="627"/>
                    <a:pt x="2657" y="1078"/>
                    <a:pt x="2657" y="1629"/>
                  </a:cubicBezTo>
                  <a:cubicBezTo>
                    <a:pt x="2657" y="2181"/>
                    <a:pt x="2206" y="2632"/>
                    <a:pt x="1630" y="2632"/>
                  </a:cubicBezTo>
                  <a:cubicBezTo>
                    <a:pt x="1078" y="2632"/>
                    <a:pt x="627" y="2181"/>
                    <a:pt x="627" y="1629"/>
                  </a:cubicBezTo>
                  <a:cubicBezTo>
                    <a:pt x="627" y="1078"/>
                    <a:pt x="1078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2"/>
                    <a:pt x="728" y="3258"/>
                    <a:pt x="1630" y="3258"/>
                  </a:cubicBezTo>
                  <a:cubicBezTo>
                    <a:pt x="2532" y="3258"/>
                    <a:pt x="3284" y="2532"/>
                    <a:pt x="3284" y="1629"/>
                  </a:cubicBezTo>
                  <a:cubicBezTo>
                    <a:pt x="3284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9121267" y="3702904"/>
              <a:ext cx="22722" cy="22595"/>
            </a:xfrm>
            <a:custGeom>
              <a:avLst/>
              <a:gdLst/>
              <a:ahLst/>
              <a:cxnLst/>
              <a:rect l="l" t="t" r="r" b="b"/>
              <a:pathLst>
                <a:path w="1255" h="1248" extrusionOk="0">
                  <a:moveTo>
                    <a:pt x="615" y="1"/>
                  </a:moveTo>
                  <a:cubicBezTo>
                    <a:pt x="452" y="1"/>
                    <a:pt x="289" y="57"/>
                    <a:pt x="176" y="170"/>
                  </a:cubicBezTo>
                  <a:cubicBezTo>
                    <a:pt x="151" y="220"/>
                    <a:pt x="126" y="245"/>
                    <a:pt x="101" y="270"/>
                  </a:cubicBezTo>
                  <a:cubicBezTo>
                    <a:pt x="76" y="320"/>
                    <a:pt x="51" y="345"/>
                    <a:pt x="51" y="396"/>
                  </a:cubicBezTo>
                  <a:cubicBezTo>
                    <a:pt x="26" y="421"/>
                    <a:pt x="26" y="471"/>
                    <a:pt x="1" y="496"/>
                  </a:cubicBezTo>
                  <a:cubicBezTo>
                    <a:pt x="1" y="546"/>
                    <a:pt x="1" y="571"/>
                    <a:pt x="1" y="621"/>
                  </a:cubicBezTo>
                  <a:cubicBezTo>
                    <a:pt x="1" y="797"/>
                    <a:pt x="51" y="947"/>
                    <a:pt x="176" y="1072"/>
                  </a:cubicBezTo>
                  <a:cubicBezTo>
                    <a:pt x="302" y="1198"/>
                    <a:pt x="452" y="1248"/>
                    <a:pt x="628" y="1248"/>
                  </a:cubicBezTo>
                  <a:cubicBezTo>
                    <a:pt x="778" y="1248"/>
                    <a:pt x="953" y="1198"/>
                    <a:pt x="1054" y="1072"/>
                  </a:cubicBezTo>
                  <a:cubicBezTo>
                    <a:pt x="1179" y="947"/>
                    <a:pt x="1254" y="797"/>
                    <a:pt x="1254" y="621"/>
                  </a:cubicBezTo>
                  <a:cubicBezTo>
                    <a:pt x="1254" y="571"/>
                    <a:pt x="1254" y="546"/>
                    <a:pt x="1229" y="496"/>
                  </a:cubicBezTo>
                  <a:cubicBezTo>
                    <a:pt x="1229" y="471"/>
                    <a:pt x="1229" y="421"/>
                    <a:pt x="1204" y="396"/>
                  </a:cubicBezTo>
                  <a:cubicBezTo>
                    <a:pt x="1179" y="345"/>
                    <a:pt x="1154" y="320"/>
                    <a:pt x="1154" y="270"/>
                  </a:cubicBezTo>
                  <a:cubicBezTo>
                    <a:pt x="1129" y="245"/>
                    <a:pt x="1104" y="220"/>
                    <a:pt x="1054" y="170"/>
                  </a:cubicBezTo>
                  <a:cubicBezTo>
                    <a:pt x="941" y="57"/>
                    <a:pt x="778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8431104" y="5120924"/>
              <a:ext cx="22704" cy="22577"/>
            </a:xfrm>
            <a:custGeom>
              <a:avLst/>
              <a:gdLst/>
              <a:ahLst/>
              <a:cxnLst/>
              <a:rect l="l" t="t" r="r" b="b"/>
              <a:pathLst>
                <a:path w="1254" h="1247" extrusionOk="0">
                  <a:moveTo>
                    <a:pt x="615" y="0"/>
                  </a:moveTo>
                  <a:cubicBezTo>
                    <a:pt x="452" y="0"/>
                    <a:pt x="289" y="56"/>
                    <a:pt x="176" y="169"/>
                  </a:cubicBezTo>
                  <a:cubicBezTo>
                    <a:pt x="51" y="294"/>
                    <a:pt x="0" y="445"/>
                    <a:pt x="0" y="620"/>
                  </a:cubicBezTo>
                  <a:cubicBezTo>
                    <a:pt x="0" y="771"/>
                    <a:pt x="51" y="946"/>
                    <a:pt x="176" y="1071"/>
                  </a:cubicBezTo>
                  <a:cubicBezTo>
                    <a:pt x="301" y="1172"/>
                    <a:pt x="452" y="1247"/>
                    <a:pt x="627" y="1247"/>
                  </a:cubicBezTo>
                  <a:cubicBezTo>
                    <a:pt x="777" y="1247"/>
                    <a:pt x="928" y="1172"/>
                    <a:pt x="1053" y="1071"/>
                  </a:cubicBezTo>
                  <a:cubicBezTo>
                    <a:pt x="1178" y="946"/>
                    <a:pt x="1254" y="771"/>
                    <a:pt x="1254" y="620"/>
                  </a:cubicBezTo>
                  <a:cubicBezTo>
                    <a:pt x="1254" y="445"/>
                    <a:pt x="1178" y="294"/>
                    <a:pt x="1053" y="169"/>
                  </a:cubicBezTo>
                  <a:cubicBezTo>
                    <a:pt x="940" y="56"/>
                    <a:pt x="777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034598" y="1818952"/>
              <a:ext cx="22722" cy="22993"/>
            </a:xfrm>
            <a:custGeom>
              <a:avLst/>
              <a:gdLst/>
              <a:ahLst/>
              <a:cxnLst/>
              <a:rect l="l" t="t" r="r" b="b"/>
              <a:pathLst>
                <a:path w="1255" h="1270" extrusionOk="0">
                  <a:moveTo>
                    <a:pt x="603" y="0"/>
                  </a:moveTo>
                  <a:cubicBezTo>
                    <a:pt x="446" y="0"/>
                    <a:pt x="295" y="72"/>
                    <a:pt x="176" y="191"/>
                  </a:cubicBezTo>
                  <a:cubicBezTo>
                    <a:pt x="151" y="216"/>
                    <a:pt x="126" y="241"/>
                    <a:pt x="101" y="292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1" y="467"/>
                    <a:pt x="1" y="517"/>
                  </a:cubicBezTo>
                  <a:cubicBezTo>
                    <a:pt x="1" y="542"/>
                    <a:pt x="1" y="592"/>
                    <a:pt x="1" y="642"/>
                  </a:cubicBezTo>
                  <a:cubicBezTo>
                    <a:pt x="1" y="793"/>
                    <a:pt x="51" y="968"/>
                    <a:pt x="176" y="1069"/>
                  </a:cubicBezTo>
                  <a:cubicBezTo>
                    <a:pt x="302" y="1194"/>
                    <a:pt x="452" y="1269"/>
                    <a:pt x="628" y="1269"/>
                  </a:cubicBezTo>
                  <a:cubicBezTo>
                    <a:pt x="653" y="1269"/>
                    <a:pt x="703" y="1244"/>
                    <a:pt x="728" y="1244"/>
                  </a:cubicBezTo>
                  <a:cubicBezTo>
                    <a:pt x="778" y="1244"/>
                    <a:pt x="828" y="1219"/>
                    <a:pt x="853" y="1219"/>
                  </a:cubicBezTo>
                  <a:cubicBezTo>
                    <a:pt x="903" y="1194"/>
                    <a:pt x="928" y="1169"/>
                    <a:pt x="953" y="1144"/>
                  </a:cubicBezTo>
                  <a:cubicBezTo>
                    <a:pt x="1003" y="1119"/>
                    <a:pt x="1029" y="1094"/>
                    <a:pt x="1054" y="1069"/>
                  </a:cubicBezTo>
                  <a:cubicBezTo>
                    <a:pt x="1179" y="968"/>
                    <a:pt x="1254" y="793"/>
                    <a:pt x="1254" y="642"/>
                  </a:cubicBezTo>
                  <a:cubicBezTo>
                    <a:pt x="1254" y="592"/>
                    <a:pt x="1229" y="542"/>
                    <a:pt x="1229" y="517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29" y="292"/>
                  </a:cubicBezTo>
                  <a:cubicBezTo>
                    <a:pt x="1104" y="241"/>
                    <a:pt x="1079" y="216"/>
                    <a:pt x="1054" y="191"/>
                  </a:cubicBezTo>
                  <a:cubicBezTo>
                    <a:pt x="1029" y="166"/>
                    <a:pt x="1003" y="141"/>
                    <a:pt x="953" y="116"/>
                  </a:cubicBezTo>
                  <a:cubicBezTo>
                    <a:pt x="928" y="91"/>
                    <a:pt x="903" y="66"/>
                    <a:pt x="853" y="41"/>
                  </a:cubicBezTo>
                  <a:cubicBezTo>
                    <a:pt x="828" y="41"/>
                    <a:pt x="778" y="16"/>
                    <a:pt x="728" y="16"/>
                  </a:cubicBezTo>
                  <a:cubicBezTo>
                    <a:pt x="686" y="5"/>
                    <a:pt x="644" y="0"/>
                    <a:pt x="6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8700096" y="3562403"/>
              <a:ext cx="55383" cy="54007"/>
            </a:xfrm>
            <a:custGeom>
              <a:avLst/>
              <a:gdLst/>
              <a:ahLst/>
              <a:cxnLst/>
              <a:rect l="l" t="t" r="r" b="b"/>
              <a:pathLst>
                <a:path w="3059" h="2983" extrusionOk="0">
                  <a:moveTo>
                    <a:pt x="2707" y="0"/>
                  </a:moveTo>
                  <a:cubicBezTo>
                    <a:pt x="2626" y="0"/>
                    <a:pt x="2544" y="25"/>
                    <a:pt x="2482" y="75"/>
                  </a:cubicBezTo>
                  <a:lnTo>
                    <a:pt x="126" y="2456"/>
                  </a:lnTo>
                  <a:cubicBezTo>
                    <a:pt x="0" y="2582"/>
                    <a:pt x="0" y="2782"/>
                    <a:pt x="126" y="2907"/>
                  </a:cubicBezTo>
                  <a:cubicBezTo>
                    <a:pt x="176" y="2958"/>
                    <a:pt x="251" y="2983"/>
                    <a:pt x="351" y="2983"/>
                  </a:cubicBezTo>
                  <a:cubicBezTo>
                    <a:pt x="427" y="2983"/>
                    <a:pt x="502" y="2958"/>
                    <a:pt x="552" y="2907"/>
                  </a:cubicBezTo>
                  <a:lnTo>
                    <a:pt x="2933" y="527"/>
                  </a:lnTo>
                  <a:cubicBezTo>
                    <a:pt x="3058" y="401"/>
                    <a:pt x="3058" y="201"/>
                    <a:pt x="2933" y="75"/>
                  </a:cubicBezTo>
                  <a:cubicBezTo>
                    <a:pt x="2870" y="25"/>
                    <a:pt x="2789" y="0"/>
                    <a:pt x="2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8578586" y="1382241"/>
              <a:ext cx="59457" cy="59004"/>
            </a:xfrm>
            <a:custGeom>
              <a:avLst/>
              <a:gdLst/>
              <a:ahLst/>
              <a:cxnLst/>
              <a:rect l="l" t="t" r="r" b="b"/>
              <a:pathLst>
                <a:path w="3284" h="3259" extrusionOk="0">
                  <a:moveTo>
                    <a:pt x="1630" y="627"/>
                  </a:moveTo>
                  <a:cubicBezTo>
                    <a:pt x="2206" y="627"/>
                    <a:pt x="2657" y="1078"/>
                    <a:pt x="2657" y="1629"/>
                  </a:cubicBezTo>
                  <a:cubicBezTo>
                    <a:pt x="2657" y="2181"/>
                    <a:pt x="2206" y="2632"/>
                    <a:pt x="1630" y="2632"/>
                  </a:cubicBezTo>
                  <a:cubicBezTo>
                    <a:pt x="1078" y="2632"/>
                    <a:pt x="627" y="2181"/>
                    <a:pt x="627" y="1629"/>
                  </a:cubicBezTo>
                  <a:cubicBezTo>
                    <a:pt x="627" y="1078"/>
                    <a:pt x="1078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2"/>
                    <a:pt x="728" y="3258"/>
                    <a:pt x="1630" y="3258"/>
                  </a:cubicBezTo>
                  <a:cubicBezTo>
                    <a:pt x="2532" y="3258"/>
                    <a:pt x="3284" y="2532"/>
                    <a:pt x="3284" y="1629"/>
                  </a:cubicBezTo>
                  <a:cubicBezTo>
                    <a:pt x="3284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8996935" y="1128258"/>
              <a:ext cx="97568" cy="78286"/>
            </a:xfrm>
            <a:custGeom>
              <a:avLst/>
              <a:gdLst/>
              <a:ahLst/>
              <a:cxnLst/>
              <a:rect l="l" t="t" r="r" b="b"/>
              <a:pathLst>
                <a:path w="5389" h="4324" extrusionOk="0">
                  <a:moveTo>
                    <a:pt x="368" y="1"/>
                  </a:moveTo>
                  <a:cubicBezTo>
                    <a:pt x="276" y="1"/>
                    <a:pt x="184" y="40"/>
                    <a:pt x="126" y="113"/>
                  </a:cubicBezTo>
                  <a:cubicBezTo>
                    <a:pt x="0" y="263"/>
                    <a:pt x="25" y="464"/>
                    <a:pt x="176" y="564"/>
                  </a:cubicBezTo>
                  <a:lnTo>
                    <a:pt x="4837" y="4248"/>
                  </a:lnTo>
                  <a:cubicBezTo>
                    <a:pt x="4887" y="4298"/>
                    <a:pt x="4963" y="4324"/>
                    <a:pt x="5038" y="4324"/>
                  </a:cubicBezTo>
                  <a:cubicBezTo>
                    <a:pt x="5138" y="4324"/>
                    <a:pt x="5213" y="4273"/>
                    <a:pt x="5288" y="4198"/>
                  </a:cubicBezTo>
                  <a:cubicBezTo>
                    <a:pt x="5389" y="4073"/>
                    <a:pt x="5364" y="3872"/>
                    <a:pt x="5238" y="3772"/>
                  </a:cubicBezTo>
                  <a:lnTo>
                    <a:pt x="552" y="63"/>
                  </a:lnTo>
                  <a:cubicBezTo>
                    <a:pt x="499" y="21"/>
                    <a:pt x="434" y="1"/>
                    <a:pt x="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7009060" y="4948847"/>
              <a:ext cx="59475" cy="59457"/>
            </a:xfrm>
            <a:custGeom>
              <a:avLst/>
              <a:gdLst/>
              <a:ahLst/>
              <a:cxnLst/>
              <a:rect l="l" t="t" r="r" b="b"/>
              <a:pathLst>
                <a:path w="3285" h="3284" extrusionOk="0">
                  <a:moveTo>
                    <a:pt x="1655" y="627"/>
                  </a:moveTo>
                  <a:cubicBezTo>
                    <a:pt x="2206" y="627"/>
                    <a:pt x="2657" y="1103"/>
                    <a:pt x="2657" y="1654"/>
                  </a:cubicBezTo>
                  <a:cubicBezTo>
                    <a:pt x="2657" y="2206"/>
                    <a:pt x="2206" y="2657"/>
                    <a:pt x="1655" y="2657"/>
                  </a:cubicBezTo>
                  <a:cubicBezTo>
                    <a:pt x="1079" y="2657"/>
                    <a:pt x="627" y="2206"/>
                    <a:pt x="627" y="1654"/>
                  </a:cubicBezTo>
                  <a:cubicBezTo>
                    <a:pt x="627" y="1103"/>
                    <a:pt x="1079" y="627"/>
                    <a:pt x="1655" y="627"/>
                  </a:cubicBezTo>
                  <a:close/>
                  <a:moveTo>
                    <a:pt x="1655" y="0"/>
                  </a:moveTo>
                  <a:cubicBezTo>
                    <a:pt x="753" y="0"/>
                    <a:pt x="1" y="752"/>
                    <a:pt x="1" y="1654"/>
                  </a:cubicBezTo>
                  <a:cubicBezTo>
                    <a:pt x="1" y="2556"/>
                    <a:pt x="753" y="3283"/>
                    <a:pt x="1655" y="3283"/>
                  </a:cubicBezTo>
                  <a:cubicBezTo>
                    <a:pt x="2557" y="3283"/>
                    <a:pt x="3284" y="2556"/>
                    <a:pt x="3284" y="1654"/>
                  </a:cubicBezTo>
                  <a:cubicBezTo>
                    <a:pt x="3284" y="752"/>
                    <a:pt x="255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7479167" y="5018542"/>
              <a:ext cx="22722" cy="22595"/>
            </a:xfrm>
            <a:custGeom>
              <a:avLst/>
              <a:gdLst/>
              <a:ahLst/>
              <a:cxnLst/>
              <a:rect l="l" t="t" r="r" b="b"/>
              <a:pathLst>
                <a:path w="1255" h="1248" extrusionOk="0">
                  <a:moveTo>
                    <a:pt x="615" y="1"/>
                  </a:moveTo>
                  <a:cubicBezTo>
                    <a:pt x="452" y="1"/>
                    <a:pt x="289" y="57"/>
                    <a:pt x="176" y="170"/>
                  </a:cubicBezTo>
                  <a:cubicBezTo>
                    <a:pt x="151" y="220"/>
                    <a:pt x="126" y="245"/>
                    <a:pt x="101" y="270"/>
                  </a:cubicBezTo>
                  <a:cubicBezTo>
                    <a:pt x="76" y="320"/>
                    <a:pt x="51" y="345"/>
                    <a:pt x="51" y="396"/>
                  </a:cubicBezTo>
                  <a:cubicBezTo>
                    <a:pt x="26" y="421"/>
                    <a:pt x="26" y="471"/>
                    <a:pt x="1" y="496"/>
                  </a:cubicBezTo>
                  <a:cubicBezTo>
                    <a:pt x="1" y="546"/>
                    <a:pt x="1" y="571"/>
                    <a:pt x="1" y="621"/>
                  </a:cubicBezTo>
                  <a:cubicBezTo>
                    <a:pt x="1" y="797"/>
                    <a:pt x="51" y="947"/>
                    <a:pt x="176" y="1072"/>
                  </a:cubicBezTo>
                  <a:cubicBezTo>
                    <a:pt x="302" y="1198"/>
                    <a:pt x="452" y="1248"/>
                    <a:pt x="628" y="1248"/>
                  </a:cubicBezTo>
                  <a:cubicBezTo>
                    <a:pt x="778" y="1248"/>
                    <a:pt x="953" y="1198"/>
                    <a:pt x="1054" y="1072"/>
                  </a:cubicBezTo>
                  <a:cubicBezTo>
                    <a:pt x="1179" y="947"/>
                    <a:pt x="1254" y="797"/>
                    <a:pt x="1254" y="621"/>
                  </a:cubicBezTo>
                  <a:cubicBezTo>
                    <a:pt x="1254" y="571"/>
                    <a:pt x="1254" y="546"/>
                    <a:pt x="1229" y="496"/>
                  </a:cubicBezTo>
                  <a:cubicBezTo>
                    <a:pt x="1229" y="471"/>
                    <a:pt x="1229" y="421"/>
                    <a:pt x="1204" y="396"/>
                  </a:cubicBezTo>
                  <a:cubicBezTo>
                    <a:pt x="1179" y="345"/>
                    <a:pt x="1154" y="320"/>
                    <a:pt x="1154" y="270"/>
                  </a:cubicBezTo>
                  <a:cubicBezTo>
                    <a:pt x="1129" y="245"/>
                    <a:pt x="1104" y="220"/>
                    <a:pt x="1054" y="170"/>
                  </a:cubicBezTo>
                  <a:cubicBezTo>
                    <a:pt x="941" y="57"/>
                    <a:pt x="778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5"/>
          <p:cNvGrpSpPr/>
          <p:nvPr/>
        </p:nvGrpSpPr>
        <p:grpSpPr>
          <a:xfrm>
            <a:off x="8424000" y="4807625"/>
            <a:ext cx="425883" cy="216100"/>
            <a:chOff x="259675" y="4807625"/>
            <a:chExt cx="425883" cy="216100"/>
          </a:xfrm>
        </p:grpSpPr>
        <p:sp>
          <p:nvSpPr>
            <p:cNvPr id="74" name="Google Shape;74;p5"/>
            <p:cNvSpPr/>
            <p:nvPr/>
          </p:nvSpPr>
          <p:spPr>
            <a:xfrm flipH="1">
              <a:off x="538673" y="4807625"/>
              <a:ext cx="146885" cy="216100"/>
            </a:xfrm>
            <a:custGeom>
              <a:avLst/>
              <a:gdLst/>
              <a:ahLst/>
              <a:cxnLst/>
              <a:rect l="l" t="t" r="r" b="b"/>
              <a:pathLst>
                <a:path w="3510" h="5164" extrusionOk="0">
                  <a:moveTo>
                    <a:pt x="2131" y="1"/>
                  </a:moveTo>
                  <a:lnTo>
                    <a:pt x="1" y="5164"/>
                  </a:lnTo>
                  <a:lnTo>
                    <a:pt x="1379" y="5164"/>
                  </a:lnTo>
                  <a:lnTo>
                    <a:pt x="35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 flipH="1">
              <a:off x="399195" y="4807625"/>
              <a:ext cx="145797" cy="216100"/>
            </a:xfrm>
            <a:custGeom>
              <a:avLst/>
              <a:gdLst/>
              <a:ahLst/>
              <a:cxnLst/>
              <a:rect l="l" t="t" r="r" b="b"/>
              <a:pathLst>
                <a:path w="3484" h="5164" extrusionOk="0">
                  <a:moveTo>
                    <a:pt x="2105" y="1"/>
                  </a:moveTo>
                  <a:lnTo>
                    <a:pt x="0" y="5164"/>
                  </a:lnTo>
                  <a:lnTo>
                    <a:pt x="1353" y="5164"/>
                  </a:lnTo>
                  <a:lnTo>
                    <a:pt x="3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 flipH="1">
              <a:off x="259675" y="4807625"/>
              <a:ext cx="145839" cy="216100"/>
            </a:xfrm>
            <a:custGeom>
              <a:avLst/>
              <a:gdLst/>
              <a:ahLst/>
              <a:cxnLst/>
              <a:rect l="l" t="t" r="r" b="b"/>
              <a:pathLst>
                <a:path w="3485" h="5164" extrusionOk="0">
                  <a:moveTo>
                    <a:pt x="2131" y="1"/>
                  </a:moveTo>
                  <a:lnTo>
                    <a:pt x="0" y="5164"/>
                  </a:lnTo>
                  <a:lnTo>
                    <a:pt x="1379" y="5164"/>
                  </a:lnTo>
                  <a:lnTo>
                    <a:pt x="3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5"/>
          <p:cNvGrpSpPr/>
          <p:nvPr/>
        </p:nvGrpSpPr>
        <p:grpSpPr>
          <a:xfrm rot="-5400000" flipH="1">
            <a:off x="-1086325" y="839075"/>
            <a:ext cx="2758303" cy="193976"/>
            <a:chOff x="-344350" y="4817800"/>
            <a:chExt cx="2758303" cy="193976"/>
          </a:xfrm>
        </p:grpSpPr>
        <p:sp>
          <p:nvSpPr>
            <p:cNvPr id="78" name="Google Shape;78;p5"/>
            <p:cNvSpPr/>
            <p:nvPr/>
          </p:nvSpPr>
          <p:spPr>
            <a:xfrm>
              <a:off x="1676492" y="4830170"/>
              <a:ext cx="92660" cy="91419"/>
            </a:xfrm>
            <a:custGeom>
              <a:avLst/>
              <a:gdLst/>
              <a:ahLst/>
              <a:cxnLst/>
              <a:rect l="l" t="t" r="r" b="b"/>
              <a:pathLst>
                <a:path w="1880" h="1855" extrusionOk="0">
                  <a:moveTo>
                    <a:pt x="0" y="0"/>
                  </a:moveTo>
                  <a:lnTo>
                    <a:pt x="0" y="1855"/>
                  </a:lnTo>
                  <a:lnTo>
                    <a:pt x="1880" y="1855"/>
                  </a:lnTo>
                  <a:lnTo>
                    <a:pt x="18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1993939" y="4830170"/>
              <a:ext cx="91428" cy="91419"/>
            </a:xfrm>
            <a:custGeom>
              <a:avLst/>
              <a:gdLst/>
              <a:ahLst/>
              <a:cxnLst/>
              <a:rect l="l" t="t" r="r" b="b"/>
              <a:pathLst>
                <a:path w="1855" h="1855" extrusionOk="0">
                  <a:moveTo>
                    <a:pt x="0" y="0"/>
                  </a:moveTo>
                  <a:lnTo>
                    <a:pt x="0" y="1855"/>
                  </a:lnTo>
                  <a:lnTo>
                    <a:pt x="1855" y="185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2299014" y="4817800"/>
              <a:ext cx="114938" cy="114927"/>
            </a:xfrm>
            <a:custGeom>
              <a:avLst/>
              <a:gdLst/>
              <a:ahLst/>
              <a:cxnLst/>
              <a:rect l="l" t="t" r="r" b="b"/>
              <a:pathLst>
                <a:path w="2332" h="2332" extrusionOk="0">
                  <a:moveTo>
                    <a:pt x="1880" y="477"/>
                  </a:moveTo>
                  <a:lnTo>
                    <a:pt x="1880" y="1880"/>
                  </a:lnTo>
                  <a:lnTo>
                    <a:pt x="452" y="1880"/>
                  </a:lnTo>
                  <a:lnTo>
                    <a:pt x="452" y="477"/>
                  </a:lnTo>
                  <a:close/>
                  <a:moveTo>
                    <a:pt x="226" y="1"/>
                  </a:moveTo>
                  <a:cubicBezTo>
                    <a:pt x="101" y="1"/>
                    <a:pt x="1" y="126"/>
                    <a:pt x="1" y="251"/>
                  </a:cubicBezTo>
                  <a:lnTo>
                    <a:pt x="1" y="2106"/>
                  </a:lnTo>
                  <a:cubicBezTo>
                    <a:pt x="1" y="2231"/>
                    <a:pt x="101" y="2331"/>
                    <a:pt x="226" y="2331"/>
                  </a:cubicBezTo>
                  <a:lnTo>
                    <a:pt x="2106" y="2331"/>
                  </a:lnTo>
                  <a:cubicBezTo>
                    <a:pt x="2231" y="2331"/>
                    <a:pt x="2332" y="2231"/>
                    <a:pt x="2332" y="2106"/>
                  </a:cubicBezTo>
                  <a:lnTo>
                    <a:pt x="2332" y="251"/>
                  </a:lnTo>
                  <a:cubicBezTo>
                    <a:pt x="2332" y="126"/>
                    <a:pt x="2231" y="1"/>
                    <a:pt x="2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-344350" y="4864717"/>
              <a:ext cx="2033307" cy="147059"/>
            </a:xfrm>
            <a:custGeom>
              <a:avLst/>
              <a:gdLst/>
              <a:ahLst/>
              <a:cxnLst/>
              <a:rect l="l" t="t" r="r" b="b"/>
              <a:pathLst>
                <a:path w="41254" h="2984" extrusionOk="0">
                  <a:moveTo>
                    <a:pt x="31229" y="1"/>
                  </a:moveTo>
                  <a:cubicBezTo>
                    <a:pt x="31179" y="1"/>
                    <a:pt x="31103" y="26"/>
                    <a:pt x="31078" y="76"/>
                  </a:cubicBezTo>
                  <a:lnTo>
                    <a:pt x="28622" y="2507"/>
                  </a:lnTo>
                  <a:lnTo>
                    <a:pt x="226" y="2507"/>
                  </a:lnTo>
                  <a:cubicBezTo>
                    <a:pt x="101" y="2507"/>
                    <a:pt x="0" y="2633"/>
                    <a:pt x="0" y="2758"/>
                  </a:cubicBezTo>
                  <a:cubicBezTo>
                    <a:pt x="0" y="2883"/>
                    <a:pt x="101" y="2983"/>
                    <a:pt x="226" y="2983"/>
                  </a:cubicBezTo>
                  <a:lnTo>
                    <a:pt x="28722" y="2983"/>
                  </a:lnTo>
                  <a:cubicBezTo>
                    <a:pt x="28772" y="2983"/>
                    <a:pt x="28848" y="2958"/>
                    <a:pt x="28898" y="2908"/>
                  </a:cubicBezTo>
                  <a:lnTo>
                    <a:pt x="31329" y="477"/>
                  </a:lnTo>
                  <a:lnTo>
                    <a:pt x="41028" y="477"/>
                  </a:lnTo>
                  <a:cubicBezTo>
                    <a:pt x="41154" y="477"/>
                    <a:pt x="41254" y="352"/>
                    <a:pt x="41254" y="227"/>
                  </a:cubicBezTo>
                  <a:cubicBezTo>
                    <a:pt x="41254" y="101"/>
                    <a:pt x="41154" y="1"/>
                    <a:pt x="4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title"/>
          </p:nvPr>
        </p:nvSpPr>
        <p:spPr>
          <a:xfrm>
            <a:off x="1365900" y="445025"/>
            <a:ext cx="6412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1"/>
          </p:nvPr>
        </p:nvSpPr>
        <p:spPr>
          <a:xfrm>
            <a:off x="1354413" y="2801600"/>
            <a:ext cx="2518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2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2"/>
          </p:nvPr>
        </p:nvSpPr>
        <p:spPr>
          <a:xfrm>
            <a:off x="1354425" y="3271400"/>
            <a:ext cx="2518500" cy="86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3"/>
          </p:nvPr>
        </p:nvSpPr>
        <p:spPr>
          <a:xfrm>
            <a:off x="5271088" y="2801600"/>
            <a:ext cx="2518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2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ebas Neue"/>
              <a:buNone/>
              <a:defRPr sz="20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4"/>
          </p:nvPr>
        </p:nvSpPr>
        <p:spPr>
          <a:xfrm>
            <a:off x="5271100" y="3271400"/>
            <a:ext cx="2518500" cy="86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6"/>
          <p:cNvGrpSpPr/>
          <p:nvPr/>
        </p:nvGrpSpPr>
        <p:grpSpPr>
          <a:xfrm>
            <a:off x="8618859" y="11222"/>
            <a:ext cx="584466" cy="3946393"/>
            <a:chOff x="8559523" y="791447"/>
            <a:chExt cx="584466" cy="3946393"/>
          </a:xfrm>
        </p:grpSpPr>
        <p:sp>
          <p:nvSpPr>
            <p:cNvPr id="89" name="Google Shape;89;p6"/>
            <p:cNvSpPr/>
            <p:nvPr/>
          </p:nvSpPr>
          <p:spPr>
            <a:xfrm>
              <a:off x="8559523" y="2735608"/>
              <a:ext cx="97568" cy="78286"/>
            </a:xfrm>
            <a:custGeom>
              <a:avLst/>
              <a:gdLst/>
              <a:ahLst/>
              <a:cxnLst/>
              <a:rect l="l" t="t" r="r" b="b"/>
              <a:pathLst>
                <a:path w="5389" h="4324" extrusionOk="0">
                  <a:moveTo>
                    <a:pt x="368" y="1"/>
                  </a:moveTo>
                  <a:cubicBezTo>
                    <a:pt x="276" y="1"/>
                    <a:pt x="184" y="40"/>
                    <a:pt x="126" y="113"/>
                  </a:cubicBezTo>
                  <a:cubicBezTo>
                    <a:pt x="0" y="263"/>
                    <a:pt x="25" y="464"/>
                    <a:pt x="176" y="564"/>
                  </a:cubicBezTo>
                  <a:lnTo>
                    <a:pt x="4837" y="4248"/>
                  </a:lnTo>
                  <a:cubicBezTo>
                    <a:pt x="4887" y="4298"/>
                    <a:pt x="4963" y="4324"/>
                    <a:pt x="5038" y="4324"/>
                  </a:cubicBezTo>
                  <a:cubicBezTo>
                    <a:pt x="5138" y="4324"/>
                    <a:pt x="5213" y="4273"/>
                    <a:pt x="5288" y="4198"/>
                  </a:cubicBezTo>
                  <a:cubicBezTo>
                    <a:pt x="5389" y="4073"/>
                    <a:pt x="5364" y="3872"/>
                    <a:pt x="5238" y="3772"/>
                  </a:cubicBezTo>
                  <a:lnTo>
                    <a:pt x="552" y="63"/>
                  </a:lnTo>
                  <a:cubicBezTo>
                    <a:pt x="499" y="21"/>
                    <a:pt x="434" y="1"/>
                    <a:pt x="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8955190" y="4621461"/>
              <a:ext cx="36789" cy="116379"/>
            </a:xfrm>
            <a:custGeom>
              <a:avLst/>
              <a:gdLst/>
              <a:ahLst/>
              <a:cxnLst/>
              <a:rect l="l" t="t" r="r" b="b"/>
              <a:pathLst>
                <a:path w="2032" h="6428" extrusionOk="0">
                  <a:moveTo>
                    <a:pt x="347" y="0"/>
                  </a:moveTo>
                  <a:cubicBezTo>
                    <a:pt x="323" y="0"/>
                    <a:pt x="300" y="4"/>
                    <a:pt x="277" y="12"/>
                  </a:cubicBezTo>
                  <a:cubicBezTo>
                    <a:pt x="101" y="62"/>
                    <a:pt x="1" y="212"/>
                    <a:pt x="26" y="388"/>
                  </a:cubicBezTo>
                  <a:lnTo>
                    <a:pt x="1379" y="6202"/>
                  </a:lnTo>
                  <a:cubicBezTo>
                    <a:pt x="1430" y="6327"/>
                    <a:pt x="1555" y="6428"/>
                    <a:pt x="1680" y="6428"/>
                  </a:cubicBezTo>
                  <a:lnTo>
                    <a:pt x="1755" y="6428"/>
                  </a:lnTo>
                  <a:cubicBezTo>
                    <a:pt x="1931" y="6378"/>
                    <a:pt x="2031" y="6227"/>
                    <a:pt x="2006" y="6052"/>
                  </a:cubicBezTo>
                  <a:lnTo>
                    <a:pt x="653" y="237"/>
                  </a:lnTo>
                  <a:cubicBezTo>
                    <a:pt x="610" y="110"/>
                    <a:pt x="478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8623363" y="4301955"/>
              <a:ext cx="60380" cy="108087"/>
            </a:xfrm>
            <a:custGeom>
              <a:avLst/>
              <a:gdLst/>
              <a:ahLst/>
              <a:cxnLst/>
              <a:rect l="l" t="t" r="r" b="b"/>
              <a:pathLst>
                <a:path w="3335" h="5970" extrusionOk="0">
                  <a:moveTo>
                    <a:pt x="2985" y="0"/>
                  </a:moveTo>
                  <a:cubicBezTo>
                    <a:pt x="2871" y="0"/>
                    <a:pt x="2763" y="70"/>
                    <a:pt x="2708" y="180"/>
                  </a:cubicBezTo>
                  <a:lnTo>
                    <a:pt x="76" y="5519"/>
                  </a:lnTo>
                  <a:cubicBezTo>
                    <a:pt x="1" y="5669"/>
                    <a:pt x="51" y="5870"/>
                    <a:pt x="201" y="5945"/>
                  </a:cubicBezTo>
                  <a:cubicBezTo>
                    <a:pt x="252" y="5970"/>
                    <a:pt x="302" y="5970"/>
                    <a:pt x="352" y="5970"/>
                  </a:cubicBezTo>
                  <a:cubicBezTo>
                    <a:pt x="477" y="5970"/>
                    <a:pt x="577" y="5920"/>
                    <a:pt x="627" y="5794"/>
                  </a:cubicBezTo>
                  <a:lnTo>
                    <a:pt x="3259" y="456"/>
                  </a:lnTo>
                  <a:cubicBezTo>
                    <a:pt x="3334" y="306"/>
                    <a:pt x="3259" y="105"/>
                    <a:pt x="3109" y="30"/>
                  </a:cubicBezTo>
                  <a:cubicBezTo>
                    <a:pt x="3068" y="10"/>
                    <a:pt x="3026" y="0"/>
                    <a:pt x="29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9016004" y="2994926"/>
              <a:ext cx="59457" cy="59004"/>
            </a:xfrm>
            <a:custGeom>
              <a:avLst/>
              <a:gdLst/>
              <a:ahLst/>
              <a:cxnLst/>
              <a:rect l="l" t="t" r="r" b="b"/>
              <a:pathLst>
                <a:path w="3284" h="3259" extrusionOk="0">
                  <a:moveTo>
                    <a:pt x="1655" y="627"/>
                  </a:moveTo>
                  <a:cubicBezTo>
                    <a:pt x="2206" y="627"/>
                    <a:pt x="2657" y="1078"/>
                    <a:pt x="2657" y="1630"/>
                  </a:cubicBezTo>
                  <a:cubicBezTo>
                    <a:pt x="2657" y="2181"/>
                    <a:pt x="2206" y="2632"/>
                    <a:pt x="1655" y="2632"/>
                  </a:cubicBezTo>
                  <a:cubicBezTo>
                    <a:pt x="1078" y="2632"/>
                    <a:pt x="627" y="2181"/>
                    <a:pt x="627" y="1630"/>
                  </a:cubicBezTo>
                  <a:cubicBezTo>
                    <a:pt x="627" y="1078"/>
                    <a:pt x="1078" y="627"/>
                    <a:pt x="1655" y="627"/>
                  </a:cubicBezTo>
                  <a:close/>
                  <a:moveTo>
                    <a:pt x="1655" y="1"/>
                  </a:moveTo>
                  <a:cubicBezTo>
                    <a:pt x="752" y="1"/>
                    <a:pt x="0" y="727"/>
                    <a:pt x="0" y="1630"/>
                  </a:cubicBezTo>
                  <a:cubicBezTo>
                    <a:pt x="0" y="2532"/>
                    <a:pt x="752" y="3259"/>
                    <a:pt x="1655" y="3259"/>
                  </a:cubicBezTo>
                  <a:cubicBezTo>
                    <a:pt x="2557" y="3259"/>
                    <a:pt x="3284" y="2532"/>
                    <a:pt x="3284" y="1630"/>
                  </a:cubicBezTo>
                  <a:cubicBezTo>
                    <a:pt x="3284" y="727"/>
                    <a:pt x="2557" y="1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8736973" y="1964341"/>
              <a:ext cx="59457" cy="59004"/>
            </a:xfrm>
            <a:custGeom>
              <a:avLst/>
              <a:gdLst/>
              <a:ahLst/>
              <a:cxnLst/>
              <a:rect l="l" t="t" r="r" b="b"/>
              <a:pathLst>
                <a:path w="3284" h="3259" extrusionOk="0">
                  <a:moveTo>
                    <a:pt x="1630" y="627"/>
                  </a:moveTo>
                  <a:cubicBezTo>
                    <a:pt x="2206" y="627"/>
                    <a:pt x="2657" y="1078"/>
                    <a:pt x="2657" y="1629"/>
                  </a:cubicBezTo>
                  <a:cubicBezTo>
                    <a:pt x="2657" y="2181"/>
                    <a:pt x="2206" y="2632"/>
                    <a:pt x="1630" y="2632"/>
                  </a:cubicBezTo>
                  <a:cubicBezTo>
                    <a:pt x="1078" y="2632"/>
                    <a:pt x="627" y="2181"/>
                    <a:pt x="627" y="1629"/>
                  </a:cubicBezTo>
                  <a:cubicBezTo>
                    <a:pt x="627" y="1078"/>
                    <a:pt x="1078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2"/>
                    <a:pt x="728" y="3258"/>
                    <a:pt x="1630" y="3258"/>
                  </a:cubicBezTo>
                  <a:cubicBezTo>
                    <a:pt x="2532" y="3258"/>
                    <a:pt x="3284" y="2532"/>
                    <a:pt x="3284" y="1629"/>
                  </a:cubicBezTo>
                  <a:cubicBezTo>
                    <a:pt x="3284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9121267" y="3702904"/>
              <a:ext cx="22722" cy="22595"/>
            </a:xfrm>
            <a:custGeom>
              <a:avLst/>
              <a:gdLst/>
              <a:ahLst/>
              <a:cxnLst/>
              <a:rect l="l" t="t" r="r" b="b"/>
              <a:pathLst>
                <a:path w="1255" h="1248" extrusionOk="0">
                  <a:moveTo>
                    <a:pt x="615" y="1"/>
                  </a:moveTo>
                  <a:cubicBezTo>
                    <a:pt x="452" y="1"/>
                    <a:pt x="289" y="57"/>
                    <a:pt x="176" y="170"/>
                  </a:cubicBezTo>
                  <a:cubicBezTo>
                    <a:pt x="151" y="220"/>
                    <a:pt x="126" y="245"/>
                    <a:pt x="101" y="270"/>
                  </a:cubicBezTo>
                  <a:cubicBezTo>
                    <a:pt x="76" y="320"/>
                    <a:pt x="51" y="345"/>
                    <a:pt x="51" y="396"/>
                  </a:cubicBezTo>
                  <a:cubicBezTo>
                    <a:pt x="26" y="421"/>
                    <a:pt x="26" y="471"/>
                    <a:pt x="1" y="496"/>
                  </a:cubicBezTo>
                  <a:cubicBezTo>
                    <a:pt x="1" y="546"/>
                    <a:pt x="1" y="571"/>
                    <a:pt x="1" y="621"/>
                  </a:cubicBezTo>
                  <a:cubicBezTo>
                    <a:pt x="1" y="797"/>
                    <a:pt x="51" y="947"/>
                    <a:pt x="176" y="1072"/>
                  </a:cubicBezTo>
                  <a:cubicBezTo>
                    <a:pt x="302" y="1198"/>
                    <a:pt x="452" y="1248"/>
                    <a:pt x="628" y="1248"/>
                  </a:cubicBezTo>
                  <a:cubicBezTo>
                    <a:pt x="778" y="1248"/>
                    <a:pt x="953" y="1198"/>
                    <a:pt x="1054" y="1072"/>
                  </a:cubicBezTo>
                  <a:cubicBezTo>
                    <a:pt x="1179" y="947"/>
                    <a:pt x="1254" y="797"/>
                    <a:pt x="1254" y="621"/>
                  </a:cubicBezTo>
                  <a:cubicBezTo>
                    <a:pt x="1254" y="571"/>
                    <a:pt x="1254" y="546"/>
                    <a:pt x="1229" y="496"/>
                  </a:cubicBezTo>
                  <a:cubicBezTo>
                    <a:pt x="1229" y="471"/>
                    <a:pt x="1229" y="421"/>
                    <a:pt x="1204" y="396"/>
                  </a:cubicBezTo>
                  <a:cubicBezTo>
                    <a:pt x="1179" y="345"/>
                    <a:pt x="1154" y="320"/>
                    <a:pt x="1154" y="270"/>
                  </a:cubicBezTo>
                  <a:cubicBezTo>
                    <a:pt x="1129" y="245"/>
                    <a:pt x="1104" y="220"/>
                    <a:pt x="1054" y="170"/>
                  </a:cubicBezTo>
                  <a:cubicBezTo>
                    <a:pt x="941" y="57"/>
                    <a:pt x="778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9034598" y="1818952"/>
              <a:ext cx="22722" cy="22993"/>
            </a:xfrm>
            <a:custGeom>
              <a:avLst/>
              <a:gdLst/>
              <a:ahLst/>
              <a:cxnLst/>
              <a:rect l="l" t="t" r="r" b="b"/>
              <a:pathLst>
                <a:path w="1255" h="1270" extrusionOk="0">
                  <a:moveTo>
                    <a:pt x="603" y="0"/>
                  </a:moveTo>
                  <a:cubicBezTo>
                    <a:pt x="446" y="0"/>
                    <a:pt x="295" y="72"/>
                    <a:pt x="176" y="191"/>
                  </a:cubicBezTo>
                  <a:cubicBezTo>
                    <a:pt x="151" y="216"/>
                    <a:pt x="126" y="241"/>
                    <a:pt x="101" y="292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1" y="467"/>
                    <a:pt x="1" y="517"/>
                  </a:cubicBezTo>
                  <a:cubicBezTo>
                    <a:pt x="1" y="542"/>
                    <a:pt x="1" y="592"/>
                    <a:pt x="1" y="642"/>
                  </a:cubicBezTo>
                  <a:cubicBezTo>
                    <a:pt x="1" y="793"/>
                    <a:pt x="51" y="968"/>
                    <a:pt x="176" y="1069"/>
                  </a:cubicBezTo>
                  <a:cubicBezTo>
                    <a:pt x="302" y="1194"/>
                    <a:pt x="452" y="1269"/>
                    <a:pt x="628" y="1269"/>
                  </a:cubicBezTo>
                  <a:cubicBezTo>
                    <a:pt x="653" y="1269"/>
                    <a:pt x="703" y="1244"/>
                    <a:pt x="728" y="1244"/>
                  </a:cubicBezTo>
                  <a:cubicBezTo>
                    <a:pt x="778" y="1244"/>
                    <a:pt x="828" y="1219"/>
                    <a:pt x="853" y="1219"/>
                  </a:cubicBezTo>
                  <a:cubicBezTo>
                    <a:pt x="903" y="1194"/>
                    <a:pt x="928" y="1169"/>
                    <a:pt x="953" y="1144"/>
                  </a:cubicBezTo>
                  <a:cubicBezTo>
                    <a:pt x="1003" y="1119"/>
                    <a:pt x="1029" y="1094"/>
                    <a:pt x="1054" y="1069"/>
                  </a:cubicBezTo>
                  <a:cubicBezTo>
                    <a:pt x="1179" y="968"/>
                    <a:pt x="1254" y="793"/>
                    <a:pt x="1254" y="642"/>
                  </a:cubicBezTo>
                  <a:cubicBezTo>
                    <a:pt x="1254" y="592"/>
                    <a:pt x="1229" y="542"/>
                    <a:pt x="1229" y="517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29" y="292"/>
                  </a:cubicBezTo>
                  <a:cubicBezTo>
                    <a:pt x="1104" y="241"/>
                    <a:pt x="1079" y="216"/>
                    <a:pt x="1054" y="191"/>
                  </a:cubicBezTo>
                  <a:cubicBezTo>
                    <a:pt x="1029" y="166"/>
                    <a:pt x="1003" y="141"/>
                    <a:pt x="953" y="116"/>
                  </a:cubicBezTo>
                  <a:cubicBezTo>
                    <a:pt x="928" y="91"/>
                    <a:pt x="903" y="66"/>
                    <a:pt x="853" y="41"/>
                  </a:cubicBezTo>
                  <a:cubicBezTo>
                    <a:pt x="828" y="41"/>
                    <a:pt x="778" y="16"/>
                    <a:pt x="728" y="16"/>
                  </a:cubicBezTo>
                  <a:cubicBezTo>
                    <a:pt x="686" y="5"/>
                    <a:pt x="644" y="0"/>
                    <a:pt x="6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8700096" y="3562403"/>
              <a:ext cx="55383" cy="54007"/>
            </a:xfrm>
            <a:custGeom>
              <a:avLst/>
              <a:gdLst/>
              <a:ahLst/>
              <a:cxnLst/>
              <a:rect l="l" t="t" r="r" b="b"/>
              <a:pathLst>
                <a:path w="3059" h="2983" extrusionOk="0">
                  <a:moveTo>
                    <a:pt x="2707" y="0"/>
                  </a:moveTo>
                  <a:cubicBezTo>
                    <a:pt x="2626" y="0"/>
                    <a:pt x="2544" y="25"/>
                    <a:pt x="2482" y="75"/>
                  </a:cubicBezTo>
                  <a:lnTo>
                    <a:pt x="126" y="2456"/>
                  </a:lnTo>
                  <a:cubicBezTo>
                    <a:pt x="0" y="2582"/>
                    <a:pt x="0" y="2782"/>
                    <a:pt x="126" y="2907"/>
                  </a:cubicBezTo>
                  <a:cubicBezTo>
                    <a:pt x="176" y="2958"/>
                    <a:pt x="251" y="2983"/>
                    <a:pt x="351" y="2983"/>
                  </a:cubicBezTo>
                  <a:cubicBezTo>
                    <a:pt x="427" y="2983"/>
                    <a:pt x="502" y="2958"/>
                    <a:pt x="552" y="2907"/>
                  </a:cubicBezTo>
                  <a:lnTo>
                    <a:pt x="2933" y="527"/>
                  </a:lnTo>
                  <a:cubicBezTo>
                    <a:pt x="3058" y="401"/>
                    <a:pt x="3058" y="201"/>
                    <a:pt x="2933" y="75"/>
                  </a:cubicBezTo>
                  <a:cubicBezTo>
                    <a:pt x="2870" y="25"/>
                    <a:pt x="2789" y="0"/>
                    <a:pt x="2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8578586" y="1382241"/>
              <a:ext cx="59457" cy="59004"/>
            </a:xfrm>
            <a:custGeom>
              <a:avLst/>
              <a:gdLst/>
              <a:ahLst/>
              <a:cxnLst/>
              <a:rect l="l" t="t" r="r" b="b"/>
              <a:pathLst>
                <a:path w="3284" h="3259" extrusionOk="0">
                  <a:moveTo>
                    <a:pt x="1630" y="627"/>
                  </a:moveTo>
                  <a:cubicBezTo>
                    <a:pt x="2206" y="627"/>
                    <a:pt x="2657" y="1078"/>
                    <a:pt x="2657" y="1629"/>
                  </a:cubicBezTo>
                  <a:cubicBezTo>
                    <a:pt x="2657" y="2181"/>
                    <a:pt x="2206" y="2632"/>
                    <a:pt x="1630" y="2632"/>
                  </a:cubicBezTo>
                  <a:cubicBezTo>
                    <a:pt x="1078" y="2632"/>
                    <a:pt x="627" y="2181"/>
                    <a:pt x="627" y="1629"/>
                  </a:cubicBezTo>
                  <a:cubicBezTo>
                    <a:pt x="627" y="1078"/>
                    <a:pt x="1078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2"/>
                    <a:pt x="728" y="3258"/>
                    <a:pt x="1630" y="3258"/>
                  </a:cubicBezTo>
                  <a:cubicBezTo>
                    <a:pt x="2532" y="3258"/>
                    <a:pt x="3284" y="2532"/>
                    <a:pt x="3284" y="1629"/>
                  </a:cubicBezTo>
                  <a:cubicBezTo>
                    <a:pt x="3284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8996935" y="1128258"/>
              <a:ext cx="97568" cy="78286"/>
            </a:xfrm>
            <a:custGeom>
              <a:avLst/>
              <a:gdLst/>
              <a:ahLst/>
              <a:cxnLst/>
              <a:rect l="l" t="t" r="r" b="b"/>
              <a:pathLst>
                <a:path w="5389" h="4324" extrusionOk="0">
                  <a:moveTo>
                    <a:pt x="368" y="1"/>
                  </a:moveTo>
                  <a:cubicBezTo>
                    <a:pt x="276" y="1"/>
                    <a:pt x="184" y="40"/>
                    <a:pt x="126" y="113"/>
                  </a:cubicBezTo>
                  <a:cubicBezTo>
                    <a:pt x="0" y="263"/>
                    <a:pt x="25" y="464"/>
                    <a:pt x="176" y="564"/>
                  </a:cubicBezTo>
                  <a:lnTo>
                    <a:pt x="4837" y="4248"/>
                  </a:lnTo>
                  <a:cubicBezTo>
                    <a:pt x="4887" y="4298"/>
                    <a:pt x="4963" y="4324"/>
                    <a:pt x="5038" y="4324"/>
                  </a:cubicBezTo>
                  <a:cubicBezTo>
                    <a:pt x="5138" y="4324"/>
                    <a:pt x="5213" y="4273"/>
                    <a:pt x="5288" y="4198"/>
                  </a:cubicBezTo>
                  <a:cubicBezTo>
                    <a:pt x="5389" y="4073"/>
                    <a:pt x="5364" y="3872"/>
                    <a:pt x="5238" y="3772"/>
                  </a:cubicBezTo>
                  <a:lnTo>
                    <a:pt x="552" y="63"/>
                  </a:lnTo>
                  <a:cubicBezTo>
                    <a:pt x="499" y="21"/>
                    <a:pt x="434" y="1"/>
                    <a:pt x="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8736972" y="791447"/>
              <a:ext cx="59475" cy="59457"/>
            </a:xfrm>
            <a:custGeom>
              <a:avLst/>
              <a:gdLst/>
              <a:ahLst/>
              <a:cxnLst/>
              <a:rect l="l" t="t" r="r" b="b"/>
              <a:pathLst>
                <a:path w="3285" h="3284" extrusionOk="0">
                  <a:moveTo>
                    <a:pt x="1655" y="627"/>
                  </a:moveTo>
                  <a:cubicBezTo>
                    <a:pt x="2206" y="627"/>
                    <a:pt x="2657" y="1103"/>
                    <a:pt x="2657" y="1654"/>
                  </a:cubicBezTo>
                  <a:cubicBezTo>
                    <a:pt x="2657" y="2206"/>
                    <a:pt x="2206" y="2657"/>
                    <a:pt x="1655" y="2657"/>
                  </a:cubicBezTo>
                  <a:cubicBezTo>
                    <a:pt x="1079" y="2657"/>
                    <a:pt x="627" y="2206"/>
                    <a:pt x="627" y="1654"/>
                  </a:cubicBezTo>
                  <a:cubicBezTo>
                    <a:pt x="627" y="1103"/>
                    <a:pt x="1079" y="627"/>
                    <a:pt x="1655" y="627"/>
                  </a:cubicBezTo>
                  <a:close/>
                  <a:moveTo>
                    <a:pt x="1655" y="0"/>
                  </a:moveTo>
                  <a:cubicBezTo>
                    <a:pt x="753" y="0"/>
                    <a:pt x="1" y="752"/>
                    <a:pt x="1" y="1654"/>
                  </a:cubicBezTo>
                  <a:cubicBezTo>
                    <a:pt x="1" y="2556"/>
                    <a:pt x="753" y="3283"/>
                    <a:pt x="1655" y="3283"/>
                  </a:cubicBezTo>
                  <a:cubicBezTo>
                    <a:pt x="2557" y="3283"/>
                    <a:pt x="3284" y="2556"/>
                    <a:pt x="3284" y="1654"/>
                  </a:cubicBezTo>
                  <a:cubicBezTo>
                    <a:pt x="3284" y="752"/>
                    <a:pt x="255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6"/>
          <p:cNvGrpSpPr/>
          <p:nvPr/>
        </p:nvGrpSpPr>
        <p:grpSpPr>
          <a:xfrm flipH="1">
            <a:off x="-8" y="1171313"/>
            <a:ext cx="1911014" cy="3882110"/>
            <a:chOff x="7292311" y="1171313"/>
            <a:chExt cx="1911014" cy="3882110"/>
          </a:xfrm>
        </p:grpSpPr>
        <p:sp>
          <p:nvSpPr>
            <p:cNvPr id="101" name="Google Shape;101;p6"/>
            <p:cNvSpPr/>
            <p:nvPr/>
          </p:nvSpPr>
          <p:spPr>
            <a:xfrm rot="10800000" flipH="1">
              <a:off x="8761336" y="4629316"/>
              <a:ext cx="72619" cy="101243"/>
            </a:xfrm>
            <a:custGeom>
              <a:avLst/>
              <a:gdLst/>
              <a:ahLst/>
              <a:cxnLst/>
              <a:rect l="l" t="t" r="r" b="b"/>
              <a:pathLst>
                <a:path w="4011" h="5592" extrusionOk="0">
                  <a:moveTo>
                    <a:pt x="3663" y="1"/>
                  </a:moveTo>
                  <a:cubicBezTo>
                    <a:pt x="3555" y="1"/>
                    <a:pt x="3449" y="56"/>
                    <a:pt x="3384" y="153"/>
                  </a:cubicBezTo>
                  <a:lnTo>
                    <a:pt x="76" y="5090"/>
                  </a:lnTo>
                  <a:cubicBezTo>
                    <a:pt x="1" y="5241"/>
                    <a:pt x="26" y="5441"/>
                    <a:pt x="176" y="5542"/>
                  </a:cubicBezTo>
                  <a:cubicBezTo>
                    <a:pt x="226" y="5567"/>
                    <a:pt x="276" y="5592"/>
                    <a:pt x="351" y="5592"/>
                  </a:cubicBezTo>
                  <a:cubicBezTo>
                    <a:pt x="452" y="5592"/>
                    <a:pt x="552" y="5542"/>
                    <a:pt x="602" y="5441"/>
                  </a:cubicBezTo>
                  <a:lnTo>
                    <a:pt x="3910" y="504"/>
                  </a:lnTo>
                  <a:cubicBezTo>
                    <a:pt x="4011" y="354"/>
                    <a:pt x="3960" y="153"/>
                    <a:pt x="3835" y="53"/>
                  </a:cubicBezTo>
                  <a:cubicBezTo>
                    <a:pt x="3782" y="17"/>
                    <a:pt x="3722" y="1"/>
                    <a:pt x="3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10800000" flipH="1">
              <a:off x="8775794" y="3218534"/>
              <a:ext cx="59909" cy="108630"/>
            </a:xfrm>
            <a:custGeom>
              <a:avLst/>
              <a:gdLst/>
              <a:ahLst/>
              <a:cxnLst/>
              <a:rect l="l" t="t" r="r" b="b"/>
              <a:pathLst>
                <a:path w="3309" h="6000" extrusionOk="0">
                  <a:moveTo>
                    <a:pt x="370" y="1"/>
                  </a:moveTo>
                  <a:cubicBezTo>
                    <a:pt x="321" y="1"/>
                    <a:pt x="271" y="12"/>
                    <a:pt x="226" y="35"/>
                  </a:cubicBezTo>
                  <a:cubicBezTo>
                    <a:pt x="76" y="110"/>
                    <a:pt x="0" y="285"/>
                    <a:pt x="76" y="461"/>
                  </a:cubicBezTo>
                  <a:lnTo>
                    <a:pt x="2682" y="5824"/>
                  </a:lnTo>
                  <a:cubicBezTo>
                    <a:pt x="2732" y="5924"/>
                    <a:pt x="2833" y="5999"/>
                    <a:pt x="2958" y="5999"/>
                  </a:cubicBezTo>
                  <a:cubicBezTo>
                    <a:pt x="3008" y="5999"/>
                    <a:pt x="3058" y="5974"/>
                    <a:pt x="3083" y="5974"/>
                  </a:cubicBezTo>
                  <a:cubicBezTo>
                    <a:pt x="3259" y="5874"/>
                    <a:pt x="3309" y="5699"/>
                    <a:pt x="3234" y="5548"/>
                  </a:cubicBezTo>
                  <a:lnTo>
                    <a:pt x="652" y="185"/>
                  </a:lnTo>
                  <a:cubicBezTo>
                    <a:pt x="599" y="62"/>
                    <a:pt x="485" y="1"/>
                    <a:pt x="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 rot="10800000" flipH="1">
              <a:off x="8671046" y="1505624"/>
              <a:ext cx="60362" cy="108177"/>
            </a:xfrm>
            <a:custGeom>
              <a:avLst/>
              <a:gdLst/>
              <a:ahLst/>
              <a:cxnLst/>
              <a:rect l="l" t="t" r="r" b="b"/>
              <a:pathLst>
                <a:path w="3334" h="5975" extrusionOk="0">
                  <a:moveTo>
                    <a:pt x="2984" y="1"/>
                  </a:moveTo>
                  <a:cubicBezTo>
                    <a:pt x="2870" y="1"/>
                    <a:pt x="2759" y="57"/>
                    <a:pt x="2707" y="160"/>
                  </a:cubicBezTo>
                  <a:lnTo>
                    <a:pt x="75" y="5524"/>
                  </a:lnTo>
                  <a:cubicBezTo>
                    <a:pt x="0" y="5674"/>
                    <a:pt x="75" y="5850"/>
                    <a:pt x="226" y="5925"/>
                  </a:cubicBezTo>
                  <a:cubicBezTo>
                    <a:pt x="276" y="5950"/>
                    <a:pt x="326" y="5975"/>
                    <a:pt x="351" y="5975"/>
                  </a:cubicBezTo>
                  <a:cubicBezTo>
                    <a:pt x="476" y="5975"/>
                    <a:pt x="577" y="5900"/>
                    <a:pt x="652" y="5800"/>
                  </a:cubicBezTo>
                  <a:lnTo>
                    <a:pt x="3258" y="436"/>
                  </a:lnTo>
                  <a:cubicBezTo>
                    <a:pt x="3333" y="286"/>
                    <a:pt x="3283" y="110"/>
                    <a:pt x="3133" y="35"/>
                  </a:cubicBezTo>
                  <a:cubicBezTo>
                    <a:pt x="3086" y="12"/>
                    <a:pt x="3035" y="1"/>
                    <a:pt x="2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 rot="10800000" flipH="1">
              <a:off x="8929676" y="4249509"/>
              <a:ext cx="59022" cy="59004"/>
            </a:xfrm>
            <a:custGeom>
              <a:avLst/>
              <a:gdLst/>
              <a:ahLst/>
              <a:cxnLst/>
              <a:rect l="l" t="t" r="r" b="b"/>
              <a:pathLst>
                <a:path w="3260" h="3259" extrusionOk="0">
                  <a:moveTo>
                    <a:pt x="1630" y="627"/>
                  </a:moveTo>
                  <a:cubicBezTo>
                    <a:pt x="2181" y="627"/>
                    <a:pt x="2632" y="1078"/>
                    <a:pt x="2632" y="1629"/>
                  </a:cubicBezTo>
                  <a:cubicBezTo>
                    <a:pt x="2632" y="2181"/>
                    <a:pt x="2181" y="2632"/>
                    <a:pt x="1630" y="2632"/>
                  </a:cubicBezTo>
                  <a:cubicBezTo>
                    <a:pt x="1079" y="2632"/>
                    <a:pt x="627" y="2181"/>
                    <a:pt x="627" y="1629"/>
                  </a:cubicBezTo>
                  <a:cubicBezTo>
                    <a:pt x="627" y="1078"/>
                    <a:pt x="1079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1"/>
                    <a:pt x="728" y="3258"/>
                    <a:pt x="1630" y="3258"/>
                  </a:cubicBezTo>
                  <a:cubicBezTo>
                    <a:pt x="2532" y="3258"/>
                    <a:pt x="3259" y="2531"/>
                    <a:pt x="3259" y="1629"/>
                  </a:cubicBezTo>
                  <a:cubicBezTo>
                    <a:pt x="3259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 rot="10800000" flipH="1">
              <a:off x="8647890" y="2219377"/>
              <a:ext cx="59022" cy="59475"/>
            </a:xfrm>
            <a:custGeom>
              <a:avLst/>
              <a:gdLst/>
              <a:ahLst/>
              <a:cxnLst/>
              <a:rect l="l" t="t" r="r" b="b"/>
              <a:pathLst>
                <a:path w="3260" h="3285" extrusionOk="0">
                  <a:moveTo>
                    <a:pt x="1630" y="628"/>
                  </a:moveTo>
                  <a:cubicBezTo>
                    <a:pt x="2181" y="628"/>
                    <a:pt x="2632" y="1079"/>
                    <a:pt x="2632" y="1630"/>
                  </a:cubicBezTo>
                  <a:cubicBezTo>
                    <a:pt x="2632" y="2181"/>
                    <a:pt x="2181" y="2658"/>
                    <a:pt x="1630" y="2658"/>
                  </a:cubicBezTo>
                  <a:cubicBezTo>
                    <a:pt x="1079" y="2658"/>
                    <a:pt x="627" y="2181"/>
                    <a:pt x="627" y="1630"/>
                  </a:cubicBezTo>
                  <a:cubicBezTo>
                    <a:pt x="627" y="1079"/>
                    <a:pt x="1079" y="628"/>
                    <a:pt x="1630" y="628"/>
                  </a:cubicBezTo>
                  <a:close/>
                  <a:moveTo>
                    <a:pt x="1630" y="1"/>
                  </a:moveTo>
                  <a:cubicBezTo>
                    <a:pt x="728" y="1"/>
                    <a:pt x="1" y="728"/>
                    <a:pt x="1" y="1630"/>
                  </a:cubicBezTo>
                  <a:cubicBezTo>
                    <a:pt x="1" y="2532"/>
                    <a:pt x="728" y="3284"/>
                    <a:pt x="1630" y="3284"/>
                  </a:cubicBezTo>
                  <a:cubicBezTo>
                    <a:pt x="2532" y="3284"/>
                    <a:pt x="3259" y="2532"/>
                    <a:pt x="3259" y="1630"/>
                  </a:cubicBezTo>
                  <a:cubicBezTo>
                    <a:pt x="3259" y="728"/>
                    <a:pt x="2532" y="1"/>
                    <a:pt x="1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 rot="10800000" flipH="1">
              <a:off x="8936236" y="1171313"/>
              <a:ext cx="59004" cy="59022"/>
            </a:xfrm>
            <a:custGeom>
              <a:avLst/>
              <a:gdLst/>
              <a:ahLst/>
              <a:cxnLst/>
              <a:rect l="l" t="t" r="r" b="b"/>
              <a:pathLst>
                <a:path w="3259" h="3260" extrusionOk="0">
                  <a:moveTo>
                    <a:pt x="1629" y="627"/>
                  </a:moveTo>
                  <a:cubicBezTo>
                    <a:pt x="2180" y="627"/>
                    <a:pt x="2632" y="1079"/>
                    <a:pt x="2632" y="1630"/>
                  </a:cubicBezTo>
                  <a:cubicBezTo>
                    <a:pt x="2632" y="2181"/>
                    <a:pt x="2180" y="2632"/>
                    <a:pt x="1629" y="2632"/>
                  </a:cubicBezTo>
                  <a:cubicBezTo>
                    <a:pt x="1078" y="2632"/>
                    <a:pt x="627" y="2181"/>
                    <a:pt x="627" y="1630"/>
                  </a:cubicBezTo>
                  <a:cubicBezTo>
                    <a:pt x="627" y="1079"/>
                    <a:pt x="1078" y="627"/>
                    <a:pt x="1629" y="627"/>
                  </a:cubicBezTo>
                  <a:close/>
                  <a:moveTo>
                    <a:pt x="1629" y="1"/>
                  </a:moveTo>
                  <a:cubicBezTo>
                    <a:pt x="727" y="1"/>
                    <a:pt x="0" y="728"/>
                    <a:pt x="0" y="1630"/>
                  </a:cubicBezTo>
                  <a:cubicBezTo>
                    <a:pt x="0" y="2532"/>
                    <a:pt x="727" y="3259"/>
                    <a:pt x="1629" y="3259"/>
                  </a:cubicBezTo>
                  <a:cubicBezTo>
                    <a:pt x="2531" y="3259"/>
                    <a:pt x="3258" y="2532"/>
                    <a:pt x="3258" y="1630"/>
                  </a:cubicBezTo>
                  <a:cubicBezTo>
                    <a:pt x="3258" y="728"/>
                    <a:pt x="2531" y="1"/>
                    <a:pt x="1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 rot="10800000" flipH="1">
              <a:off x="8756339" y="2532485"/>
              <a:ext cx="22722" cy="22975"/>
            </a:xfrm>
            <a:custGeom>
              <a:avLst/>
              <a:gdLst/>
              <a:ahLst/>
              <a:cxnLst/>
              <a:rect l="l" t="t" r="r" b="b"/>
              <a:pathLst>
                <a:path w="1255" h="1269" extrusionOk="0">
                  <a:moveTo>
                    <a:pt x="625" y="0"/>
                  </a:moveTo>
                  <a:cubicBezTo>
                    <a:pt x="461" y="0"/>
                    <a:pt x="295" y="72"/>
                    <a:pt x="176" y="191"/>
                  </a:cubicBezTo>
                  <a:cubicBezTo>
                    <a:pt x="151" y="216"/>
                    <a:pt x="126" y="241"/>
                    <a:pt x="101" y="291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26" y="467"/>
                    <a:pt x="1" y="517"/>
                  </a:cubicBezTo>
                  <a:cubicBezTo>
                    <a:pt x="1" y="542"/>
                    <a:pt x="1" y="592"/>
                    <a:pt x="1" y="642"/>
                  </a:cubicBezTo>
                  <a:cubicBezTo>
                    <a:pt x="1" y="793"/>
                    <a:pt x="51" y="943"/>
                    <a:pt x="176" y="1068"/>
                  </a:cubicBezTo>
                  <a:cubicBezTo>
                    <a:pt x="302" y="1194"/>
                    <a:pt x="452" y="1269"/>
                    <a:pt x="627" y="1269"/>
                  </a:cubicBezTo>
                  <a:cubicBezTo>
                    <a:pt x="778" y="1269"/>
                    <a:pt x="953" y="1194"/>
                    <a:pt x="1054" y="1068"/>
                  </a:cubicBezTo>
                  <a:cubicBezTo>
                    <a:pt x="1179" y="943"/>
                    <a:pt x="1254" y="793"/>
                    <a:pt x="1254" y="642"/>
                  </a:cubicBezTo>
                  <a:cubicBezTo>
                    <a:pt x="1254" y="592"/>
                    <a:pt x="1254" y="542"/>
                    <a:pt x="1229" y="517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54" y="291"/>
                  </a:cubicBezTo>
                  <a:cubicBezTo>
                    <a:pt x="1129" y="241"/>
                    <a:pt x="1104" y="216"/>
                    <a:pt x="1054" y="191"/>
                  </a:cubicBezTo>
                  <a:cubicBezTo>
                    <a:pt x="1028" y="166"/>
                    <a:pt x="1003" y="141"/>
                    <a:pt x="978" y="116"/>
                  </a:cubicBezTo>
                  <a:cubicBezTo>
                    <a:pt x="928" y="91"/>
                    <a:pt x="903" y="66"/>
                    <a:pt x="853" y="41"/>
                  </a:cubicBezTo>
                  <a:cubicBezTo>
                    <a:pt x="828" y="41"/>
                    <a:pt x="778" y="16"/>
                    <a:pt x="753" y="16"/>
                  </a:cubicBezTo>
                  <a:cubicBezTo>
                    <a:pt x="711" y="5"/>
                    <a:pt x="668" y="0"/>
                    <a:pt x="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 rot="10800000" flipH="1">
              <a:off x="9162470" y="4771784"/>
              <a:ext cx="22704" cy="22595"/>
            </a:xfrm>
            <a:custGeom>
              <a:avLst/>
              <a:gdLst/>
              <a:ahLst/>
              <a:cxnLst/>
              <a:rect l="l" t="t" r="r" b="b"/>
              <a:pathLst>
                <a:path w="1254" h="1248" extrusionOk="0">
                  <a:moveTo>
                    <a:pt x="614" y="0"/>
                  </a:moveTo>
                  <a:cubicBezTo>
                    <a:pt x="451" y="0"/>
                    <a:pt x="288" y="57"/>
                    <a:pt x="176" y="169"/>
                  </a:cubicBezTo>
                  <a:cubicBezTo>
                    <a:pt x="150" y="194"/>
                    <a:pt x="125" y="219"/>
                    <a:pt x="100" y="270"/>
                  </a:cubicBezTo>
                  <a:cubicBezTo>
                    <a:pt x="75" y="295"/>
                    <a:pt x="50" y="320"/>
                    <a:pt x="50" y="370"/>
                  </a:cubicBezTo>
                  <a:cubicBezTo>
                    <a:pt x="25" y="395"/>
                    <a:pt x="0" y="445"/>
                    <a:pt x="0" y="495"/>
                  </a:cubicBezTo>
                  <a:cubicBezTo>
                    <a:pt x="0" y="520"/>
                    <a:pt x="0" y="570"/>
                    <a:pt x="0" y="620"/>
                  </a:cubicBezTo>
                  <a:cubicBezTo>
                    <a:pt x="0" y="771"/>
                    <a:pt x="50" y="946"/>
                    <a:pt x="176" y="1047"/>
                  </a:cubicBezTo>
                  <a:cubicBezTo>
                    <a:pt x="301" y="1172"/>
                    <a:pt x="451" y="1247"/>
                    <a:pt x="627" y="1247"/>
                  </a:cubicBezTo>
                  <a:cubicBezTo>
                    <a:pt x="777" y="1247"/>
                    <a:pt x="952" y="1172"/>
                    <a:pt x="1053" y="1047"/>
                  </a:cubicBezTo>
                  <a:cubicBezTo>
                    <a:pt x="1178" y="946"/>
                    <a:pt x="1253" y="771"/>
                    <a:pt x="1253" y="620"/>
                  </a:cubicBezTo>
                  <a:cubicBezTo>
                    <a:pt x="1253" y="570"/>
                    <a:pt x="1228" y="520"/>
                    <a:pt x="1228" y="495"/>
                  </a:cubicBezTo>
                  <a:cubicBezTo>
                    <a:pt x="1228" y="445"/>
                    <a:pt x="1203" y="395"/>
                    <a:pt x="1203" y="370"/>
                  </a:cubicBezTo>
                  <a:cubicBezTo>
                    <a:pt x="1178" y="320"/>
                    <a:pt x="1153" y="295"/>
                    <a:pt x="1128" y="270"/>
                  </a:cubicBezTo>
                  <a:cubicBezTo>
                    <a:pt x="1103" y="219"/>
                    <a:pt x="1078" y="194"/>
                    <a:pt x="1053" y="169"/>
                  </a:cubicBezTo>
                  <a:cubicBezTo>
                    <a:pt x="940" y="57"/>
                    <a:pt x="777" y="0"/>
                    <a:pt x="6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 rot="10800000" flipH="1">
              <a:off x="8559411" y="3742207"/>
              <a:ext cx="22704" cy="22993"/>
            </a:xfrm>
            <a:custGeom>
              <a:avLst/>
              <a:gdLst/>
              <a:ahLst/>
              <a:cxnLst/>
              <a:rect l="l" t="t" r="r" b="b"/>
              <a:pathLst>
                <a:path w="1254" h="1270" extrusionOk="0">
                  <a:moveTo>
                    <a:pt x="615" y="1"/>
                  </a:moveTo>
                  <a:cubicBezTo>
                    <a:pt x="445" y="1"/>
                    <a:pt x="295" y="73"/>
                    <a:pt x="176" y="192"/>
                  </a:cubicBezTo>
                  <a:cubicBezTo>
                    <a:pt x="151" y="217"/>
                    <a:pt x="126" y="242"/>
                    <a:pt x="101" y="292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1" y="467"/>
                    <a:pt x="1" y="518"/>
                  </a:cubicBezTo>
                  <a:cubicBezTo>
                    <a:pt x="1" y="543"/>
                    <a:pt x="1" y="593"/>
                    <a:pt x="1" y="643"/>
                  </a:cubicBezTo>
                  <a:cubicBezTo>
                    <a:pt x="1" y="793"/>
                    <a:pt x="51" y="969"/>
                    <a:pt x="176" y="1069"/>
                  </a:cubicBezTo>
                  <a:cubicBezTo>
                    <a:pt x="301" y="1194"/>
                    <a:pt x="452" y="1269"/>
                    <a:pt x="627" y="1269"/>
                  </a:cubicBezTo>
                  <a:cubicBezTo>
                    <a:pt x="652" y="1269"/>
                    <a:pt x="702" y="1244"/>
                    <a:pt x="753" y="1244"/>
                  </a:cubicBezTo>
                  <a:cubicBezTo>
                    <a:pt x="778" y="1244"/>
                    <a:pt x="828" y="1219"/>
                    <a:pt x="853" y="1219"/>
                  </a:cubicBezTo>
                  <a:cubicBezTo>
                    <a:pt x="903" y="1194"/>
                    <a:pt x="928" y="1169"/>
                    <a:pt x="978" y="1144"/>
                  </a:cubicBezTo>
                  <a:cubicBezTo>
                    <a:pt x="1003" y="1119"/>
                    <a:pt x="1028" y="1094"/>
                    <a:pt x="1053" y="1069"/>
                  </a:cubicBezTo>
                  <a:cubicBezTo>
                    <a:pt x="1179" y="969"/>
                    <a:pt x="1254" y="793"/>
                    <a:pt x="1254" y="643"/>
                  </a:cubicBezTo>
                  <a:cubicBezTo>
                    <a:pt x="1254" y="593"/>
                    <a:pt x="1229" y="543"/>
                    <a:pt x="1229" y="518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28" y="292"/>
                  </a:cubicBezTo>
                  <a:cubicBezTo>
                    <a:pt x="1128" y="242"/>
                    <a:pt x="1078" y="217"/>
                    <a:pt x="1053" y="192"/>
                  </a:cubicBezTo>
                  <a:cubicBezTo>
                    <a:pt x="1028" y="167"/>
                    <a:pt x="1003" y="142"/>
                    <a:pt x="978" y="117"/>
                  </a:cubicBezTo>
                  <a:cubicBezTo>
                    <a:pt x="928" y="92"/>
                    <a:pt x="903" y="66"/>
                    <a:pt x="853" y="41"/>
                  </a:cubicBezTo>
                  <a:cubicBezTo>
                    <a:pt x="828" y="41"/>
                    <a:pt x="778" y="16"/>
                    <a:pt x="753" y="16"/>
                  </a:cubicBezTo>
                  <a:cubicBezTo>
                    <a:pt x="705" y="6"/>
                    <a:pt x="659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 rot="10800000" flipH="1">
              <a:off x="9129864" y="3765209"/>
              <a:ext cx="59022" cy="59004"/>
            </a:xfrm>
            <a:custGeom>
              <a:avLst/>
              <a:gdLst/>
              <a:ahLst/>
              <a:cxnLst/>
              <a:rect l="l" t="t" r="r" b="b"/>
              <a:pathLst>
                <a:path w="3260" h="3259" extrusionOk="0">
                  <a:moveTo>
                    <a:pt x="1630" y="627"/>
                  </a:moveTo>
                  <a:cubicBezTo>
                    <a:pt x="2181" y="627"/>
                    <a:pt x="2632" y="1078"/>
                    <a:pt x="2632" y="1629"/>
                  </a:cubicBezTo>
                  <a:cubicBezTo>
                    <a:pt x="2632" y="2181"/>
                    <a:pt x="2181" y="2632"/>
                    <a:pt x="1630" y="2632"/>
                  </a:cubicBezTo>
                  <a:cubicBezTo>
                    <a:pt x="1079" y="2632"/>
                    <a:pt x="627" y="2181"/>
                    <a:pt x="627" y="1629"/>
                  </a:cubicBezTo>
                  <a:cubicBezTo>
                    <a:pt x="627" y="1078"/>
                    <a:pt x="1079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1"/>
                    <a:pt x="728" y="3258"/>
                    <a:pt x="1630" y="3258"/>
                  </a:cubicBezTo>
                  <a:cubicBezTo>
                    <a:pt x="2532" y="3258"/>
                    <a:pt x="3259" y="2531"/>
                    <a:pt x="3259" y="1629"/>
                  </a:cubicBezTo>
                  <a:cubicBezTo>
                    <a:pt x="3259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 rot="10800000" flipH="1">
              <a:off x="9144303" y="2716877"/>
              <a:ext cx="59022" cy="59475"/>
            </a:xfrm>
            <a:custGeom>
              <a:avLst/>
              <a:gdLst/>
              <a:ahLst/>
              <a:cxnLst/>
              <a:rect l="l" t="t" r="r" b="b"/>
              <a:pathLst>
                <a:path w="3260" h="3285" extrusionOk="0">
                  <a:moveTo>
                    <a:pt x="1630" y="628"/>
                  </a:moveTo>
                  <a:cubicBezTo>
                    <a:pt x="2181" y="628"/>
                    <a:pt x="2632" y="1079"/>
                    <a:pt x="2632" y="1630"/>
                  </a:cubicBezTo>
                  <a:cubicBezTo>
                    <a:pt x="2632" y="2181"/>
                    <a:pt x="2181" y="2658"/>
                    <a:pt x="1630" y="2658"/>
                  </a:cubicBezTo>
                  <a:cubicBezTo>
                    <a:pt x="1079" y="2658"/>
                    <a:pt x="627" y="2181"/>
                    <a:pt x="627" y="1630"/>
                  </a:cubicBezTo>
                  <a:cubicBezTo>
                    <a:pt x="627" y="1079"/>
                    <a:pt x="1079" y="628"/>
                    <a:pt x="1630" y="628"/>
                  </a:cubicBezTo>
                  <a:close/>
                  <a:moveTo>
                    <a:pt x="1630" y="1"/>
                  </a:moveTo>
                  <a:cubicBezTo>
                    <a:pt x="728" y="1"/>
                    <a:pt x="1" y="728"/>
                    <a:pt x="1" y="1630"/>
                  </a:cubicBezTo>
                  <a:cubicBezTo>
                    <a:pt x="1" y="2532"/>
                    <a:pt x="728" y="3284"/>
                    <a:pt x="1630" y="3284"/>
                  </a:cubicBezTo>
                  <a:cubicBezTo>
                    <a:pt x="2532" y="3284"/>
                    <a:pt x="3259" y="2532"/>
                    <a:pt x="3259" y="1630"/>
                  </a:cubicBezTo>
                  <a:cubicBezTo>
                    <a:pt x="3259" y="728"/>
                    <a:pt x="2532" y="1"/>
                    <a:pt x="1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 rot="10800000" flipH="1">
              <a:off x="9067369" y="1795634"/>
              <a:ext cx="59909" cy="108630"/>
            </a:xfrm>
            <a:custGeom>
              <a:avLst/>
              <a:gdLst/>
              <a:ahLst/>
              <a:cxnLst/>
              <a:rect l="l" t="t" r="r" b="b"/>
              <a:pathLst>
                <a:path w="3309" h="6000" extrusionOk="0">
                  <a:moveTo>
                    <a:pt x="370" y="1"/>
                  </a:moveTo>
                  <a:cubicBezTo>
                    <a:pt x="321" y="1"/>
                    <a:pt x="271" y="12"/>
                    <a:pt x="226" y="35"/>
                  </a:cubicBezTo>
                  <a:cubicBezTo>
                    <a:pt x="76" y="110"/>
                    <a:pt x="0" y="285"/>
                    <a:pt x="76" y="461"/>
                  </a:cubicBezTo>
                  <a:lnTo>
                    <a:pt x="2682" y="5824"/>
                  </a:lnTo>
                  <a:cubicBezTo>
                    <a:pt x="2732" y="5924"/>
                    <a:pt x="2833" y="5999"/>
                    <a:pt x="2958" y="5999"/>
                  </a:cubicBezTo>
                  <a:cubicBezTo>
                    <a:pt x="3008" y="5999"/>
                    <a:pt x="3058" y="5974"/>
                    <a:pt x="3083" y="5974"/>
                  </a:cubicBezTo>
                  <a:cubicBezTo>
                    <a:pt x="3259" y="5874"/>
                    <a:pt x="3309" y="5699"/>
                    <a:pt x="3234" y="5548"/>
                  </a:cubicBezTo>
                  <a:lnTo>
                    <a:pt x="652" y="185"/>
                  </a:lnTo>
                  <a:cubicBezTo>
                    <a:pt x="599" y="62"/>
                    <a:pt x="485" y="1"/>
                    <a:pt x="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 rot="10800000" flipH="1">
              <a:off x="8152594" y="4794384"/>
              <a:ext cx="59909" cy="108630"/>
            </a:xfrm>
            <a:custGeom>
              <a:avLst/>
              <a:gdLst/>
              <a:ahLst/>
              <a:cxnLst/>
              <a:rect l="l" t="t" r="r" b="b"/>
              <a:pathLst>
                <a:path w="3309" h="6000" extrusionOk="0">
                  <a:moveTo>
                    <a:pt x="370" y="1"/>
                  </a:moveTo>
                  <a:cubicBezTo>
                    <a:pt x="321" y="1"/>
                    <a:pt x="271" y="12"/>
                    <a:pt x="226" y="35"/>
                  </a:cubicBezTo>
                  <a:cubicBezTo>
                    <a:pt x="76" y="110"/>
                    <a:pt x="0" y="285"/>
                    <a:pt x="76" y="461"/>
                  </a:cubicBezTo>
                  <a:lnTo>
                    <a:pt x="2682" y="5824"/>
                  </a:lnTo>
                  <a:cubicBezTo>
                    <a:pt x="2732" y="5924"/>
                    <a:pt x="2833" y="5999"/>
                    <a:pt x="2958" y="5999"/>
                  </a:cubicBezTo>
                  <a:cubicBezTo>
                    <a:pt x="3008" y="5999"/>
                    <a:pt x="3058" y="5974"/>
                    <a:pt x="3083" y="5974"/>
                  </a:cubicBezTo>
                  <a:cubicBezTo>
                    <a:pt x="3259" y="5874"/>
                    <a:pt x="3309" y="5699"/>
                    <a:pt x="3234" y="5548"/>
                  </a:cubicBezTo>
                  <a:lnTo>
                    <a:pt x="652" y="185"/>
                  </a:lnTo>
                  <a:cubicBezTo>
                    <a:pt x="599" y="62"/>
                    <a:pt x="485" y="1"/>
                    <a:pt x="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 rot="10800000" flipH="1">
              <a:off x="8582114" y="4994409"/>
              <a:ext cx="59022" cy="59004"/>
            </a:xfrm>
            <a:custGeom>
              <a:avLst/>
              <a:gdLst/>
              <a:ahLst/>
              <a:cxnLst/>
              <a:rect l="l" t="t" r="r" b="b"/>
              <a:pathLst>
                <a:path w="3260" h="3259" extrusionOk="0">
                  <a:moveTo>
                    <a:pt x="1630" y="627"/>
                  </a:moveTo>
                  <a:cubicBezTo>
                    <a:pt x="2181" y="627"/>
                    <a:pt x="2632" y="1078"/>
                    <a:pt x="2632" y="1629"/>
                  </a:cubicBezTo>
                  <a:cubicBezTo>
                    <a:pt x="2632" y="2181"/>
                    <a:pt x="2181" y="2632"/>
                    <a:pt x="1630" y="2632"/>
                  </a:cubicBezTo>
                  <a:cubicBezTo>
                    <a:pt x="1079" y="2632"/>
                    <a:pt x="627" y="2181"/>
                    <a:pt x="627" y="1629"/>
                  </a:cubicBezTo>
                  <a:cubicBezTo>
                    <a:pt x="627" y="1078"/>
                    <a:pt x="1079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1"/>
                    <a:pt x="728" y="3258"/>
                    <a:pt x="1630" y="3258"/>
                  </a:cubicBezTo>
                  <a:cubicBezTo>
                    <a:pt x="2532" y="3258"/>
                    <a:pt x="3259" y="2531"/>
                    <a:pt x="3259" y="1629"/>
                  </a:cubicBezTo>
                  <a:cubicBezTo>
                    <a:pt x="3259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 rot="10800000" flipH="1">
              <a:off x="7572936" y="4994400"/>
              <a:ext cx="59004" cy="59022"/>
            </a:xfrm>
            <a:custGeom>
              <a:avLst/>
              <a:gdLst/>
              <a:ahLst/>
              <a:cxnLst/>
              <a:rect l="l" t="t" r="r" b="b"/>
              <a:pathLst>
                <a:path w="3259" h="3260" extrusionOk="0">
                  <a:moveTo>
                    <a:pt x="1629" y="627"/>
                  </a:moveTo>
                  <a:cubicBezTo>
                    <a:pt x="2180" y="627"/>
                    <a:pt x="2632" y="1079"/>
                    <a:pt x="2632" y="1630"/>
                  </a:cubicBezTo>
                  <a:cubicBezTo>
                    <a:pt x="2632" y="2181"/>
                    <a:pt x="2180" y="2632"/>
                    <a:pt x="1629" y="2632"/>
                  </a:cubicBezTo>
                  <a:cubicBezTo>
                    <a:pt x="1078" y="2632"/>
                    <a:pt x="627" y="2181"/>
                    <a:pt x="627" y="1630"/>
                  </a:cubicBezTo>
                  <a:cubicBezTo>
                    <a:pt x="627" y="1079"/>
                    <a:pt x="1078" y="627"/>
                    <a:pt x="1629" y="627"/>
                  </a:cubicBezTo>
                  <a:close/>
                  <a:moveTo>
                    <a:pt x="1629" y="1"/>
                  </a:moveTo>
                  <a:cubicBezTo>
                    <a:pt x="727" y="1"/>
                    <a:pt x="0" y="728"/>
                    <a:pt x="0" y="1630"/>
                  </a:cubicBezTo>
                  <a:cubicBezTo>
                    <a:pt x="0" y="2532"/>
                    <a:pt x="727" y="3259"/>
                    <a:pt x="1629" y="3259"/>
                  </a:cubicBezTo>
                  <a:cubicBezTo>
                    <a:pt x="2531" y="3259"/>
                    <a:pt x="3258" y="2532"/>
                    <a:pt x="3258" y="1630"/>
                  </a:cubicBezTo>
                  <a:cubicBezTo>
                    <a:pt x="3258" y="728"/>
                    <a:pt x="2531" y="1"/>
                    <a:pt x="1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 rot="10800000" flipH="1">
              <a:off x="7292311" y="4896382"/>
              <a:ext cx="22704" cy="22993"/>
            </a:xfrm>
            <a:custGeom>
              <a:avLst/>
              <a:gdLst/>
              <a:ahLst/>
              <a:cxnLst/>
              <a:rect l="l" t="t" r="r" b="b"/>
              <a:pathLst>
                <a:path w="1254" h="1270" extrusionOk="0">
                  <a:moveTo>
                    <a:pt x="615" y="1"/>
                  </a:moveTo>
                  <a:cubicBezTo>
                    <a:pt x="445" y="1"/>
                    <a:pt x="295" y="73"/>
                    <a:pt x="176" y="192"/>
                  </a:cubicBezTo>
                  <a:cubicBezTo>
                    <a:pt x="151" y="217"/>
                    <a:pt x="126" y="242"/>
                    <a:pt x="101" y="292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1" y="467"/>
                    <a:pt x="1" y="518"/>
                  </a:cubicBezTo>
                  <a:cubicBezTo>
                    <a:pt x="1" y="543"/>
                    <a:pt x="1" y="593"/>
                    <a:pt x="1" y="643"/>
                  </a:cubicBezTo>
                  <a:cubicBezTo>
                    <a:pt x="1" y="793"/>
                    <a:pt x="51" y="969"/>
                    <a:pt x="176" y="1069"/>
                  </a:cubicBezTo>
                  <a:cubicBezTo>
                    <a:pt x="301" y="1194"/>
                    <a:pt x="452" y="1269"/>
                    <a:pt x="627" y="1269"/>
                  </a:cubicBezTo>
                  <a:cubicBezTo>
                    <a:pt x="652" y="1269"/>
                    <a:pt x="702" y="1244"/>
                    <a:pt x="753" y="1244"/>
                  </a:cubicBezTo>
                  <a:cubicBezTo>
                    <a:pt x="778" y="1244"/>
                    <a:pt x="828" y="1219"/>
                    <a:pt x="853" y="1219"/>
                  </a:cubicBezTo>
                  <a:cubicBezTo>
                    <a:pt x="903" y="1194"/>
                    <a:pt x="928" y="1169"/>
                    <a:pt x="978" y="1144"/>
                  </a:cubicBezTo>
                  <a:cubicBezTo>
                    <a:pt x="1003" y="1119"/>
                    <a:pt x="1028" y="1094"/>
                    <a:pt x="1053" y="1069"/>
                  </a:cubicBezTo>
                  <a:cubicBezTo>
                    <a:pt x="1179" y="969"/>
                    <a:pt x="1254" y="793"/>
                    <a:pt x="1254" y="643"/>
                  </a:cubicBezTo>
                  <a:cubicBezTo>
                    <a:pt x="1254" y="593"/>
                    <a:pt x="1229" y="543"/>
                    <a:pt x="1229" y="518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28" y="292"/>
                  </a:cubicBezTo>
                  <a:cubicBezTo>
                    <a:pt x="1128" y="242"/>
                    <a:pt x="1078" y="217"/>
                    <a:pt x="1053" y="192"/>
                  </a:cubicBezTo>
                  <a:cubicBezTo>
                    <a:pt x="1028" y="167"/>
                    <a:pt x="1003" y="142"/>
                    <a:pt x="978" y="117"/>
                  </a:cubicBezTo>
                  <a:cubicBezTo>
                    <a:pt x="928" y="92"/>
                    <a:pt x="903" y="66"/>
                    <a:pt x="853" y="41"/>
                  </a:cubicBezTo>
                  <a:cubicBezTo>
                    <a:pt x="828" y="41"/>
                    <a:pt x="778" y="16"/>
                    <a:pt x="753" y="16"/>
                  </a:cubicBezTo>
                  <a:cubicBezTo>
                    <a:pt x="705" y="6"/>
                    <a:pt x="659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6"/>
          <p:cNvGrpSpPr/>
          <p:nvPr/>
        </p:nvGrpSpPr>
        <p:grpSpPr>
          <a:xfrm flipH="1">
            <a:off x="6398900" y="4838400"/>
            <a:ext cx="2758303" cy="193976"/>
            <a:chOff x="-344350" y="4817800"/>
            <a:chExt cx="2758303" cy="193976"/>
          </a:xfrm>
        </p:grpSpPr>
        <p:sp>
          <p:nvSpPr>
            <p:cNvPr id="118" name="Google Shape;118;p6"/>
            <p:cNvSpPr/>
            <p:nvPr/>
          </p:nvSpPr>
          <p:spPr>
            <a:xfrm>
              <a:off x="1676492" y="4830170"/>
              <a:ext cx="92660" cy="91419"/>
            </a:xfrm>
            <a:custGeom>
              <a:avLst/>
              <a:gdLst/>
              <a:ahLst/>
              <a:cxnLst/>
              <a:rect l="l" t="t" r="r" b="b"/>
              <a:pathLst>
                <a:path w="1880" h="1855" extrusionOk="0">
                  <a:moveTo>
                    <a:pt x="0" y="0"/>
                  </a:moveTo>
                  <a:lnTo>
                    <a:pt x="0" y="1855"/>
                  </a:lnTo>
                  <a:lnTo>
                    <a:pt x="1880" y="1855"/>
                  </a:lnTo>
                  <a:lnTo>
                    <a:pt x="18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1993939" y="4830170"/>
              <a:ext cx="91428" cy="91419"/>
            </a:xfrm>
            <a:custGeom>
              <a:avLst/>
              <a:gdLst/>
              <a:ahLst/>
              <a:cxnLst/>
              <a:rect l="l" t="t" r="r" b="b"/>
              <a:pathLst>
                <a:path w="1855" h="1855" extrusionOk="0">
                  <a:moveTo>
                    <a:pt x="0" y="0"/>
                  </a:moveTo>
                  <a:lnTo>
                    <a:pt x="0" y="1855"/>
                  </a:lnTo>
                  <a:lnTo>
                    <a:pt x="1855" y="185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299014" y="4817800"/>
              <a:ext cx="114938" cy="114927"/>
            </a:xfrm>
            <a:custGeom>
              <a:avLst/>
              <a:gdLst/>
              <a:ahLst/>
              <a:cxnLst/>
              <a:rect l="l" t="t" r="r" b="b"/>
              <a:pathLst>
                <a:path w="2332" h="2332" extrusionOk="0">
                  <a:moveTo>
                    <a:pt x="1880" y="477"/>
                  </a:moveTo>
                  <a:lnTo>
                    <a:pt x="1880" y="1880"/>
                  </a:lnTo>
                  <a:lnTo>
                    <a:pt x="452" y="1880"/>
                  </a:lnTo>
                  <a:lnTo>
                    <a:pt x="452" y="477"/>
                  </a:lnTo>
                  <a:close/>
                  <a:moveTo>
                    <a:pt x="226" y="1"/>
                  </a:moveTo>
                  <a:cubicBezTo>
                    <a:pt x="101" y="1"/>
                    <a:pt x="1" y="126"/>
                    <a:pt x="1" y="251"/>
                  </a:cubicBezTo>
                  <a:lnTo>
                    <a:pt x="1" y="2106"/>
                  </a:lnTo>
                  <a:cubicBezTo>
                    <a:pt x="1" y="2231"/>
                    <a:pt x="101" y="2331"/>
                    <a:pt x="226" y="2331"/>
                  </a:cubicBezTo>
                  <a:lnTo>
                    <a:pt x="2106" y="2331"/>
                  </a:lnTo>
                  <a:cubicBezTo>
                    <a:pt x="2231" y="2331"/>
                    <a:pt x="2332" y="2231"/>
                    <a:pt x="2332" y="2106"/>
                  </a:cubicBezTo>
                  <a:lnTo>
                    <a:pt x="2332" y="251"/>
                  </a:lnTo>
                  <a:cubicBezTo>
                    <a:pt x="2332" y="126"/>
                    <a:pt x="2231" y="1"/>
                    <a:pt x="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-344350" y="4864717"/>
              <a:ext cx="2033307" cy="147059"/>
            </a:xfrm>
            <a:custGeom>
              <a:avLst/>
              <a:gdLst/>
              <a:ahLst/>
              <a:cxnLst/>
              <a:rect l="l" t="t" r="r" b="b"/>
              <a:pathLst>
                <a:path w="41254" h="2984" extrusionOk="0">
                  <a:moveTo>
                    <a:pt x="31229" y="1"/>
                  </a:moveTo>
                  <a:cubicBezTo>
                    <a:pt x="31179" y="1"/>
                    <a:pt x="31103" y="26"/>
                    <a:pt x="31078" y="76"/>
                  </a:cubicBezTo>
                  <a:lnTo>
                    <a:pt x="28622" y="2507"/>
                  </a:lnTo>
                  <a:lnTo>
                    <a:pt x="226" y="2507"/>
                  </a:lnTo>
                  <a:cubicBezTo>
                    <a:pt x="101" y="2507"/>
                    <a:pt x="0" y="2633"/>
                    <a:pt x="0" y="2758"/>
                  </a:cubicBezTo>
                  <a:cubicBezTo>
                    <a:pt x="0" y="2883"/>
                    <a:pt x="101" y="2983"/>
                    <a:pt x="226" y="2983"/>
                  </a:cubicBezTo>
                  <a:lnTo>
                    <a:pt x="28722" y="2983"/>
                  </a:lnTo>
                  <a:cubicBezTo>
                    <a:pt x="28772" y="2983"/>
                    <a:pt x="28848" y="2958"/>
                    <a:pt x="28898" y="2908"/>
                  </a:cubicBezTo>
                  <a:lnTo>
                    <a:pt x="31329" y="477"/>
                  </a:lnTo>
                  <a:lnTo>
                    <a:pt x="41028" y="477"/>
                  </a:lnTo>
                  <a:cubicBezTo>
                    <a:pt x="41154" y="477"/>
                    <a:pt x="41254" y="352"/>
                    <a:pt x="41254" y="227"/>
                  </a:cubicBezTo>
                  <a:cubicBezTo>
                    <a:pt x="41254" y="101"/>
                    <a:pt x="41154" y="1"/>
                    <a:pt x="4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6"/>
          <p:cNvSpPr txBox="1">
            <a:spLocks noGrp="1"/>
          </p:cNvSpPr>
          <p:nvPr>
            <p:ph type="title"/>
          </p:nvPr>
        </p:nvSpPr>
        <p:spPr>
          <a:xfrm>
            <a:off x="1365900" y="445025"/>
            <a:ext cx="6412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13"/>
          <p:cNvGrpSpPr/>
          <p:nvPr/>
        </p:nvGrpSpPr>
        <p:grpSpPr>
          <a:xfrm>
            <a:off x="-7" y="0"/>
            <a:ext cx="625763" cy="3288755"/>
            <a:chOff x="-7" y="0"/>
            <a:chExt cx="625763" cy="3288755"/>
          </a:xfrm>
        </p:grpSpPr>
        <p:sp>
          <p:nvSpPr>
            <p:cNvPr id="211" name="Google Shape;211;p13"/>
            <p:cNvSpPr/>
            <p:nvPr/>
          </p:nvSpPr>
          <p:spPr>
            <a:xfrm>
              <a:off x="201918" y="63821"/>
              <a:ext cx="72619" cy="101243"/>
            </a:xfrm>
            <a:custGeom>
              <a:avLst/>
              <a:gdLst/>
              <a:ahLst/>
              <a:cxnLst/>
              <a:rect l="l" t="t" r="r" b="b"/>
              <a:pathLst>
                <a:path w="4011" h="5592" extrusionOk="0">
                  <a:moveTo>
                    <a:pt x="3663" y="1"/>
                  </a:moveTo>
                  <a:cubicBezTo>
                    <a:pt x="3555" y="1"/>
                    <a:pt x="3449" y="56"/>
                    <a:pt x="3384" y="153"/>
                  </a:cubicBezTo>
                  <a:lnTo>
                    <a:pt x="76" y="5090"/>
                  </a:lnTo>
                  <a:cubicBezTo>
                    <a:pt x="1" y="5241"/>
                    <a:pt x="26" y="5441"/>
                    <a:pt x="176" y="5542"/>
                  </a:cubicBezTo>
                  <a:cubicBezTo>
                    <a:pt x="226" y="5567"/>
                    <a:pt x="276" y="5592"/>
                    <a:pt x="351" y="5592"/>
                  </a:cubicBezTo>
                  <a:cubicBezTo>
                    <a:pt x="452" y="5592"/>
                    <a:pt x="552" y="5542"/>
                    <a:pt x="602" y="5441"/>
                  </a:cubicBezTo>
                  <a:lnTo>
                    <a:pt x="3910" y="504"/>
                  </a:lnTo>
                  <a:cubicBezTo>
                    <a:pt x="4011" y="354"/>
                    <a:pt x="3960" y="153"/>
                    <a:pt x="3835" y="53"/>
                  </a:cubicBezTo>
                  <a:cubicBezTo>
                    <a:pt x="3782" y="17"/>
                    <a:pt x="3722" y="1"/>
                    <a:pt x="3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63976" y="1543415"/>
              <a:ext cx="59909" cy="108630"/>
            </a:xfrm>
            <a:custGeom>
              <a:avLst/>
              <a:gdLst/>
              <a:ahLst/>
              <a:cxnLst/>
              <a:rect l="l" t="t" r="r" b="b"/>
              <a:pathLst>
                <a:path w="3309" h="6000" extrusionOk="0">
                  <a:moveTo>
                    <a:pt x="370" y="1"/>
                  </a:moveTo>
                  <a:cubicBezTo>
                    <a:pt x="321" y="1"/>
                    <a:pt x="271" y="12"/>
                    <a:pt x="226" y="35"/>
                  </a:cubicBezTo>
                  <a:cubicBezTo>
                    <a:pt x="76" y="110"/>
                    <a:pt x="0" y="285"/>
                    <a:pt x="76" y="461"/>
                  </a:cubicBezTo>
                  <a:lnTo>
                    <a:pt x="2682" y="5824"/>
                  </a:lnTo>
                  <a:cubicBezTo>
                    <a:pt x="2732" y="5924"/>
                    <a:pt x="2833" y="5999"/>
                    <a:pt x="2958" y="5999"/>
                  </a:cubicBezTo>
                  <a:cubicBezTo>
                    <a:pt x="3008" y="5999"/>
                    <a:pt x="3058" y="5974"/>
                    <a:pt x="3083" y="5974"/>
                  </a:cubicBezTo>
                  <a:cubicBezTo>
                    <a:pt x="3259" y="5874"/>
                    <a:pt x="3309" y="5699"/>
                    <a:pt x="3234" y="5548"/>
                  </a:cubicBezTo>
                  <a:lnTo>
                    <a:pt x="652" y="185"/>
                  </a:lnTo>
                  <a:cubicBezTo>
                    <a:pt x="599" y="62"/>
                    <a:pt x="485" y="1"/>
                    <a:pt x="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111628" y="3180578"/>
              <a:ext cx="60362" cy="108177"/>
            </a:xfrm>
            <a:custGeom>
              <a:avLst/>
              <a:gdLst/>
              <a:ahLst/>
              <a:cxnLst/>
              <a:rect l="l" t="t" r="r" b="b"/>
              <a:pathLst>
                <a:path w="3334" h="5975" extrusionOk="0">
                  <a:moveTo>
                    <a:pt x="2984" y="1"/>
                  </a:moveTo>
                  <a:cubicBezTo>
                    <a:pt x="2870" y="1"/>
                    <a:pt x="2759" y="57"/>
                    <a:pt x="2707" y="160"/>
                  </a:cubicBezTo>
                  <a:lnTo>
                    <a:pt x="75" y="5524"/>
                  </a:lnTo>
                  <a:cubicBezTo>
                    <a:pt x="0" y="5674"/>
                    <a:pt x="75" y="5850"/>
                    <a:pt x="226" y="5925"/>
                  </a:cubicBezTo>
                  <a:cubicBezTo>
                    <a:pt x="276" y="5950"/>
                    <a:pt x="326" y="5975"/>
                    <a:pt x="351" y="5975"/>
                  </a:cubicBezTo>
                  <a:cubicBezTo>
                    <a:pt x="476" y="5975"/>
                    <a:pt x="577" y="5900"/>
                    <a:pt x="652" y="5800"/>
                  </a:cubicBezTo>
                  <a:lnTo>
                    <a:pt x="3258" y="436"/>
                  </a:lnTo>
                  <a:cubicBezTo>
                    <a:pt x="3333" y="286"/>
                    <a:pt x="3283" y="110"/>
                    <a:pt x="3133" y="35"/>
                  </a:cubicBezTo>
                  <a:cubicBezTo>
                    <a:pt x="3086" y="12"/>
                    <a:pt x="3035" y="1"/>
                    <a:pt x="2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370258" y="485866"/>
              <a:ext cx="59022" cy="59004"/>
            </a:xfrm>
            <a:custGeom>
              <a:avLst/>
              <a:gdLst/>
              <a:ahLst/>
              <a:cxnLst/>
              <a:rect l="l" t="t" r="r" b="b"/>
              <a:pathLst>
                <a:path w="3260" h="3259" extrusionOk="0">
                  <a:moveTo>
                    <a:pt x="1630" y="627"/>
                  </a:moveTo>
                  <a:cubicBezTo>
                    <a:pt x="2181" y="627"/>
                    <a:pt x="2632" y="1078"/>
                    <a:pt x="2632" y="1629"/>
                  </a:cubicBezTo>
                  <a:cubicBezTo>
                    <a:pt x="2632" y="2181"/>
                    <a:pt x="2181" y="2632"/>
                    <a:pt x="1630" y="2632"/>
                  </a:cubicBezTo>
                  <a:cubicBezTo>
                    <a:pt x="1079" y="2632"/>
                    <a:pt x="627" y="2181"/>
                    <a:pt x="627" y="1629"/>
                  </a:cubicBezTo>
                  <a:cubicBezTo>
                    <a:pt x="627" y="1078"/>
                    <a:pt x="1079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1"/>
                    <a:pt x="728" y="3258"/>
                    <a:pt x="1630" y="3258"/>
                  </a:cubicBezTo>
                  <a:cubicBezTo>
                    <a:pt x="2532" y="3258"/>
                    <a:pt x="3259" y="2531"/>
                    <a:pt x="3259" y="1629"/>
                  </a:cubicBezTo>
                  <a:cubicBezTo>
                    <a:pt x="3259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88472" y="2515527"/>
              <a:ext cx="59022" cy="59475"/>
            </a:xfrm>
            <a:custGeom>
              <a:avLst/>
              <a:gdLst/>
              <a:ahLst/>
              <a:cxnLst/>
              <a:rect l="l" t="t" r="r" b="b"/>
              <a:pathLst>
                <a:path w="3260" h="3285" extrusionOk="0">
                  <a:moveTo>
                    <a:pt x="1630" y="628"/>
                  </a:moveTo>
                  <a:cubicBezTo>
                    <a:pt x="2181" y="628"/>
                    <a:pt x="2632" y="1079"/>
                    <a:pt x="2632" y="1630"/>
                  </a:cubicBezTo>
                  <a:cubicBezTo>
                    <a:pt x="2632" y="2181"/>
                    <a:pt x="2181" y="2658"/>
                    <a:pt x="1630" y="2658"/>
                  </a:cubicBezTo>
                  <a:cubicBezTo>
                    <a:pt x="1079" y="2658"/>
                    <a:pt x="627" y="2181"/>
                    <a:pt x="627" y="1630"/>
                  </a:cubicBezTo>
                  <a:cubicBezTo>
                    <a:pt x="627" y="1079"/>
                    <a:pt x="1079" y="628"/>
                    <a:pt x="1630" y="628"/>
                  </a:cubicBezTo>
                  <a:close/>
                  <a:moveTo>
                    <a:pt x="1630" y="1"/>
                  </a:moveTo>
                  <a:cubicBezTo>
                    <a:pt x="728" y="1"/>
                    <a:pt x="1" y="728"/>
                    <a:pt x="1" y="1630"/>
                  </a:cubicBezTo>
                  <a:cubicBezTo>
                    <a:pt x="1" y="2532"/>
                    <a:pt x="728" y="3284"/>
                    <a:pt x="1630" y="3284"/>
                  </a:cubicBezTo>
                  <a:cubicBezTo>
                    <a:pt x="2532" y="3284"/>
                    <a:pt x="3259" y="2532"/>
                    <a:pt x="3259" y="1630"/>
                  </a:cubicBezTo>
                  <a:cubicBezTo>
                    <a:pt x="3259" y="728"/>
                    <a:pt x="2532" y="1"/>
                    <a:pt x="1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425521" y="2010319"/>
              <a:ext cx="22722" cy="22975"/>
            </a:xfrm>
            <a:custGeom>
              <a:avLst/>
              <a:gdLst/>
              <a:ahLst/>
              <a:cxnLst/>
              <a:rect l="l" t="t" r="r" b="b"/>
              <a:pathLst>
                <a:path w="1255" h="1269" extrusionOk="0">
                  <a:moveTo>
                    <a:pt x="625" y="0"/>
                  </a:moveTo>
                  <a:cubicBezTo>
                    <a:pt x="461" y="0"/>
                    <a:pt x="295" y="72"/>
                    <a:pt x="176" y="191"/>
                  </a:cubicBezTo>
                  <a:cubicBezTo>
                    <a:pt x="151" y="216"/>
                    <a:pt x="126" y="241"/>
                    <a:pt x="101" y="291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26" y="467"/>
                    <a:pt x="1" y="517"/>
                  </a:cubicBezTo>
                  <a:cubicBezTo>
                    <a:pt x="1" y="542"/>
                    <a:pt x="1" y="592"/>
                    <a:pt x="1" y="642"/>
                  </a:cubicBezTo>
                  <a:cubicBezTo>
                    <a:pt x="1" y="793"/>
                    <a:pt x="51" y="943"/>
                    <a:pt x="176" y="1068"/>
                  </a:cubicBezTo>
                  <a:cubicBezTo>
                    <a:pt x="302" y="1194"/>
                    <a:pt x="452" y="1269"/>
                    <a:pt x="627" y="1269"/>
                  </a:cubicBezTo>
                  <a:cubicBezTo>
                    <a:pt x="778" y="1269"/>
                    <a:pt x="953" y="1194"/>
                    <a:pt x="1054" y="1068"/>
                  </a:cubicBezTo>
                  <a:cubicBezTo>
                    <a:pt x="1179" y="943"/>
                    <a:pt x="1254" y="793"/>
                    <a:pt x="1254" y="642"/>
                  </a:cubicBezTo>
                  <a:cubicBezTo>
                    <a:pt x="1254" y="592"/>
                    <a:pt x="1254" y="542"/>
                    <a:pt x="1229" y="517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54" y="291"/>
                  </a:cubicBezTo>
                  <a:cubicBezTo>
                    <a:pt x="1129" y="241"/>
                    <a:pt x="1104" y="216"/>
                    <a:pt x="1054" y="191"/>
                  </a:cubicBezTo>
                  <a:cubicBezTo>
                    <a:pt x="1028" y="166"/>
                    <a:pt x="1003" y="141"/>
                    <a:pt x="978" y="116"/>
                  </a:cubicBezTo>
                  <a:cubicBezTo>
                    <a:pt x="928" y="91"/>
                    <a:pt x="903" y="66"/>
                    <a:pt x="853" y="41"/>
                  </a:cubicBezTo>
                  <a:cubicBezTo>
                    <a:pt x="828" y="41"/>
                    <a:pt x="778" y="16"/>
                    <a:pt x="753" y="16"/>
                  </a:cubicBezTo>
                  <a:cubicBezTo>
                    <a:pt x="711" y="5"/>
                    <a:pt x="668" y="0"/>
                    <a:pt x="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603052" y="0"/>
              <a:ext cx="22704" cy="22595"/>
            </a:xfrm>
            <a:custGeom>
              <a:avLst/>
              <a:gdLst/>
              <a:ahLst/>
              <a:cxnLst/>
              <a:rect l="l" t="t" r="r" b="b"/>
              <a:pathLst>
                <a:path w="1254" h="1248" extrusionOk="0">
                  <a:moveTo>
                    <a:pt x="614" y="0"/>
                  </a:moveTo>
                  <a:cubicBezTo>
                    <a:pt x="451" y="0"/>
                    <a:pt x="288" y="57"/>
                    <a:pt x="176" y="169"/>
                  </a:cubicBezTo>
                  <a:cubicBezTo>
                    <a:pt x="150" y="194"/>
                    <a:pt x="125" y="219"/>
                    <a:pt x="100" y="270"/>
                  </a:cubicBezTo>
                  <a:cubicBezTo>
                    <a:pt x="75" y="295"/>
                    <a:pt x="50" y="320"/>
                    <a:pt x="50" y="370"/>
                  </a:cubicBezTo>
                  <a:cubicBezTo>
                    <a:pt x="25" y="395"/>
                    <a:pt x="0" y="445"/>
                    <a:pt x="0" y="495"/>
                  </a:cubicBezTo>
                  <a:cubicBezTo>
                    <a:pt x="0" y="520"/>
                    <a:pt x="0" y="570"/>
                    <a:pt x="0" y="620"/>
                  </a:cubicBezTo>
                  <a:cubicBezTo>
                    <a:pt x="0" y="771"/>
                    <a:pt x="50" y="946"/>
                    <a:pt x="176" y="1047"/>
                  </a:cubicBezTo>
                  <a:cubicBezTo>
                    <a:pt x="301" y="1172"/>
                    <a:pt x="451" y="1247"/>
                    <a:pt x="627" y="1247"/>
                  </a:cubicBezTo>
                  <a:cubicBezTo>
                    <a:pt x="777" y="1247"/>
                    <a:pt x="952" y="1172"/>
                    <a:pt x="1053" y="1047"/>
                  </a:cubicBezTo>
                  <a:cubicBezTo>
                    <a:pt x="1178" y="946"/>
                    <a:pt x="1253" y="771"/>
                    <a:pt x="1253" y="620"/>
                  </a:cubicBezTo>
                  <a:cubicBezTo>
                    <a:pt x="1253" y="570"/>
                    <a:pt x="1228" y="520"/>
                    <a:pt x="1228" y="495"/>
                  </a:cubicBezTo>
                  <a:cubicBezTo>
                    <a:pt x="1228" y="445"/>
                    <a:pt x="1203" y="395"/>
                    <a:pt x="1203" y="370"/>
                  </a:cubicBezTo>
                  <a:cubicBezTo>
                    <a:pt x="1178" y="320"/>
                    <a:pt x="1153" y="295"/>
                    <a:pt x="1128" y="270"/>
                  </a:cubicBezTo>
                  <a:cubicBezTo>
                    <a:pt x="1103" y="219"/>
                    <a:pt x="1078" y="194"/>
                    <a:pt x="1053" y="169"/>
                  </a:cubicBezTo>
                  <a:cubicBezTo>
                    <a:pt x="940" y="57"/>
                    <a:pt x="777" y="0"/>
                    <a:pt x="6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-7" y="1029179"/>
              <a:ext cx="22704" cy="22993"/>
            </a:xfrm>
            <a:custGeom>
              <a:avLst/>
              <a:gdLst/>
              <a:ahLst/>
              <a:cxnLst/>
              <a:rect l="l" t="t" r="r" b="b"/>
              <a:pathLst>
                <a:path w="1254" h="1270" extrusionOk="0">
                  <a:moveTo>
                    <a:pt x="615" y="1"/>
                  </a:moveTo>
                  <a:cubicBezTo>
                    <a:pt x="445" y="1"/>
                    <a:pt x="295" y="73"/>
                    <a:pt x="176" y="192"/>
                  </a:cubicBezTo>
                  <a:cubicBezTo>
                    <a:pt x="151" y="217"/>
                    <a:pt x="126" y="242"/>
                    <a:pt x="101" y="292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1" y="467"/>
                    <a:pt x="1" y="518"/>
                  </a:cubicBezTo>
                  <a:cubicBezTo>
                    <a:pt x="1" y="543"/>
                    <a:pt x="1" y="593"/>
                    <a:pt x="1" y="643"/>
                  </a:cubicBezTo>
                  <a:cubicBezTo>
                    <a:pt x="1" y="793"/>
                    <a:pt x="51" y="969"/>
                    <a:pt x="176" y="1069"/>
                  </a:cubicBezTo>
                  <a:cubicBezTo>
                    <a:pt x="301" y="1194"/>
                    <a:pt x="452" y="1269"/>
                    <a:pt x="627" y="1269"/>
                  </a:cubicBezTo>
                  <a:cubicBezTo>
                    <a:pt x="652" y="1269"/>
                    <a:pt x="702" y="1244"/>
                    <a:pt x="753" y="1244"/>
                  </a:cubicBezTo>
                  <a:cubicBezTo>
                    <a:pt x="778" y="1244"/>
                    <a:pt x="828" y="1219"/>
                    <a:pt x="853" y="1219"/>
                  </a:cubicBezTo>
                  <a:cubicBezTo>
                    <a:pt x="903" y="1194"/>
                    <a:pt x="928" y="1169"/>
                    <a:pt x="978" y="1144"/>
                  </a:cubicBezTo>
                  <a:cubicBezTo>
                    <a:pt x="1003" y="1119"/>
                    <a:pt x="1028" y="1094"/>
                    <a:pt x="1053" y="1069"/>
                  </a:cubicBezTo>
                  <a:cubicBezTo>
                    <a:pt x="1179" y="969"/>
                    <a:pt x="1254" y="793"/>
                    <a:pt x="1254" y="643"/>
                  </a:cubicBezTo>
                  <a:cubicBezTo>
                    <a:pt x="1254" y="593"/>
                    <a:pt x="1229" y="543"/>
                    <a:pt x="1229" y="518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28" y="292"/>
                  </a:cubicBezTo>
                  <a:cubicBezTo>
                    <a:pt x="1128" y="242"/>
                    <a:pt x="1078" y="217"/>
                    <a:pt x="1053" y="192"/>
                  </a:cubicBezTo>
                  <a:cubicBezTo>
                    <a:pt x="1028" y="167"/>
                    <a:pt x="1003" y="142"/>
                    <a:pt x="978" y="117"/>
                  </a:cubicBezTo>
                  <a:cubicBezTo>
                    <a:pt x="928" y="92"/>
                    <a:pt x="903" y="66"/>
                    <a:pt x="853" y="41"/>
                  </a:cubicBezTo>
                  <a:cubicBezTo>
                    <a:pt x="828" y="41"/>
                    <a:pt x="778" y="16"/>
                    <a:pt x="753" y="16"/>
                  </a:cubicBezTo>
                  <a:cubicBezTo>
                    <a:pt x="705" y="6"/>
                    <a:pt x="659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341846" y="970166"/>
              <a:ext cx="59022" cy="59004"/>
            </a:xfrm>
            <a:custGeom>
              <a:avLst/>
              <a:gdLst/>
              <a:ahLst/>
              <a:cxnLst/>
              <a:rect l="l" t="t" r="r" b="b"/>
              <a:pathLst>
                <a:path w="3260" h="3259" extrusionOk="0">
                  <a:moveTo>
                    <a:pt x="1630" y="627"/>
                  </a:moveTo>
                  <a:cubicBezTo>
                    <a:pt x="2181" y="627"/>
                    <a:pt x="2632" y="1078"/>
                    <a:pt x="2632" y="1629"/>
                  </a:cubicBezTo>
                  <a:cubicBezTo>
                    <a:pt x="2632" y="2181"/>
                    <a:pt x="2181" y="2632"/>
                    <a:pt x="1630" y="2632"/>
                  </a:cubicBezTo>
                  <a:cubicBezTo>
                    <a:pt x="1079" y="2632"/>
                    <a:pt x="627" y="2181"/>
                    <a:pt x="627" y="1629"/>
                  </a:cubicBezTo>
                  <a:cubicBezTo>
                    <a:pt x="627" y="1078"/>
                    <a:pt x="1079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1"/>
                    <a:pt x="728" y="3258"/>
                    <a:pt x="1630" y="3258"/>
                  </a:cubicBezTo>
                  <a:cubicBezTo>
                    <a:pt x="2532" y="3258"/>
                    <a:pt x="3259" y="2531"/>
                    <a:pt x="3259" y="1629"/>
                  </a:cubicBezTo>
                  <a:cubicBezTo>
                    <a:pt x="3259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13"/>
          <p:cNvGrpSpPr/>
          <p:nvPr/>
        </p:nvGrpSpPr>
        <p:grpSpPr>
          <a:xfrm>
            <a:off x="8431104" y="1818952"/>
            <a:ext cx="712884" cy="3324549"/>
            <a:chOff x="8431104" y="1818952"/>
            <a:chExt cx="712884" cy="3324549"/>
          </a:xfrm>
        </p:grpSpPr>
        <p:sp>
          <p:nvSpPr>
            <p:cNvPr id="221" name="Google Shape;221;p13"/>
            <p:cNvSpPr/>
            <p:nvPr/>
          </p:nvSpPr>
          <p:spPr>
            <a:xfrm>
              <a:off x="8559523" y="2735608"/>
              <a:ext cx="97568" cy="78286"/>
            </a:xfrm>
            <a:custGeom>
              <a:avLst/>
              <a:gdLst/>
              <a:ahLst/>
              <a:cxnLst/>
              <a:rect l="l" t="t" r="r" b="b"/>
              <a:pathLst>
                <a:path w="5389" h="4324" extrusionOk="0">
                  <a:moveTo>
                    <a:pt x="368" y="1"/>
                  </a:moveTo>
                  <a:cubicBezTo>
                    <a:pt x="276" y="1"/>
                    <a:pt x="184" y="40"/>
                    <a:pt x="126" y="113"/>
                  </a:cubicBezTo>
                  <a:cubicBezTo>
                    <a:pt x="0" y="263"/>
                    <a:pt x="25" y="464"/>
                    <a:pt x="176" y="564"/>
                  </a:cubicBezTo>
                  <a:lnTo>
                    <a:pt x="4837" y="4248"/>
                  </a:lnTo>
                  <a:cubicBezTo>
                    <a:pt x="4887" y="4298"/>
                    <a:pt x="4963" y="4324"/>
                    <a:pt x="5038" y="4324"/>
                  </a:cubicBezTo>
                  <a:cubicBezTo>
                    <a:pt x="5138" y="4324"/>
                    <a:pt x="5213" y="4273"/>
                    <a:pt x="5288" y="4198"/>
                  </a:cubicBezTo>
                  <a:cubicBezTo>
                    <a:pt x="5389" y="4073"/>
                    <a:pt x="5364" y="3872"/>
                    <a:pt x="5238" y="3772"/>
                  </a:cubicBezTo>
                  <a:lnTo>
                    <a:pt x="552" y="63"/>
                  </a:lnTo>
                  <a:cubicBezTo>
                    <a:pt x="499" y="21"/>
                    <a:pt x="434" y="1"/>
                    <a:pt x="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955190" y="4621461"/>
              <a:ext cx="36789" cy="116379"/>
            </a:xfrm>
            <a:custGeom>
              <a:avLst/>
              <a:gdLst/>
              <a:ahLst/>
              <a:cxnLst/>
              <a:rect l="l" t="t" r="r" b="b"/>
              <a:pathLst>
                <a:path w="2032" h="6428" extrusionOk="0">
                  <a:moveTo>
                    <a:pt x="347" y="0"/>
                  </a:moveTo>
                  <a:cubicBezTo>
                    <a:pt x="323" y="0"/>
                    <a:pt x="300" y="4"/>
                    <a:pt x="277" y="12"/>
                  </a:cubicBezTo>
                  <a:cubicBezTo>
                    <a:pt x="101" y="62"/>
                    <a:pt x="1" y="212"/>
                    <a:pt x="26" y="388"/>
                  </a:cubicBezTo>
                  <a:lnTo>
                    <a:pt x="1379" y="6202"/>
                  </a:lnTo>
                  <a:cubicBezTo>
                    <a:pt x="1430" y="6327"/>
                    <a:pt x="1555" y="6428"/>
                    <a:pt x="1680" y="6428"/>
                  </a:cubicBezTo>
                  <a:lnTo>
                    <a:pt x="1755" y="6428"/>
                  </a:lnTo>
                  <a:cubicBezTo>
                    <a:pt x="1931" y="6378"/>
                    <a:pt x="2031" y="6227"/>
                    <a:pt x="2006" y="6052"/>
                  </a:cubicBezTo>
                  <a:lnTo>
                    <a:pt x="653" y="237"/>
                  </a:lnTo>
                  <a:cubicBezTo>
                    <a:pt x="610" y="110"/>
                    <a:pt x="478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8623363" y="4301955"/>
              <a:ext cx="60380" cy="108087"/>
            </a:xfrm>
            <a:custGeom>
              <a:avLst/>
              <a:gdLst/>
              <a:ahLst/>
              <a:cxnLst/>
              <a:rect l="l" t="t" r="r" b="b"/>
              <a:pathLst>
                <a:path w="3335" h="5970" extrusionOk="0">
                  <a:moveTo>
                    <a:pt x="2985" y="0"/>
                  </a:moveTo>
                  <a:cubicBezTo>
                    <a:pt x="2871" y="0"/>
                    <a:pt x="2763" y="70"/>
                    <a:pt x="2708" y="180"/>
                  </a:cubicBezTo>
                  <a:lnTo>
                    <a:pt x="76" y="5519"/>
                  </a:lnTo>
                  <a:cubicBezTo>
                    <a:pt x="1" y="5669"/>
                    <a:pt x="51" y="5870"/>
                    <a:pt x="201" y="5945"/>
                  </a:cubicBezTo>
                  <a:cubicBezTo>
                    <a:pt x="252" y="5970"/>
                    <a:pt x="302" y="5970"/>
                    <a:pt x="352" y="5970"/>
                  </a:cubicBezTo>
                  <a:cubicBezTo>
                    <a:pt x="477" y="5970"/>
                    <a:pt x="577" y="5920"/>
                    <a:pt x="627" y="5794"/>
                  </a:cubicBezTo>
                  <a:lnTo>
                    <a:pt x="3259" y="456"/>
                  </a:lnTo>
                  <a:cubicBezTo>
                    <a:pt x="3334" y="306"/>
                    <a:pt x="3259" y="105"/>
                    <a:pt x="3109" y="30"/>
                  </a:cubicBezTo>
                  <a:cubicBezTo>
                    <a:pt x="3068" y="10"/>
                    <a:pt x="3026" y="0"/>
                    <a:pt x="29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9016004" y="2994926"/>
              <a:ext cx="59457" cy="59004"/>
            </a:xfrm>
            <a:custGeom>
              <a:avLst/>
              <a:gdLst/>
              <a:ahLst/>
              <a:cxnLst/>
              <a:rect l="l" t="t" r="r" b="b"/>
              <a:pathLst>
                <a:path w="3284" h="3259" extrusionOk="0">
                  <a:moveTo>
                    <a:pt x="1655" y="627"/>
                  </a:moveTo>
                  <a:cubicBezTo>
                    <a:pt x="2206" y="627"/>
                    <a:pt x="2657" y="1078"/>
                    <a:pt x="2657" y="1630"/>
                  </a:cubicBezTo>
                  <a:cubicBezTo>
                    <a:pt x="2657" y="2181"/>
                    <a:pt x="2206" y="2632"/>
                    <a:pt x="1655" y="2632"/>
                  </a:cubicBezTo>
                  <a:cubicBezTo>
                    <a:pt x="1078" y="2632"/>
                    <a:pt x="627" y="2181"/>
                    <a:pt x="627" y="1630"/>
                  </a:cubicBezTo>
                  <a:cubicBezTo>
                    <a:pt x="627" y="1078"/>
                    <a:pt x="1078" y="627"/>
                    <a:pt x="1655" y="627"/>
                  </a:cubicBezTo>
                  <a:close/>
                  <a:moveTo>
                    <a:pt x="1655" y="1"/>
                  </a:moveTo>
                  <a:cubicBezTo>
                    <a:pt x="752" y="1"/>
                    <a:pt x="0" y="727"/>
                    <a:pt x="0" y="1630"/>
                  </a:cubicBezTo>
                  <a:cubicBezTo>
                    <a:pt x="0" y="2532"/>
                    <a:pt x="752" y="3259"/>
                    <a:pt x="1655" y="3259"/>
                  </a:cubicBezTo>
                  <a:cubicBezTo>
                    <a:pt x="2557" y="3259"/>
                    <a:pt x="3284" y="2532"/>
                    <a:pt x="3284" y="1630"/>
                  </a:cubicBezTo>
                  <a:cubicBezTo>
                    <a:pt x="3284" y="727"/>
                    <a:pt x="2557" y="1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8809535" y="5000109"/>
              <a:ext cx="59475" cy="59457"/>
            </a:xfrm>
            <a:custGeom>
              <a:avLst/>
              <a:gdLst/>
              <a:ahLst/>
              <a:cxnLst/>
              <a:rect l="l" t="t" r="r" b="b"/>
              <a:pathLst>
                <a:path w="3285" h="3284" extrusionOk="0">
                  <a:moveTo>
                    <a:pt x="1655" y="627"/>
                  </a:moveTo>
                  <a:cubicBezTo>
                    <a:pt x="2206" y="627"/>
                    <a:pt x="2657" y="1103"/>
                    <a:pt x="2657" y="1654"/>
                  </a:cubicBezTo>
                  <a:cubicBezTo>
                    <a:pt x="2657" y="2206"/>
                    <a:pt x="2206" y="2657"/>
                    <a:pt x="1655" y="2657"/>
                  </a:cubicBezTo>
                  <a:cubicBezTo>
                    <a:pt x="1079" y="2657"/>
                    <a:pt x="627" y="2206"/>
                    <a:pt x="627" y="1654"/>
                  </a:cubicBezTo>
                  <a:cubicBezTo>
                    <a:pt x="627" y="1103"/>
                    <a:pt x="1079" y="627"/>
                    <a:pt x="1655" y="627"/>
                  </a:cubicBezTo>
                  <a:close/>
                  <a:moveTo>
                    <a:pt x="1655" y="0"/>
                  </a:moveTo>
                  <a:cubicBezTo>
                    <a:pt x="753" y="0"/>
                    <a:pt x="1" y="752"/>
                    <a:pt x="1" y="1654"/>
                  </a:cubicBezTo>
                  <a:cubicBezTo>
                    <a:pt x="1" y="2556"/>
                    <a:pt x="753" y="3283"/>
                    <a:pt x="1655" y="3283"/>
                  </a:cubicBezTo>
                  <a:cubicBezTo>
                    <a:pt x="2557" y="3283"/>
                    <a:pt x="3284" y="2556"/>
                    <a:pt x="3284" y="1654"/>
                  </a:cubicBezTo>
                  <a:cubicBezTo>
                    <a:pt x="3284" y="752"/>
                    <a:pt x="255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9121267" y="3702904"/>
              <a:ext cx="22722" cy="22595"/>
            </a:xfrm>
            <a:custGeom>
              <a:avLst/>
              <a:gdLst/>
              <a:ahLst/>
              <a:cxnLst/>
              <a:rect l="l" t="t" r="r" b="b"/>
              <a:pathLst>
                <a:path w="1255" h="1248" extrusionOk="0">
                  <a:moveTo>
                    <a:pt x="615" y="1"/>
                  </a:moveTo>
                  <a:cubicBezTo>
                    <a:pt x="452" y="1"/>
                    <a:pt x="289" y="57"/>
                    <a:pt x="176" y="170"/>
                  </a:cubicBezTo>
                  <a:cubicBezTo>
                    <a:pt x="151" y="220"/>
                    <a:pt x="126" y="245"/>
                    <a:pt x="101" y="270"/>
                  </a:cubicBezTo>
                  <a:cubicBezTo>
                    <a:pt x="76" y="320"/>
                    <a:pt x="51" y="345"/>
                    <a:pt x="51" y="396"/>
                  </a:cubicBezTo>
                  <a:cubicBezTo>
                    <a:pt x="26" y="421"/>
                    <a:pt x="26" y="471"/>
                    <a:pt x="1" y="496"/>
                  </a:cubicBezTo>
                  <a:cubicBezTo>
                    <a:pt x="1" y="546"/>
                    <a:pt x="1" y="571"/>
                    <a:pt x="1" y="621"/>
                  </a:cubicBezTo>
                  <a:cubicBezTo>
                    <a:pt x="1" y="797"/>
                    <a:pt x="51" y="947"/>
                    <a:pt x="176" y="1072"/>
                  </a:cubicBezTo>
                  <a:cubicBezTo>
                    <a:pt x="302" y="1198"/>
                    <a:pt x="452" y="1248"/>
                    <a:pt x="628" y="1248"/>
                  </a:cubicBezTo>
                  <a:cubicBezTo>
                    <a:pt x="778" y="1248"/>
                    <a:pt x="953" y="1198"/>
                    <a:pt x="1054" y="1072"/>
                  </a:cubicBezTo>
                  <a:cubicBezTo>
                    <a:pt x="1179" y="947"/>
                    <a:pt x="1254" y="797"/>
                    <a:pt x="1254" y="621"/>
                  </a:cubicBezTo>
                  <a:cubicBezTo>
                    <a:pt x="1254" y="571"/>
                    <a:pt x="1254" y="546"/>
                    <a:pt x="1229" y="496"/>
                  </a:cubicBezTo>
                  <a:cubicBezTo>
                    <a:pt x="1229" y="471"/>
                    <a:pt x="1229" y="421"/>
                    <a:pt x="1204" y="396"/>
                  </a:cubicBezTo>
                  <a:cubicBezTo>
                    <a:pt x="1179" y="345"/>
                    <a:pt x="1154" y="320"/>
                    <a:pt x="1154" y="270"/>
                  </a:cubicBezTo>
                  <a:cubicBezTo>
                    <a:pt x="1129" y="245"/>
                    <a:pt x="1104" y="220"/>
                    <a:pt x="1054" y="170"/>
                  </a:cubicBezTo>
                  <a:cubicBezTo>
                    <a:pt x="941" y="57"/>
                    <a:pt x="778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8431104" y="5120924"/>
              <a:ext cx="22704" cy="22577"/>
            </a:xfrm>
            <a:custGeom>
              <a:avLst/>
              <a:gdLst/>
              <a:ahLst/>
              <a:cxnLst/>
              <a:rect l="l" t="t" r="r" b="b"/>
              <a:pathLst>
                <a:path w="1254" h="1247" extrusionOk="0">
                  <a:moveTo>
                    <a:pt x="615" y="0"/>
                  </a:moveTo>
                  <a:cubicBezTo>
                    <a:pt x="452" y="0"/>
                    <a:pt x="289" y="56"/>
                    <a:pt x="176" y="169"/>
                  </a:cubicBezTo>
                  <a:cubicBezTo>
                    <a:pt x="51" y="294"/>
                    <a:pt x="0" y="445"/>
                    <a:pt x="0" y="620"/>
                  </a:cubicBezTo>
                  <a:cubicBezTo>
                    <a:pt x="0" y="771"/>
                    <a:pt x="51" y="946"/>
                    <a:pt x="176" y="1071"/>
                  </a:cubicBezTo>
                  <a:cubicBezTo>
                    <a:pt x="301" y="1172"/>
                    <a:pt x="452" y="1247"/>
                    <a:pt x="627" y="1247"/>
                  </a:cubicBezTo>
                  <a:cubicBezTo>
                    <a:pt x="777" y="1247"/>
                    <a:pt x="928" y="1172"/>
                    <a:pt x="1053" y="1071"/>
                  </a:cubicBezTo>
                  <a:cubicBezTo>
                    <a:pt x="1178" y="946"/>
                    <a:pt x="1254" y="771"/>
                    <a:pt x="1254" y="620"/>
                  </a:cubicBezTo>
                  <a:cubicBezTo>
                    <a:pt x="1254" y="445"/>
                    <a:pt x="1178" y="294"/>
                    <a:pt x="1053" y="169"/>
                  </a:cubicBezTo>
                  <a:cubicBezTo>
                    <a:pt x="940" y="56"/>
                    <a:pt x="777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9034598" y="1818952"/>
              <a:ext cx="22722" cy="22993"/>
            </a:xfrm>
            <a:custGeom>
              <a:avLst/>
              <a:gdLst/>
              <a:ahLst/>
              <a:cxnLst/>
              <a:rect l="l" t="t" r="r" b="b"/>
              <a:pathLst>
                <a:path w="1255" h="1270" extrusionOk="0">
                  <a:moveTo>
                    <a:pt x="603" y="0"/>
                  </a:moveTo>
                  <a:cubicBezTo>
                    <a:pt x="446" y="0"/>
                    <a:pt x="295" y="72"/>
                    <a:pt x="176" y="191"/>
                  </a:cubicBezTo>
                  <a:cubicBezTo>
                    <a:pt x="151" y="216"/>
                    <a:pt x="126" y="241"/>
                    <a:pt x="101" y="292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1" y="467"/>
                    <a:pt x="1" y="517"/>
                  </a:cubicBezTo>
                  <a:cubicBezTo>
                    <a:pt x="1" y="542"/>
                    <a:pt x="1" y="592"/>
                    <a:pt x="1" y="642"/>
                  </a:cubicBezTo>
                  <a:cubicBezTo>
                    <a:pt x="1" y="793"/>
                    <a:pt x="51" y="968"/>
                    <a:pt x="176" y="1069"/>
                  </a:cubicBezTo>
                  <a:cubicBezTo>
                    <a:pt x="302" y="1194"/>
                    <a:pt x="452" y="1269"/>
                    <a:pt x="628" y="1269"/>
                  </a:cubicBezTo>
                  <a:cubicBezTo>
                    <a:pt x="653" y="1269"/>
                    <a:pt x="703" y="1244"/>
                    <a:pt x="728" y="1244"/>
                  </a:cubicBezTo>
                  <a:cubicBezTo>
                    <a:pt x="778" y="1244"/>
                    <a:pt x="828" y="1219"/>
                    <a:pt x="853" y="1219"/>
                  </a:cubicBezTo>
                  <a:cubicBezTo>
                    <a:pt x="903" y="1194"/>
                    <a:pt x="928" y="1169"/>
                    <a:pt x="953" y="1144"/>
                  </a:cubicBezTo>
                  <a:cubicBezTo>
                    <a:pt x="1003" y="1119"/>
                    <a:pt x="1029" y="1094"/>
                    <a:pt x="1054" y="1069"/>
                  </a:cubicBezTo>
                  <a:cubicBezTo>
                    <a:pt x="1179" y="968"/>
                    <a:pt x="1254" y="793"/>
                    <a:pt x="1254" y="642"/>
                  </a:cubicBezTo>
                  <a:cubicBezTo>
                    <a:pt x="1254" y="592"/>
                    <a:pt x="1229" y="542"/>
                    <a:pt x="1229" y="517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29" y="292"/>
                  </a:cubicBezTo>
                  <a:cubicBezTo>
                    <a:pt x="1104" y="241"/>
                    <a:pt x="1079" y="216"/>
                    <a:pt x="1054" y="191"/>
                  </a:cubicBezTo>
                  <a:cubicBezTo>
                    <a:pt x="1029" y="166"/>
                    <a:pt x="1003" y="141"/>
                    <a:pt x="953" y="116"/>
                  </a:cubicBezTo>
                  <a:cubicBezTo>
                    <a:pt x="928" y="91"/>
                    <a:pt x="903" y="66"/>
                    <a:pt x="853" y="41"/>
                  </a:cubicBezTo>
                  <a:cubicBezTo>
                    <a:pt x="828" y="41"/>
                    <a:pt x="778" y="16"/>
                    <a:pt x="728" y="16"/>
                  </a:cubicBezTo>
                  <a:cubicBezTo>
                    <a:pt x="686" y="5"/>
                    <a:pt x="644" y="0"/>
                    <a:pt x="6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8700096" y="3562403"/>
              <a:ext cx="55383" cy="54007"/>
            </a:xfrm>
            <a:custGeom>
              <a:avLst/>
              <a:gdLst/>
              <a:ahLst/>
              <a:cxnLst/>
              <a:rect l="l" t="t" r="r" b="b"/>
              <a:pathLst>
                <a:path w="3059" h="2983" extrusionOk="0">
                  <a:moveTo>
                    <a:pt x="2707" y="0"/>
                  </a:moveTo>
                  <a:cubicBezTo>
                    <a:pt x="2626" y="0"/>
                    <a:pt x="2544" y="25"/>
                    <a:pt x="2482" y="75"/>
                  </a:cubicBezTo>
                  <a:lnTo>
                    <a:pt x="126" y="2456"/>
                  </a:lnTo>
                  <a:cubicBezTo>
                    <a:pt x="0" y="2582"/>
                    <a:pt x="0" y="2782"/>
                    <a:pt x="126" y="2907"/>
                  </a:cubicBezTo>
                  <a:cubicBezTo>
                    <a:pt x="176" y="2958"/>
                    <a:pt x="251" y="2983"/>
                    <a:pt x="351" y="2983"/>
                  </a:cubicBezTo>
                  <a:cubicBezTo>
                    <a:pt x="427" y="2983"/>
                    <a:pt x="502" y="2958"/>
                    <a:pt x="552" y="2907"/>
                  </a:cubicBezTo>
                  <a:lnTo>
                    <a:pt x="2933" y="527"/>
                  </a:lnTo>
                  <a:cubicBezTo>
                    <a:pt x="3058" y="401"/>
                    <a:pt x="3058" y="201"/>
                    <a:pt x="2933" y="75"/>
                  </a:cubicBezTo>
                  <a:cubicBezTo>
                    <a:pt x="2870" y="25"/>
                    <a:pt x="2789" y="0"/>
                    <a:pt x="2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13"/>
          <p:cNvGrpSpPr/>
          <p:nvPr/>
        </p:nvGrpSpPr>
        <p:grpSpPr>
          <a:xfrm>
            <a:off x="818699" y="4915675"/>
            <a:ext cx="616750" cy="78715"/>
            <a:chOff x="818699" y="4915675"/>
            <a:chExt cx="616750" cy="78715"/>
          </a:xfrm>
        </p:grpSpPr>
        <p:sp>
          <p:nvSpPr>
            <p:cNvPr id="231" name="Google Shape;231;p13"/>
            <p:cNvSpPr/>
            <p:nvPr/>
          </p:nvSpPr>
          <p:spPr>
            <a:xfrm flipH="1">
              <a:off x="1356776" y="4915675"/>
              <a:ext cx="78673" cy="78715"/>
            </a:xfrm>
            <a:custGeom>
              <a:avLst/>
              <a:gdLst/>
              <a:ahLst/>
              <a:cxnLst/>
              <a:rect l="l" t="t" r="r" b="b"/>
              <a:pathLst>
                <a:path w="1880" h="1881" extrusionOk="0">
                  <a:moveTo>
                    <a:pt x="0" y="0"/>
                  </a:moveTo>
                  <a:lnTo>
                    <a:pt x="0" y="1880"/>
                  </a:lnTo>
                  <a:lnTo>
                    <a:pt x="1880" y="1880"/>
                  </a:lnTo>
                  <a:lnTo>
                    <a:pt x="18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 flipH="1">
              <a:off x="1088282" y="4915675"/>
              <a:ext cx="77627" cy="78715"/>
            </a:xfrm>
            <a:custGeom>
              <a:avLst/>
              <a:gdLst/>
              <a:ahLst/>
              <a:cxnLst/>
              <a:rect l="l" t="t" r="r" b="b"/>
              <a:pathLst>
                <a:path w="1855" h="1881" extrusionOk="0">
                  <a:moveTo>
                    <a:pt x="0" y="0"/>
                  </a:moveTo>
                  <a:lnTo>
                    <a:pt x="0" y="1880"/>
                  </a:lnTo>
                  <a:lnTo>
                    <a:pt x="1855" y="1880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 flipH="1">
              <a:off x="818699" y="4915675"/>
              <a:ext cx="78715" cy="7871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0" y="0"/>
                  </a:moveTo>
                  <a:lnTo>
                    <a:pt x="0" y="1880"/>
                  </a:lnTo>
                  <a:lnTo>
                    <a:pt x="1880" y="1880"/>
                  </a:lnTo>
                  <a:lnTo>
                    <a:pt x="18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13"/>
          <p:cNvGrpSpPr/>
          <p:nvPr/>
        </p:nvGrpSpPr>
        <p:grpSpPr>
          <a:xfrm>
            <a:off x="259675" y="4807625"/>
            <a:ext cx="425883" cy="216100"/>
            <a:chOff x="259675" y="4807625"/>
            <a:chExt cx="425883" cy="216100"/>
          </a:xfrm>
        </p:grpSpPr>
        <p:sp>
          <p:nvSpPr>
            <p:cNvPr id="235" name="Google Shape;235;p13"/>
            <p:cNvSpPr/>
            <p:nvPr/>
          </p:nvSpPr>
          <p:spPr>
            <a:xfrm flipH="1">
              <a:off x="538673" y="4807625"/>
              <a:ext cx="146885" cy="216100"/>
            </a:xfrm>
            <a:custGeom>
              <a:avLst/>
              <a:gdLst/>
              <a:ahLst/>
              <a:cxnLst/>
              <a:rect l="l" t="t" r="r" b="b"/>
              <a:pathLst>
                <a:path w="3510" h="5164" extrusionOk="0">
                  <a:moveTo>
                    <a:pt x="2131" y="1"/>
                  </a:moveTo>
                  <a:lnTo>
                    <a:pt x="1" y="5164"/>
                  </a:lnTo>
                  <a:lnTo>
                    <a:pt x="1379" y="5164"/>
                  </a:lnTo>
                  <a:lnTo>
                    <a:pt x="35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 flipH="1">
              <a:off x="399195" y="4807625"/>
              <a:ext cx="145797" cy="216100"/>
            </a:xfrm>
            <a:custGeom>
              <a:avLst/>
              <a:gdLst/>
              <a:ahLst/>
              <a:cxnLst/>
              <a:rect l="l" t="t" r="r" b="b"/>
              <a:pathLst>
                <a:path w="3484" h="5164" extrusionOk="0">
                  <a:moveTo>
                    <a:pt x="2105" y="1"/>
                  </a:moveTo>
                  <a:lnTo>
                    <a:pt x="0" y="5164"/>
                  </a:lnTo>
                  <a:lnTo>
                    <a:pt x="1353" y="5164"/>
                  </a:lnTo>
                  <a:lnTo>
                    <a:pt x="3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 flipH="1">
              <a:off x="259675" y="4807625"/>
              <a:ext cx="145839" cy="216100"/>
            </a:xfrm>
            <a:custGeom>
              <a:avLst/>
              <a:gdLst/>
              <a:ahLst/>
              <a:cxnLst/>
              <a:rect l="l" t="t" r="r" b="b"/>
              <a:pathLst>
                <a:path w="3485" h="5164" extrusionOk="0">
                  <a:moveTo>
                    <a:pt x="2131" y="1"/>
                  </a:moveTo>
                  <a:lnTo>
                    <a:pt x="0" y="5164"/>
                  </a:lnTo>
                  <a:lnTo>
                    <a:pt x="1379" y="5164"/>
                  </a:lnTo>
                  <a:lnTo>
                    <a:pt x="3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13"/>
          <p:cNvSpPr txBox="1">
            <a:spLocks noGrp="1"/>
          </p:cNvSpPr>
          <p:nvPr>
            <p:ph type="subTitle" idx="1"/>
          </p:nvPr>
        </p:nvSpPr>
        <p:spPr>
          <a:xfrm>
            <a:off x="1826474" y="3566590"/>
            <a:ext cx="23310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2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2"/>
          </p:nvPr>
        </p:nvSpPr>
        <p:spPr>
          <a:xfrm>
            <a:off x="1826486" y="3971893"/>
            <a:ext cx="2331000" cy="59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hasCustomPrompt="1"/>
          </p:nvPr>
        </p:nvSpPr>
        <p:spPr>
          <a:xfrm>
            <a:off x="859800" y="3838052"/>
            <a:ext cx="539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3"/>
          </p:nvPr>
        </p:nvSpPr>
        <p:spPr>
          <a:xfrm>
            <a:off x="6092999" y="3566590"/>
            <a:ext cx="23310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2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6093011" y="3971893"/>
            <a:ext cx="2331000" cy="59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126400" y="3838051"/>
            <a:ext cx="539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26474" y="1773711"/>
            <a:ext cx="23310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2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subTitle" idx="8"/>
          </p:nvPr>
        </p:nvSpPr>
        <p:spPr>
          <a:xfrm>
            <a:off x="1826486" y="2179013"/>
            <a:ext cx="2331000" cy="59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3"/>
          <p:cNvSpPr txBox="1">
            <a:spLocks noGrp="1"/>
          </p:cNvSpPr>
          <p:nvPr>
            <p:ph type="title" idx="9" hasCustomPrompt="1"/>
          </p:nvPr>
        </p:nvSpPr>
        <p:spPr>
          <a:xfrm>
            <a:off x="859800" y="2045175"/>
            <a:ext cx="539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48" name="Google Shape;248;p13"/>
          <p:cNvSpPr txBox="1">
            <a:spLocks noGrp="1"/>
          </p:cNvSpPr>
          <p:nvPr>
            <p:ph type="subTitle" idx="13"/>
          </p:nvPr>
        </p:nvSpPr>
        <p:spPr>
          <a:xfrm>
            <a:off x="6092999" y="1773711"/>
            <a:ext cx="23310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2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6093011" y="2179013"/>
            <a:ext cx="2331000" cy="59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126400" y="2045175"/>
            <a:ext cx="539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"/>
          <p:cNvSpPr/>
          <p:nvPr/>
        </p:nvSpPr>
        <p:spPr>
          <a:xfrm>
            <a:off x="120450" y="4604825"/>
            <a:ext cx="834900" cy="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120450" y="4778332"/>
            <a:ext cx="1199100" cy="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" name="Google Shape;296;p15"/>
          <p:cNvGrpSpPr/>
          <p:nvPr/>
        </p:nvGrpSpPr>
        <p:grpSpPr>
          <a:xfrm>
            <a:off x="-7" y="0"/>
            <a:ext cx="643914" cy="3623066"/>
            <a:chOff x="-7" y="0"/>
            <a:chExt cx="643914" cy="3623066"/>
          </a:xfrm>
        </p:grpSpPr>
        <p:sp>
          <p:nvSpPr>
            <p:cNvPr id="297" name="Google Shape;297;p15"/>
            <p:cNvSpPr/>
            <p:nvPr/>
          </p:nvSpPr>
          <p:spPr>
            <a:xfrm>
              <a:off x="201918" y="63821"/>
              <a:ext cx="72619" cy="101243"/>
            </a:xfrm>
            <a:custGeom>
              <a:avLst/>
              <a:gdLst/>
              <a:ahLst/>
              <a:cxnLst/>
              <a:rect l="l" t="t" r="r" b="b"/>
              <a:pathLst>
                <a:path w="4011" h="5592" extrusionOk="0">
                  <a:moveTo>
                    <a:pt x="3663" y="1"/>
                  </a:moveTo>
                  <a:cubicBezTo>
                    <a:pt x="3555" y="1"/>
                    <a:pt x="3449" y="56"/>
                    <a:pt x="3384" y="153"/>
                  </a:cubicBezTo>
                  <a:lnTo>
                    <a:pt x="76" y="5090"/>
                  </a:lnTo>
                  <a:cubicBezTo>
                    <a:pt x="1" y="5241"/>
                    <a:pt x="26" y="5441"/>
                    <a:pt x="176" y="5542"/>
                  </a:cubicBezTo>
                  <a:cubicBezTo>
                    <a:pt x="226" y="5567"/>
                    <a:pt x="276" y="5592"/>
                    <a:pt x="351" y="5592"/>
                  </a:cubicBezTo>
                  <a:cubicBezTo>
                    <a:pt x="452" y="5592"/>
                    <a:pt x="552" y="5542"/>
                    <a:pt x="602" y="5441"/>
                  </a:cubicBezTo>
                  <a:lnTo>
                    <a:pt x="3910" y="504"/>
                  </a:lnTo>
                  <a:cubicBezTo>
                    <a:pt x="4011" y="354"/>
                    <a:pt x="3960" y="153"/>
                    <a:pt x="3835" y="53"/>
                  </a:cubicBezTo>
                  <a:cubicBezTo>
                    <a:pt x="3782" y="17"/>
                    <a:pt x="3722" y="1"/>
                    <a:pt x="3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63976" y="1543415"/>
              <a:ext cx="59909" cy="108630"/>
            </a:xfrm>
            <a:custGeom>
              <a:avLst/>
              <a:gdLst/>
              <a:ahLst/>
              <a:cxnLst/>
              <a:rect l="l" t="t" r="r" b="b"/>
              <a:pathLst>
                <a:path w="3309" h="6000" extrusionOk="0">
                  <a:moveTo>
                    <a:pt x="370" y="1"/>
                  </a:moveTo>
                  <a:cubicBezTo>
                    <a:pt x="321" y="1"/>
                    <a:pt x="271" y="12"/>
                    <a:pt x="226" y="35"/>
                  </a:cubicBezTo>
                  <a:cubicBezTo>
                    <a:pt x="76" y="110"/>
                    <a:pt x="0" y="285"/>
                    <a:pt x="76" y="461"/>
                  </a:cubicBezTo>
                  <a:lnTo>
                    <a:pt x="2682" y="5824"/>
                  </a:lnTo>
                  <a:cubicBezTo>
                    <a:pt x="2732" y="5924"/>
                    <a:pt x="2833" y="5999"/>
                    <a:pt x="2958" y="5999"/>
                  </a:cubicBezTo>
                  <a:cubicBezTo>
                    <a:pt x="3008" y="5999"/>
                    <a:pt x="3058" y="5974"/>
                    <a:pt x="3083" y="5974"/>
                  </a:cubicBezTo>
                  <a:cubicBezTo>
                    <a:pt x="3259" y="5874"/>
                    <a:pt x="3309" y="5699"/>
                    <a:pt x="3234" y="5548"/>
                  </a:cubicBezTo>
                  <a:lnTo>
                    <a:pt x="652" y="185"/>
                  </a:lnTo>
                  <a:cubicBezTo>
                    <a:pt x="599" y="62"/>
                    <a:pt x="485" y="1"/>
                    <a:pt x="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111628" y="3180578"/>
              <a:ext cx="60362" cy="108177"/>
            </a:xfrm>
            <a:custGeom>
              <a:avLst/>
              <a:gdLst/>
              <a:ahLst/>
              <a:cxnLst/>
              <a:rect l="l" t="t" r="r" b="b"/>
              <a:pathLst>
                <a:path w="3334" h="5975" extrusionOk="0">
                  <a:moveTo>
                    <a:pt x="2984" y="1"/>
                  </a:moveTo>
                  <a:cubicBezTo>
                    <a:pt x="2870" y="1"/>
                    <a:pt x="2759" y="57"/>
                    <a:pt x="2707" y="160"/>
                  </a:cubicBezTo>
                  <a:lnTo>
                    <a:pt x="75" y="5524"/>
                  </a:lnTo>
                  <a:cubicBezTo>
                    <a:pt x="0" y="5674"/>
                    <a:pt x="75" y="5850"/>
                    <a:pt x="226" y="5925"/>
                  </a:cubicBezTo>
                  <a:cubicBezTo>
                    <a:pt x="276" y="5950"/>
                    <a:pt x="326" y="5975"/>
                    <a:pt x="351" y="5975"/>
                  </a:cubicBezTo>
                  <a:cubicBezTo>
                    <a:pt x="476" y="5975"/>
                    <a:pt x="577" y="5900"/>
                    <a:pt x="652" y="5800"/>
                  </a:cubicBezTo>
                  <a:lnTo>
                    <a:pt x="3258" y="436"/>
                  </a:lnTo>
                  <a:cubicBezTo>
                    <a:pt x="3333" y="286"/>
                    <a:pt x="3283" y="110"/>
                    <a:pt x="3133" y="35"/>
                  </a:cubicBezTo>
                  <a:cubicBezTo>
                    <a:pt x="3086" y="12"/>
                    <a:pt x="3035" y="1"/>
                    <a:pt x="2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370258" y="485866"/>
              <a:ext cx="59022" cy="59004"/>
            </a:xfrm>
            <a:custGeom>
              <a:avLst/>
              <a:gdLst/>
              <a:ahLst/>
              <a:cxnLst/>
              <a:rect l="l" t="t" r="r" b="b"/>
              <a:pathLst>
                <a:path w="3260" h="3259" extrusionOk="0">
                  <a:moveTo>
                    <a:pt x="1630" y="627"/>
                  </a:moveTo>
                  <a:cubicBezTo>
                    <a:pt x="2181" y="627"/>
                    <a:pt x="2632" y="1078"/>
                    <a:pt x="2632" y="1629"/>
                  </a:cubicBezTo>
                  <a:cubicBezTo>
                    <a:pt x="2632" y="2181"/>
                    <a:pt x="2181" y="2632"/>
                    <a:pt x="1630" y="2632"/>
                  </a:cubicBezTo>
                  <a:cubicBezTo>
                    <a:pt x="1079" y="2632"/>
                    <a:pt x="627" y="2181"/>
                    <a:pt x="627" y="1629"/>
                  </a:cubicBezTo>
                  <a:cubicBezTo>
                    <a:pt x="627" y="1078"/>
                    <a:pt x="1079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1"/>
                    <a:pt x="728" y="3258"/>
                    <a:pt x="1630" y="3258"/>
                  </a:cubicBezTo>
                  <a:cubicBezTo>
                    <a:pt x="2532" y="3258"/>
                    <a:pt x="3259" y="2531"/>
                    <a:pt x="3259" y="1629"/>
                  </a:cubicBezTo>
                  <a:cubicBezTo>
                    <a:pt x="3259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88472" y="2515527"/>
              <a:ext cx="59022" cy="59475"/>
            </a:xfrm>
            <a:custGeom>
              <a:avLst/>
              <a:gdLst/>
              <a:ahLst/>
              <a:cxnLst/>
              <a:rect l="l" t="t" r="r" b="b"/>
              <a:pathLst>
                <a:path w="3260" h="3285" extrusionOk="0">
                  <a:moveTo>
                    <a:pt x="1630" y="628"/>
                  </a:moveTo>
                  <a:cubicBezTo>
                    <a:pt x="2181" y="628"/>
                    <a:pt x="2632" y="1079"/>
                    <a:pt x="2632" y="1630"/>
                  </a:cubicBezTo>
                  <a:cubicBezTo>
                    <a:pt x="2632" y="2181"/>
                    <a:pt x="2181" y="2658"/>
                    <a:pt x="1630" y="2658"/>
                  </a:cubicBezTo>
                  <a:cubicBezTo>
                    <a:pt x="1079" y="2658"/>
                    <a:pt x="627" y="2181"/>
                    <a:pt x="627" y="1630"/>
                  </a:cubicBezTo>
                  <a:cubicBezTo>
                    <a:pt x="627" y="1079"/>
                    <a:pt x="1079" y="628"/>
                    <a:pt x="1630" y="628"/>
                  </a:cubicBezTo>
                  <a:close/>
                  <a:moveTo>
                    <a:pt x="1630" y="1"/>
                  </a:moveTo>
                  <a:cubicBezTo>
                    <a:pt x="728" y="1"/>
                    <a:pt x="1" y="728"/>
                    <a:pt x="1" y="1630"/>
                  </a:cubicBezTo>
                  <a:cubicBezTo>
                    <a:pt x="1" y="2532"/>
                    <a:pt x="728" y="3284"/>
                    <a:pt x="1630" y="3284"/>
                  </a:cubicBezTo>
                  <a:cubicBezTo>
                    <a:pt x="2532" y="3284"/>
                    <a:pt x="3259" y="2532"/>
                    <a:pt x="3259" y="1630"/>
                  </a:cubicBezTo>
                  <a:cubicBezTo>
                    <a:pt x="3259" y="728"/>
                    <a:pt x="2532" y="1"/>
                    <a:pt x="1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376818" y="3564044"/>
              <a:ext cx="59004" cy="59022"/>
            </a:xfrm>
            <a:custGeom>
              <a:avLst/>
              <a:gdLst/>
              <a:ahLst/>
              <a:cxnLst/>
              <a:rect l="l" t="t" r="r" b="b"/>
              <a:pathLst>
                <a:path w="3259" h="3260" extrusionOk="0">
                  <a:moveTo>
                    <a:pt x="1629" y="627"/>
                  </a:moveTo>
                  <a:cubicBezTo>
                    <a:pt x="2180" y="627"/>
                    <a:pt x="2632" y="1079"/>
                    <a:pt x="2632" y="1630"/>
                  </a:cubicBezTo>
                  <a:cubicBezTo>
                    <a:pt x="2632" y="2181"/>
                    <a:pt x="2180" y="2632"/>
                    <a:pt x="1629" y="2632"/>
                  </a:cubicBezTo>
                  <a:cubicBezTo>
                    <a:pt x="1078" y="2632"/>
                    <a:pt x="627" y="2181"/>
                    <a:pt x="627" y="1630"/>
                  </a:cubicBezTo>
                  <a:cubicBezTo>
                    <a:pt x="627" y="1079"/>
                    <a:pt x="1078" y="627"/>
                    <a:pt x="1629" y="627"/>
                  </a:cubicBezTo>
                  <a:close/>
                  <a:moveTo>
                    <a:pt x="1629" y="1"/>
                  </a:moveTo>
                  <a:cubicBezTo>
                    <a:pt x="727" y="1"/>
                    <a:pt x="0" y="728"/>
                    <a:pt x="0" y="1630"/>
                  </a:cubicBezTo>
                  <a:cubicBezTo>
                    <a:pt x="0" y="2532"/>
                    <a:pt x="727" y="3259"/>
                    <a:pt x="1629" y="3259"/>
                  </a:cubicBezTo>
                  <a:cubicBezTo>
                    <a:pt x="2531" y="3259"/>
                    <a:pt x="3258" y="2532"/>
                    <a:pt x="3258" y="1630"/>
                  </a:cubicBezTo>
                  <a:cubicBezTo>
                    <a:pt x="3258" y="728"/>
                    <a:pt x="2531" y="1"/>
                    <a:pt x="1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196921" y="2238919"/>
              <a:ext cx="22722" cy="22975"/>
            </a:xfrm>
            <a:custGeom>
              <a:avLst/>
              <a:gdLst/>
              <a:ahLst/>
              <a:cxnLst/>
              <a:rect l="l" t="t" r="r" b="b"/>
              <a:pathLst>
                <a:path w="1255" h="1269" extrusionOk="0">
                  <a:moveTo>
                    <a:pt x="625" y="0"/>
                  </a:moveTo>
                  <a:cubicBezTo>
                    <a:pt x="461" y="0"/>
                    <a:pt x="295" y="72"/>
                    <a:pt x="176" y="191"/>
                  </a:cubicBezTo>
                  <a:cubicBezTo>
                    <a:pt x="151" y="216"/>
                    <a:pt x="126" y="241"/>
                    <a:pt x="101" y="291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26" y="467"/>
                    <a:pt x="1" y="517"/>
                  </a:cubicBezTo>
                  <a:cubicBezTo>
                    <a:pt x="1" y="542"/>
                    <a:pt x="1" y="592"/>
                    <a:pt x="1" y="642"/>
                  </a:cubicBezTo>
                  <a:cubicBezTo>
                    <a:pt x="1" y="793"/>
                    <a:pt x="51" y="943"/>
                    <a:pt x="176" y="1068"/>
                  </a:cubicBezTo>
                  <a:cubicBezTo>
                    <a:pt x="302" y="1194"/>
                    <a:pt x="452" y="1269"/>
                    <a:pt x="627" y="1269"/>
                  </a:cubicBezTo>
                  <a:cubicBezTo>
                    <a:pt x="778" y="1269"/>
                    <a:pt x="953" y="1194"/>
                    <a:pt x="1054" y="1068"/>
                  </a:cubicBezTo>
                  <a:cubicBezTo>
                    <a:pt x="1179" y="943"/>
                    <a:pt x="1254" y="793"/>
                    <a:pt x="1254" y="642"/>
                  </a:cubicBezTo>
                  <a:cubicBezTo>
                    <a:pt x="1254" y="592"/>
                    <a:pt x="1254" y="542"/>
                    <a:pt x="1229" y="517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54" y="291"/>
                  </a:cubicBezTo>
                  <a:cubicBezTo>
                    <a:pt x="1129" y="241"/>
                    <a:pt x="1104" y="216"/>
                    <a:pt x="1054" y="191"/>
                  </a:cubicBezTo>
                  <a:cubicBezTo>
                    <a:pt x="1028" y="166"/>
                    <a:pt x="1003" y="141"/>
                    <a:pt x="978" y="116"/>
                  </a:cubicBezTo>
                  <a:cubicBezTo>
                    <a:pt x="928" y="91"/>
                    <a:pt x="903" y="66"/>
                    <a:pt x="853" y="41"/>
                  </a:cubicBezTo>
                  <a:cubicBezTo>
                    <a:pt x="828" y="41"/>
                    <a:pt x="778" y="16"/>
                    <a:pt x="753" y="16"/>
                  </a:cubicBezTo>
                  <a:cubicBezTo>
                    <a:pt x="711" y="5"/>
                    <a:pt x="668" y="0"/>
                    <a:pt x="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603052" y="0"/>
              <a:ext cx="22704" cy="22595"/>
            </a:xfrm>
            <a:custGeom>
              <a:avLst/>
              <a:gdLst/>
              <a:ahLst/>
              <a:cxnLst/>
              <a:rect l="l" t="t" r="r" b="b"/>
              <a:pathLst>
                <a:path w="1254" h="1248" extrusionOk="0">
                  <a:moveTo>
                    <a:pt x="614" y="0"/>
                  </a:moveTo>
                  <a:cubicBezTo>
                    <a:pt x="451" y="0"/>
                    <a:pt x="288" y="57"/>
                    <a:pt x="176" y="169"/>
                  </a:cubicBezTo>
                  <a:cubicBezTo>
                    <a:pt x="150" y="194"/>
                    <a:pt x="125" y="219"/>
                    <a:pt x="100" y="270"/>
                  </a:cubicBezTo>
                  <a:cubicBezTo>
                    <a:pt x="75" y="295"/>
                    <a:pt x="50" y="320"/>
                    <a:pt x="50" y="370"/>
                  </a:cubicBezTo>
                  <a:cubicBezTo>
                    <a:pt x="25" y="395"/>
                    <a:pt x="0" y="445"/>
                    <a:pt x="0" y="495"/>
                  </a:cubicBezTo>
                  <a:cubicBezTo>
                    <a:pt x="0" y="520"/>
                    <a:pt x="0" y="570"/>
                    <a:pt x="0" y="620"/>
                  </a:cubicBezTo>
                  <a:cubicBezTo>
                    <a:pt x="0" y="771"/>
                    <a:pt x="50" y="946"/>
                    <a:pt x="176" y="1047"/>
                  </a:cubicBezTo>
                  <a:cubicBezTo>
                    <a:pt x="301" y="1172"/>
                    <a:pt x="451" y="1247"/>
                    <a:pt x="627" y="1247"/>
                  </a:cubicBezTo>
                  <a:cubicBezTo>
                    <a:pt x="777" y="1247"/>
                    <a:pt x="952" y="1172"/>
                    <a:pt x="1053" y="1047"/>
                  </a:cubicBezTo>
                  <a:cubicBezTo>
                    <a:pt x="1178" y="946"/>
                    <a:pt x="1253" y="771"/>
                    <a:pt x="1253" y="620"/>
                  </a:cubicBezTo>
                  <a:cubicBezTo>
                    <a:pt x="1253" y="570"/>
                    <a:pt x="1228" y="520"/>
                    <a:pt x="1228" y="495"/>
                  </a:cubicBezTo>
                  <a:cubicBezTo>
                    <a:pt x="1228" y="445"/>
                    <a:pt x="1203" y="395"/>
                    <a:pt x="1203" y="370"/>
                  </a:cubicBezTo>
                  <a:cubicBezTo>
                    <a:pt x="1178" y="320"/>
                    <a:pt x="1153" y="295"/>
                    <a:pt x="1128" y="270"/>
                  </a:cubicBezTo>
                  <a:cubicBezTo>
                    <a:pt x="1103" y="219"/>
                    <a:pt x="1078" y="194"/>
                    <a:pt x="1053" y="169"/>
                  </a:cubicBezTo>
                  <a:cubicBezTo>
                    <a:pt x="940" y="57"/>
                    <a:pt x="777" y="0"/>
                    <a:pt x="6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-7" y="1029179"/>
              <a:ext cx="22704" cy="22993"/>
            </a:xfrm>
            <a:custGeom>
              <a:avLst/>
              <a:gdLst/>
              <a:ahLst/>
              <a:cxnLst/>
              <a:rect l="l" t="t" r="r" b="b"/>
              <a:pathLst>
                <a:path w="1254" h="1270" extrusionOk="0">
                  <a:moveTo>
                    <a:pt x="615" y="1"/>
                  </a:moveTo>
                  <a:cubicBezTo>
                    <a:pt x="445" y="1"/>
                    <a:pt x="295" y="73"/>
                    <a:pt x="176" y="192"/>
                  </a:cubicBezTo>
                  <a:cubicBezTo>
                    <a:pt x="151" y="217"/>
                    <a:pt x="126" y="242"/>
                    <a:pt x="101" y="292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1" y="467"/>
                    <a:pt x="1" y="518"/>
                  </a:cubicBezTo>
                  <a:cubicBezTo>
                    <a:pt x="1" y="543"/>
                    <a:pt x="1" y="593"/>
                    <a:pt x="1" y="643"/>
                  </a:cubicBezTo>
                  <a:cubicBezTo>
                    <a:pt x="1" y="793"/>
                    <a:pt x="51" y="969"/>
                    <a:pt x="176" y="1069"/>
                  </a:cubicBezTo>
                  <a:cubicBezTo>
                    <a:pt x="301" y="1194"/>
                    <a:pt x="452" y="1269"/>
                    <a:pt x="627" y="1269"/>
                  </a:cubicBezTo>
                  <a:cubicBezTo>
                    <a:pt x="652" y="1269"/>
                    <a:pt x="702" y="1244"/>
                    <a:pt x="753" y="1244"/>
                  </a:cubicBezTo>
                  <a:cubicBezTo>
                    <a:pt x="778" y="1244"/>
                    <a:pt x="828" y="1219"/>
                    <a:pt x="853" y="1219"/>
                  </a:cubicBezTo>
                  <a:cubicBezTo>
                    <a:pt x="903" y="1194"/>
                    <a:pt x="928" y="1169"/>
                    <a:pt x="978" y="1144"/>
                  </a:cubicBezTo>
                  <a:cubicBezTo>
                    <a:pt x="1003" y="1119"/>
                    <a:pt x="1028" y="1094"/>
                    <a:pt x="1053" y="1069"/>
                  </a:cubicBezTo>
                  <a:cubicBezTo>
                    <a:pt x="1179" y="969"/>
                    <a:pt x="1254" y="793"/>
                    <a:pt x="1254" y="643"/>
                  </a:cubicBezTo>
                  <a:cubicBezTo>
                    <a:pt x="1254" y="593"/>
                    <a:pt x="1229" y="543"/>
                    <a:pt x="1229" y="518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28" y="292"/>
                  </a:cubicBezTo>
                  <a:cubicBezTo>
                    <a:pt x="1128" y="242"/>
                    <a:pt x="1078" y="217"/>
                    <a:pt x="1053" y="192"/>
                  </a:cubicBezTo>
                  <a:cubicBezTo>
                    <a:pt x="1028" y="167"/>
                    <a:pt x="1003" y="142"/>
                    <a:pt x="978" y="117"/>
                  </a:cubicBezTo>
                  <a:cubicBezTo>
                    <a:pt x="928" y="92"/>
                    <a:pt x="903" y="66"/>
                    <a:pt x="853" y="41"/>
                  </a:cubicBezTo>
                  <a:cubicBezTo>
                    <a:pt x="828" y="41"/>
                    <a:pt x="778" y="16"/>
                    <a:pt x="753" y="16"/>
                  </a:cubicBezTo>
                  <a:cubicBezTo>
                    <a:pt x="705" y="6"/>
                    <a:pt x="659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341846" y="970166"/>
              <a:ext cx="59022" cy="59004"/>
            </a:xfrm>
            <a:custGeom>
              <a:avLst/>
              <a:gdLst/>
              <a:ahLst/>
              <a:cxnLst/>
              <a:rect l="l" t="t" r="r" b="b"/>
              <a:pathLst>
                <a:path w="3260" h="3259" extrusionOk="0">
                  <a:moveTo>
                    <a:pt x="1630" y="627"/>
                  </a:moveTo>
                  <a:cubicBezTo>
                    <a:pt x="2181" y="627"/>
                    <a:pt x="2632" y="1078"/>
                    <a:pt x="2632" y="1629"/>
                  </a:cubicBezTo>
                  <a:cubicBezTo>
                    <a:pt x="2632" y="2181"/>
                    <a:pt x="2181" y="2632"/>
                    <a:pt x="1630" y="2632"/>
                  </a:cubicBezTo>
                  <a:cubicBezTo>
                    <a:pt x="1079" y="2632"/>
                    <a:pt x="627" y="2181"/>
                    <a:pt x="627" y="1629"/>
                  </a:cubicBezTo>
                  <a:cubicBezTo>
                    <a:pt x="627" y="1078"/>
                    <a:pt x="1079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1"/>
                    <a:pt x="728" y="3258"/>
                    <a:pt x="1630" y="3258"/>
                  </a:cubicBezTo>
                  <a:cubicBezTo>
                    <a:pt x="2532" y="3258"/>
                    <a:pt x="3259" y="2531"/>
                    <a:pt x="3259" y="1629"/>
                  </a:cubicBezTo>
                  <a:cubicBezTo>
                    <a:pt x="3259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584884" y="2018027"/>
              <a:ext cx="59022" cy="59475"/>
            </a:xfrm>
            <a:custGeom>
              <a:avLst/>
              <a:gdLst/>
              <a:ahLst/>
              <a:cxnLst/>
              <a:rect l="l" t="t" r="r" b="b"/>
              <a:pathLst>
                <a:path w="3260" h="3285" extrusionOk="0">
                  <a:moveTo>
                    <a:pt x="1630" y="628"/>
                  </a:moveTo>
                  <a:cubicBezTo>
                    <a:pt x="2181" y="628"/>
                    <a:pt x="2632" y="1079"/>
                    <a:pt x="2632" y="1630"/>
                  </a:cubicBezTo>
                  <a:cubicBezTo>
                    <a:pt x="2632" y="2181"/>
                    <a:pt x="2181" y="2658"/>
                    <a:pt x="1630" y="2658"/>
                  </a:cubicBezTo>
                  <a:cubicBezTo>
                    <a:pt x="1079" y="2658"/>
                    <a:pt x="627" y="2181"/>
                    <a:pt x="627" y="1630"/>
                  </a:cubicBezTo>
                  <a:cubicBezTo>
                    <a:pt x="627" y="1079"/>
                    <a:pt x="1079" y="628"/>
                    <a:pt x="1630" y="628"/>
                  </a:cubicBezTo>
                  <a:close/>
                  <a:moveTo>
                    <a:pt x="1630" y="1"/>
                  </a:moveTo>
                  <a:cubicBezTo>
                    <a:pt x="728" y="1"/>
                    <a:pt x="1" y="728"/>
                    <a:pt x="1" y="1630"/>
                  </a:cubicBezTo>
                  <a:cubicBezTo>
                    <a:pt x="1" y="2532"/>
                    <a:pt x="728" y="3284"/>
                    <a:pt x="1630" y="3284"/>
                  </a:cubicBezTo>
                  <a:cubicBezTo>
                    <a:pt x="2532" y="3284"/>
                    <a:pt x="3259" y="2532"/>
                    <a:pt x="3259" y="1630"/>
                  </a:cubicBezTo>
                  <a:cubicBezTo>
                    <a:pt x="3259" y="728"/>
                    <a:pt x="2532" y="1"/>
                    <a:pt x="1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507951" y="2890115"/>
              <a:ext cx="59909" cy="108630"/>
            </a:xfrm>
            <a:custGeom>
              <a:avLst/>
              <a:gdLst/>
              <a:ahLst/>
              <a:cxnLst/>
              <a:rect l="l" t="t" r="r" b="b"/>
              <a:pathLst>
                <a:path w="3309" h="6000" extrusionOk="0">
                  <a:moveTo>
                    <a:pt x="370" y="1"/>
                  </a:moveTo>
                  <a:cubicBezTo>
                    <a:pt x="321" y="1"/>
                    <a:pt x="271" y="12"/>
                    <a:pt x="226" y="35"/>
                  </a:cubicBezTo>
                  <a:cubicBezTo>
                    <a:pt x="76" y="110"/>
                    <a:pt x="0" y="285"/>
                    <a:pt x="76" y="461"/>
                  </a:cubicBezTo>
                  <a:lnTo>
                    <a:pt x="2682" y="5824"/>
                  </a:lnTo>
                  <a:cubicBezTo>
                    <a:pt x="2732" y="5924"/>
                    <a:pt x="2833" y="5999"/>
                    <a:pt x="2958" y="5999"/>
                  </a:cubicBezTo>
                  <a:cubicBezTo>
                    <a:pt x="3008" y="5999"/>
                    <a:pt x="3058" y="5974"/>
                    <a:pt x="3083" y="5974"/>
                  </a:cubicBezTo>
                  <a:cubicBezTo>
                    <a:pt x="3259" y="5874"/>
                    <a:pt x="3309" y="5699"/>
                    <a:pt x="3234" y="5548"/>
                  </a:cubicBezTo>
                  <a:lnTo>
                    <a:pt x="652" y="185"/>
                  </a:lnTo>
                  <a:cubicBezTo>
                    <a:pt x="599" y="62"/>
                    <a:pt x="485" y="1"/>
                    <a:pt x="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15"/>
          <p:cNvGrpSpPr/>
          <p:nvPr/>
        </p:nvGrpSpPr>
        <p:grpSpPr>
          <a:xfrm>
            <a:off x="7479167" y="1128258"/>
            <a:ext cx="1664822" cy="4015243"/>
            <a:chOff x="7479167" y="1128258"/>
            <a:chExt cx="1664822" cy="4015243"/>
          </a:xfrm>
        </p:grpSpPr>
        <p:sp>
          <p:nvSpPr>
            <p:cNvPr id="310" name="Google Shape;310;p15"/>
            <p:cNvSpPr/>
            <p:nvPr/>
          </p:nvSpPr>
          <p:spPr>
            <a:xfrm>
              <a:off x="8559523" y="2735608"/>
              <a:ext cx="97568" cy="78286"/>
            </a:xfrm>
            <a:custGeom>
              <a:avLst/>
              <a:gdLst/>
              <a:ahLst/>
              <a:cxnLst/>
              <a:rect l="l" t="t" r="r" b="b"/>
              <a:pathLst>
                <a:path w="5389" h="4324" extrusionOk="0">
                  <a:moveTo>
                    <a:pt x="368" y="1"/>
                  </a:moveTo>
                  <a:cubicBezTo>
                    <a:pt x="276" y="1"/>
                    <a:pt x="184" y="40"/>
                    <a:pt x="126" y="113"/>
                  </a:cubicBezTo>
                  <a:cubicBezTo>
                    <a:pt x="0" y="263"/>
                    <a:pt x="25" y="464"/>
                    <a:pt x="176" y="564"/>
                  </a:cubicBezTo>
                  <a:lnTo>
                    <a:pt x="4837" y="4248"/>
                  </a:lnTo>
                  <a:cubicBezTo>
                    <a:pt x="4887" y="4298"/>
                    <a:pt x="4963" y="4324"/>
                    <a:pt x="5038" y="4324"/>
                  </a:cubicBezTo>
                  <a:cubicBezTo>
                    <a:pt x="5138" y="4324"/>
                    <a:pt x="5213" y="4273"/>
                    <a:pt x="5288" y="4198"/>
                  </a:cubicBezTo>
                  <a:cubicBezTo>
                    <a:pt x="5389" y="4073"/>
                    <a:pt x="5364" y="3872"/>
                    <a:pt x="5238" y="3772"/>
                  </a:cubicBezTo>
                  <a:lnTo>
                    <a:pt x="552" y="63"/>
                  </a:lnTo>
                  <a:cubicBezTo>
                    <a:pt x="499" y="21"/>
                    <a:pt x="434" y="1"/>
                    <a:pt x="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8131403" y="4834478"/>
              <a:ext cx="97115" cy="78159"/>
            </a:xfrm>
            <a:custGeom>
              <a:avLst/>
              <a:gdLst/>
              <a:ahLst/>
              <a:cxnLst/>
              <a:rect l="l" t="t" r="r" b="b"/>
              <a:pathLst>
                <a:path w="5364" h="4317" extrusionOk="0">
                  <a:moveTo>
                    <a:pt x="341" y="1"/>
                  </a:moveTo>
                  <a:cubicBezTo>
                    <a:pt x="247" y="1"/>
                    <a:pt x="157" y="46"/>
                    <a:pt x="100" y="131"/>
                  </a:cubicBezTo>
                  <a:cubicBezTo>
                    <a:pt x="0" y="256"/>
                    <a:pt x="25" y="457"/>
                    <a:pt x="151" y="557"/>
                  </a:cubicBezTo>
                  <a:lnTo>
                    <a:pt x="4812" y="4266"/>
                  </a:lnTo>
                  <a:cubicBezTo>
                    <a:pt x="4887" y="4317"/>
                    <a:pt x="4938" y="4317"/>
                    <a:pt x="5013" y="4317"/>
                  </a:cubicBezTo>
                  <a:cubicBezTo>
                    <a:pt x="5113" y="4317"/>
                    <a:pt x="5213" y="4292"/>
                    <a:pt x="5263" y="4216"/>
                  </a:cubicBezTo>
                  <a:cubicBezTo>
                    <a:pt x="5364" y="4066"/>
                    <a:pt x="5339" y="3865"/>
                    <a:pt x="5213" y="3765"/>
                  </a:cubicBezTo>
                  <a:lnTo>
                    <a:pt x="552" y="81"/>
                  </a:lnTo>
                  <a:cubicBezTo>
                    <a:pt x="487" y="27"/>
                    <a:pt x="412" y="1"/>
                    <a:pt x="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8955190" y="4621461"/>
              <a:ext cx="36789" cy="116379"/>
            </a:xfrm>
            <a:custGeom>
              <a:avLst/>
              <a:gdLst/>
              <a:ahLst/>
              <a:cxnLst/>
              <a:rect l="l" t="t" r="r" b="b"/>
              <a:pathLst>
                <a:path w="2032" h="6428" extrusionOk="0">
                  <a:moveTo>
                    <a:pt x="347" y="0"/>
                  </a:moveTo>
                  <a:cubicBezTo>
                    <a:pt x="323" y="0"/>
                    <a:pt x="300" y="4"/>
                    <a:pt x="277" y="12"/>
                  </a:cubicBezTo>
                  <a:cubicBezTo>
                    <a:pt x="101" y="62"/>
                    <a:pt x="1" y="212"/>
                    <a:pt x="26" y="388"/>
                  </a:cubicBezTo>
                  <a:lnTo>
                    <a:pt x="1379" y="6202"/>
                  </a:lnTo>
                  <a:cubicBezTo>
                    <a:pt x="1430" y="6327"/>
                    <a:pt x="1555" y="6428"/>
                    <a:pt x="1680" y="6428"/>
                  </a:cubicBezTo>
                  <a:lnTo>
                    <a:pt x="1755" y="6428"/>
                  </a:lnTo>
                  <a:cubicBezTo>
                    <a:pt x="1931" y="6378"/>
                    <a:pt x="2031" y="6227"/>
                    <a:pt x="2006" y="6052"/>
                  </a:cubicBezTo>
                  <a:lnTo>
                    <a:pt x="653" y="237"/>
                  </a:lnTo>
                  <a:cubicBezTo>
                    <a:pt x="610" y="110"/>
                    <a:pt x="478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8623363" y="4301955"/>
              <a:ext cx="60380" cy="108087"/>
            </a:xfrm>
            <a:custGeom>
              <a:avLst/>
              <a:gdLst/>
              <a:ahLst/>
              <a:cxnLst/>
              <a:rect l="l" t="t" r="r" b="b"/>
              <a:pathLst>
                <a:path w="3335" h="5970" extrusionOk="0">
                  <a:moveTo>
                    <a:pt x="2985" y="0"/>
                  </a:moveTo>
                  <a:cubicBezTo>
                    <a:pt x="2871" y="0"/>
                    <a:pt x="2763" y="70"/>
                    <a:pt x="2708" y="180"/>
                  </a:cubicBezTo>
                  <a:lnTo>
                    <a:pt x="76" y="5519"/>
                  </a:lnTo>
                  <a:cubicBezTo>
                    <a:pt x="1" y="5669"/>
                    <a:pt x="51" y="5870"/>
                    <a:pt x="201" y="5945"/>
                  </a:cubicBezTo>
                  <a:cubicBezTo>
                    <a:pt x="252" y="5970"/>
                    <a:pt x="302" y="5970"/>
                    <a:pt x="352" y="5970"/>
                  </a:cubicBezTo>
                  <a:cubicBezTo>
                    <a:pt x="477" y="5970"/>
                    <a:pt x="577" y="5920"/>
                    <a:pt x="627" y="5794"/>
                  </a:cubicBezTo>
                  <a:lnTo>
                    <a:pt x="3259" y="456"/>
                  </a:lnTo>
                  <a:cubicBezTo>
                    <a:pt x="3334" y="306"/>
                    <a:pt x="3259" y="105"/>
                    <a:pt x="3109" y="30"/>
                  </a:cubicBezTo>
                  <a:cubicBezTo>
                    <a:pt x="3068" y="10"/>
                    <a:pt x="3026" y="0"/>
                    <a:pt x="29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9016004" y="2994926"/>
              <a:ext cx="59457" cy="59004"/>
            </a:xfrm>
            <a:custGeom>
              <a:avLst/>
              <a:gdLst/>
              <a:ahLst/>
              <a:cxnLst/>
              <a:rect l="l" t="t" r="r" b="b"/>
              <a:pathLst>
                <a:path w="3284" h="3259" extrusionOk="0">
                  <a:moveTo>
                    <a:pt x="1655" y="627"/>
                  </a:moveTo>
                  <a:cubicBezTo>
                    <a:pt x="2206" y="627"/>
                    <a:pt x="2657" y="1078"/>
                    <a:pt x="2657" y="1630"/>
                  </a:cubicBezTo>
                  <a:cubicBezTo>
                    <a:pt x="2657" y="2181"/>
                    <a:pt x="2206" y="2632"/>
                    <a:pt x="1655" y="2632"/>
                  </a:cubicBezTo>
                  <a:cubicBezTo>
                    <a:pt x="1078" y="2632"/>
                    <a:pt x="627" y="2181"/>
                    <a:pt x="627" y="1630"/>
                  </a:cubicBezTo>
                  <a:cubicBezTo>
                    <a:pt x="627" y="1078"/>
                    <a:pt x="1078" y="627"/>
                    <a:pt x="1655" y="627"/>
                  </a:cubicBezTo>
                  <a:close/>
                  <a:moveTo>
                    <a:pt x="1655" y="1"/>
                  </a:moveTo>
                  <a:cubicBezTo>
                    <a:pt x="752" y="1"/>
                    <a:pt x="0" y="727"/>
                    <a:pt x="0" y="1630"/>
                  </a:cubicBezTo>
                  <a:cubicBezTo>
                    <a:pt x="0" y="2532"/>
                    <a:pt x="752" y="3259"/>
                    <a:pt x="1655" y="3259"/>
                  </a:cubicBezTo>
                  <a:cubicBezTo>
                    <a:pt x="2557" y="3259"/>
                    <a:pt x="3284" y="2532"/>
                    <a:pt x="3284" y="1630"/>
                  </a:cubicBezTo>
                  <a:cubicBezTo>
                    <a:pt x="3284" y="727"/>
                    <a:pt x="2557" y="1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8809535" y="5000109"/>
              <a:ext cx="59475" cy="59457"/>
            </a:xfrm>
            <a:custGeom>
              <a:avLst/>
              <a:gdLst/>
              <a:ahLst/>
              <a:cxnLst/>
              <a:rect l="l" t="t" r="r" b="b"/>
              <a:pathLst>
                <a:path w="3285" h="3284" extrusionOk="0">
                  <a:moveTo>
                    <a:pt x="1655" y="627"/>
                  </a:moveTo>
                  <a:cubicBezTo>
                    <a:pt x="2206" y="627"/>
                    <a:pt x="2657" y="1103"/>
                    <a:pt x="2657" y="1654"/>
                  </a:cubicBezTo>
                  <a:cubicBezTo>
                    <a:pt x="2657" y="2206"/>
                    <a:pt x="2206" y="2657"/>
                    <a:pt x="1655" y="2657"/>
                  </a:cubicBezTo>
                  <a:cubicBezTo>
                    <a:pt x="1079" y="2657"/>
                    <a:pt x="627" y="2206"/>
                    <a:pt x="627" y="1654"/>
                  </a:cubicBezTo>
                  <a:cubicBezTo>
                    <a:pt x="627" y="1103"/>
                    <a:pt x="1079" y="627"/>
                    <a:pt x="1655" y="627"/>
                  </a:cubicBezTo>
                  <a:close/>
                  <a:moveTo>
                    <a:pt x="1655" y="0"/>
                  </a:moveTo>
                  <a:cubicBezTo>
                    <a:pt x="753" y="0"/>
                    <a:pt x="1" y="752"/>
                    <a:pt x="1" y="1654"/>
                  </a:cubicBezTo>
                  <a:cubicBezTo>
                    <a:pt x="1" y="2556"/>
                    <a:pt x="753" y="3283"/>
                    <a:pt x="1655" y="3283"/>
                  </a:cubicBezTo>
                  <a:cubicBezTo>
                    <a:pt x="2557" y="3283"/>
                    <a:pt x="3284" y="2556"/>
                    <a:pt x="3284" y="1654"/>
                  </a:cubicBezTo>
                  <a:cubicBezTo>
                    <a:pt x="3284" y="752"/>
                    <a:pt x="255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8736973" y="1964341"/>
              <a:ext cx="59457" cy="59004"/>
            </a:xfrm>
            <a:custGeom>
              <a:avLst/>
              <a:gdLst/>
              <a:ahLst/>
              <a:cxnLst/>
              <a:rect l="l" t="t" r="r" b="b"/>
              <a:pathLst>
                <a:path w="3284" h="3259" extrusionOk="0">
                  <a:moveTo>
                    <a:pt x="1630" y="627"/>
                  </a:moveTo>
                  <a:cubicBezTo>
                    <a:pt x="2206" y="627"/>
                    <a:pt x="2657" y="1078"/>
                    <a:pt x="2657" y="1629"/>
                  </a:cubicBezTo>
                  <a:cubicBezTo>
                    <a:pt x="2657" y="2181"/>
                    <a:pt x="2206" y="2632"/>
                    <a:pt x="1630" y="2632"/>
                  </a:cubicBezTo>
                  <a:cubicBezTo>
                    <a:pt x="1078" y="2632"/>
                    <a:pt x="627" y="2181"/>
                    <a:pt x="627" y="1629"/>
                  </a:cubicBezTo>
                  <a:cubicBezTo>
                    <a:pt x="627" y="1078"/>
                    <a:pt x="1078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2"/>
                    <a:pt x="728" y="3258"/>
                    <a:pt x="1630" y="3258"/>
                  </a:cubicBezTo>
                  <a:cubicBezTo>
                    <a:pt x="2532" y="3258"/>
                    <a:pt x="3284" y="2532"/>
                    <a:pt x="3284" y="1629"/>
                  </a:cubicBezTo>
                  <a:cubicBezTo>
                    <a:pt x="3284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9121267" y="3702904"/>
              <a:ext cx="22722" cy="22595"/>
            </a:xfrm>
            <a:custGeom>
              <a:avLst/>
              <a:gdLst/>
              <a:ahLst/>
              <a:cxnLst/>
              <a:rect l="l" t="t" r="r" b="b"/>
              <a:pathLst>
                <a:path w="1255" h="1248" extrusionOk="0">
                  <a:moveTo>
                    <a:pt x="615" y="1"/>
                  </a:moveTo>
                  <a:cubicBezTo>
                    <a:pt x="452" y="1"/>
                    <a:pt x="289" y="57"/>
                    <a:pt x="176" y="170"/>
                  </a:cubicBezTo>
                  <a:cubicBezTo>
                    <a:pt x="151" y="220"/>
                    <a:pt x="126" y="245"/>
                    <a:pt x="101" y="270"/>
                  </a:cubicBezTo>
                  <a:cubicBezTo>
                    <a:pt x="76" y="320"/>
                    <a:pt x="51" y="345"/>
                    <a:pt x="51" y="396"/>
                  </a:cubicBezTo>
                  <a:cubicBezTo>
                    <a:pt x="26" y="421"/>
                    <a:pt x="26" y="471"/>
                    <a:pt x="1" y="496"/>
                  </a:cubicBezTo>
                  <a:cubicBezTo>
                    <a:pt x="1" y="546"/>
                    <a:pt x="1" y="571"/>
                    <a:pt x="1" y="621"/>
                  </a:cubicBezTo>
                  <a:cubicBezTo>
                    <a:pt x="1" y="797"/>
                    <a:pt x="51" y="947"/>
                    <a:pt x="176" y="1072"/>
                  </a:cubicBezTo>
                  <a:cubicBezTo>
                    <a:pt x="302" y="1198"/>
                    <a:pt x="452" y="1248"/>
                    <a:pt x="628" y="1248"/>
                  </a:cubicBezTo>
                  <a:cubicBezTo>
                    <a:pt x="778" y="1248"/>
                    <a:pt x="953" y="1198"/>
                    <a:pt x="1054" y="1072"/>
                  </a:cubicBezTo>
                  <a:cubicBezTo>
                    <a:pt x="1179" y="947"/>
                    <a:pt x="1254" y="797"/>
                    <a:pt x="1254" y="621"/>
                  </a:cubicBezTo>
                  <a:cubicBezTo>
                    <a:pt x="1254" y="571"/>
                    <a:pt x="1254" y="546"/>
                    <a:pt x="1229" y="496"/>
                  </a:cubicBezTo>
                  <a:cubicBezTo>
                    <a:pt x="1229" y="471"/>
                    <a:pt x="1229" y="421"/>
                    <a:pt x="1204" y="396"/>
                  </a:cubicBezTo>
                  <a:cubicBezTo>
                    <a:pt x="1179" y="345"/>
                    <a:pt x="1154" y="320"/>
                    <a:pt x="1154" y="270"/>
                  </a:cubicBezTo>
                  <a:cubicBezTo>
                    <a:pt x="1129" y="245"/>
                    <a:pt x="1104" y="220"/>
                    <a:pt x="1054" y="170"/>
                  </a:cubicBezTo>
                  <a:cubicBezTo>
                    <a:pt x="941" y="57"/>
                    <a:pt x="778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8431104" y="5120924"/>
              <a:ext cx="22704" cy="22577"/>
            </a:xfrm>
            <a:custGeom>
              <a:avLst/>
              <a:gdLst/>
              <a:ahLst/>
              <a:cxnLst/>
              <a:rect l="l" t="t" r="r" b="b"/>
              <a:pathLst>
                <a:path w="1254" h="1247" extrusionOk="0">
                  <a:moveTo>
                    <a:pt x="615" y="0"/>
                  </a:moveTo>
                  <a:cubicBezTo>
                    <a:pt x="452" y="0"/>
                    <a:pt x="289" y="56"/>
                    <a:pt x="176" y="169"/>
                  </a:cubicBezTo>
                  <a:cubicBezTo>
                    <a:pt x="51" y="294"/>
                    <a:pt x="0" y="445"/>
                    <a:pt x="0" y="620"/>
                  </a:cubicBezTo>
                  <a:cubicBezTo>
                    <a:pt x="0" y="771"/>
                    <a:pt x="51" y="946"/>
                    <a:pt x="176" y="1071"/>
                  </a:cubicBezTo>
                  <a:cubicBezTo>
                    <a:pt x="301" y="1172"/>
                    <a:pt x="452" y="1247"/>
                    <a:pt x="627" y="1247"/>
                  </a:cubicBezTo>
                  <a:cubicBezTo>
                    <a:pt x="777" y="1247"/>
                    <a:pt x="928" y="1172"/>
                    <a:pt x="1053" y="1071"/>
                  </a:cubicBezTo>
                  <a:cubicBezTo>
                    <a:pt x="1178" y="946"/>
                    <a:pt x="1254" y="771"/>
                    <a:pt x="1254" y="620"/>
                  </a:cubicBezTo>
                  <a:cubicBezTo>
                    <a:pt x="1254" y="445"/>
                    <a:pt x="1178" y="294"/>
                    <a:pt x="1053" y="169"/>
                  </a:cubicBezTo>
                  <a:cubicBezTo>
                    <a:pt x="940" y="56"/>
                    <a:pt x="777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9034598" y="1818952"/>
              <a:ext cx="22722" cy="22993"/>
            </a:xfrm>
            <a:custGeom>
              <a:avLst/>
              <a:gdLst/>
              <a:ahLst/>
              <a:cxnLst/>
              <a:rect l="l" t="t" r="r" b="b"/>
              <a:pathLst>
                <a:path w="1255" h="1270" extrusionOk="0">
                  <a:moveTo>
                    <a:pt x="603" y="0"/>
                  </a:moveTo>
                  <a:cubicBezTo>
                    <a:pt x="446" y="0"/>
                    <a:pt x="295" y="72"/>
                    <a:pt x="176" y="191"/>
                  </a:cubicBezTo>
                  <a:cubicBezTo>
                    <a:pt x="151" y="216"/>
                    <a:pt x="126" y="241"/>
                    <a:pt x="101" y="292"/>
                  </a:cubicBezTo>
                  <a:cubicBezTo>
                    <a:pt x="76" y="317"/>
                    <a:pt x="51" y="342"/>
                    <a:pt x="51" y="392"/>
                  </a:cubicBezTo>
                  <a:cubicBezTo>
                    <a:pt x="26" y="417"/>
                    <a:pt x="1" y="467"/>
                    <a:pt x="1" y="517"/>
                  </a:cubicBezTo>
                  <a:cubicBezTo>
                    <a:pt x="1" y="542"/>
                    <a:pt x="1" y="592"/>
                    <a:pt x="1" y="642"/>
                  </a:cubicBezTo>
                  <a:cubicBezTo>
                    <a:pt x="1" y="793"/>
                    <a:pt x="51" y="968"/>
                    <a:pt x="176" y="1069"/>
                  </a:cubicBezTo>
                  <a:cubicBezTo>
                    <a:pt x="302" y="1194"/>
                    <a:pt x="452" y="1269"/>
                    <a:pt x="628" y="1269"/>
                  </a:cubicBezTo>
                  <a:cubicBezTo>
                    <a:pt x="653" y="1269"/>
                    <a:pt x="703" y="1244"/>
                    <a:pt x="728" y="1244"/>
                  </a:cubicBezTo>
                  <a:cubicBezTo>
                    <a:pt x="778" y="1244"/>
                    <a:pt x="828" y="1219"/>
                    <a:pt x="853" y="1219"/>
                  </a:cubicBezTo>
                  <a:cubicBezTo>
                    <a:pt x="903" y="1194"/>
                    <a:pt x="928" y="1169"/>
                    <a:pt x="953" y="1144"/>
                  </a:cubicBezTo>
                  <a:cubicBezTo>
                    <a:pt x="1003" y="1119"/>
                    <a:pt x="1029" y="1094"/>
                    <a:pt x="1054" y="1069"/>
                  </a:cubicBezTo>
                  <a:cubicBezTo>
                    <a:pt x="1179" y="968"/>
                    <a:pt x="1254" y="793"/>
                    <a:pt x="1254" y="642"/>
                  </a:cubicBezTo>
                  <a:cubicBezTo>
                    <a:pt x="1254" y="592"/>
                    <a:pt x="1229" y="542"/>
                    <a:pt x="1229" y="517"/>
                  </a:cubicBezTo>
                  <a:cubicBezTo>
                    <a:pt x="1229" y="467"/>
                    <a:pt x="1204" y="417"/>
                    <a:pt x="1204" y="392"/>
                  </a:cubicBezTo>
                  <a:cubicBezTo>
                    <a:pt x="1179" y="342"/>
                    <a:pt x="1154" y="317"/>
                    <a:pt x="1129" y="292"/>
                  </a:cubicBezTo>
                  <a:cubicBezTo>
                    <a:pt x="1104" y="241"/>
                    <a:pt x="1079" y="216"/>
                    <a:pt x="1054" y="191"/>
                  </a:cubicBezTo>
                  <a:cubicBezTo>
                    <a:pt x="1029" y="166"/>
                    <a:pt x="1003" y="141"/>
                    <a:pt x="953" y="116"/>
                  </a:cubicBezTo>
                  <a:cubicBezTo>
                    <a:pt x="928" y="91"/>
                    <a:pt x="903" y="66"/>
                    <a:pt x="853" y="41"/>
                  </a:cubicBezTo>
                  <a:cubicBezTo>
                    <a:pt x="828" y="41"/>
                    <a:pt x="778" y="16"/>
                    <a:pt x="728" y="16"/>
                  </a:cubicBezTo>
                  <a:cubicBezTo>
                    <a:pt x="686" y="5"/>
                    <a:pt x="644" y="0"/>
                    <a:pt x="6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8700096" y="3562403"/>
              <a:ext cx="55383" cy="54007"/>
            </a:xfrm>
            <a:custGeom>
              <a:avLst/>
              <a:gdLst/>
              <a:ahLst/>
              <a:cxnLst/>
              <a:rect l="l" t="t" r="r" b="b"/>
              <a:pathLst>
                <a:path w="3059" h="2983" extrusionOk="0">
                  <a:moveTo>
                    <a:pt x="2707" y="0"/>
                  </a:moveTo>
                  <a:cubicBezTo>
                    <a:pt x="2626" y="0"/>
                    <a:pt x="2544" y="25"/>
                    <a:pt x="2482" y="75"/>
                  </a:cubicBezTo>
                  <a:lnTo>
                    <a:pt x="126" y="2456"/>
                  </a:lnTo>
                  <a:cubicBezTo>
                    <a:pt x="0" y="2582"/>
                    <a:pt x="0" y="2782"/>
                    <a:pt x="126" y="2907"/>
                  </a:cubicBezTo>
                  <a:cubicBezTo>
                    <a:pt x="176" y="2958"/>
                    <a:pt x="251" y="2983"/>
                    <a:pt x="351" y="2983"/>
                  </a:cubicBezTo>
                  <a:cubicBezTo>
                    <a:pt x="427" y="2983"/>
                    <a:pt x="502" y="2958"/>
                    <a:pt x="552" y="2907"/>
                  </a:cubicBezTo>
                  <a:lnTo>
                    <a:pt x="2933" y="527"/>
                  </a:lnTo>
                  <a:cubicBezTo>
                    <a:pt x="3058" y="401"/>
                    <a:pt x="3058" y="201"/>
                    <a:pt x="2933" y="75"/>
                  </a:cubicBezTo>
                  <a:cubicBezTo>
                    <a:pt x="2870" y="25"/>
                    <a:pt x="2789" y="0"/>
                    <a:pt x="2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8578586" y="1382241"/>
              <a:ext cx="59457" cy="59004"/>
            </a:xfrm>
            <a:custGeom>
              <a:avLst/>
              <a:gdLst/>
              <a:ahLst/>
              <a:cxnLst/>
              <a:rect l="l" t="t" r="r" b="b"/>
              <a:pathLst>
                <a:path w="3284" h="3259" extrusionOk="0">
                  <a:moveTo>
                    <a:pt x="1630" y="627"/>
                  </a:moveTo>
                  <a:cubicBezTo>
                    <a:pt x="2206" y="627"/>
                    <a:pt x="2657" y="1078"/>
                    <a:pt x="2657" y="1629"/>
                  </a:cubicBezTo>
                  <a:cubicBezTo>
                    <a:pt x="2657" y="2181"/>
                    <a:pt x="2206" y="2632"/>
                    <a:pt x="1630" y="2632"/>
                  </a:cubicBezTo>
                  <a:cubicBezTo>
                    <a:pt x="1078" y="2632"/>
                    <a:pt x="627" y="2181"/>
                    <a:pt x="627" y="1629"/>
                  </a:cubicBezTo>
                  <a:cubicBezTo>
                    <a:pt x="627" y="1078"/>
                    <a:pt x="1078" y="627"/>
                    <a:pt x="1630" y="627"/>
                  </a:cubicBezTo>
                  <a:close/>
                  <a:moveTo>
                    <a:pt x="1630" y="0"/>
                  </a:moveTo>
                  <a:cubicBezTo>
                    <a:pt x="728" y="0"/>
                    <a:pt x="1" y="727"/>
                    <a:pt x="1" y="1629"/>
                  </a:cubicBezTo>
                  <a:cubicBezTo>
                    <a:pt x="1" y="2532"/>
                    <a:pt x="728" y="3258"/>
                    <a:pt x="1630" y="3258"/>
                  </a:cubicBezTo>
                  <a:cubicBezTo>
                    <a:pt x="2532" y="3258"/>
                    <a:pt x="3284" y="2532"/>
                    <a:pt x="3284" y="1629"/>
                  </a:cubicBezTo>
                  <a:cubicBezTo>
                    <a:pt x="3284" y="727"/>
                    <a:pt x="2532" y="0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8996935" y="1128258"/>
              <a:ext cx="97568" cy="78286"/>
            </a:xfrm>
            <a:custGeom>
              <a:avLst/>
              <a:gdLst/>
              <a:ahLst/>
              <a:cxnLst/>
              <a:rect l="l" t="t" r="r" b="b"/>
              <a:pathLst>
                <a:path w="5389" h="4324" extrusionOk="0">
                  <a:moveTo>
                    <a:pt x="368" y="1"/>
                  </a:moveTo>
                  <a:cubicBezTo>
                    <a:pt x="276" y="1"/>
                    <a:pt x="184" y="40"/>
                    <a:pt x="126" y="113"/>
                  </a:cubicBezTo>
                  <a:cubicBezTo>
                    <a:pt x="0" y="263"/>
                    <a:pt x="25" y="464"/>
                    <a:pt x="176" y="564"/>
                  </a:cubicBezTo>
                  <a:lnTo>
                    <a:pt x="4837" y="4248"/>
                  </a:lnTo>
                  <a:cubicBezTo>
                    <a:pt x="4887" y="4298"/>
                    <a:pt x="4963" y="4324"/>
                    <a:pt x="5038" y="4324"/>
                  </a:cubicBezTo>
                  <a:cubicBezTo>
                    <a:pt x="5138" y="4324"/>
                    <a:pt x="5213" y="4273"/>
                    <a:pt x="5288" y="4198"/>
                  </a:cubicBezTo>
                  <a:cubicBezTo>
                    <a:pt x="5389" y="4073"/>
                    <a:pt x="5364" y="3872"/>
                    <a:pt x="5238" y="3772"/>
                  </a:cubicBezTo>
                  <a:lnTo>
                    <a:pt x="552" y="63"/>
                  </a:lnTo>
                  <a:cubicBezTo>
                    <a:pt x="499" y="21"/>
                    <a:pt x="434" y="1"/>
                    <a:pt x="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7771060" y="4796447"/>
              <a:ext cx="59475" cy="59457"/>
            </a:xfrm>
            <a:custGeom>
              <a:avLst/>
              <a:gdLst/>
              <a:ahLst/>
              <a:cxnLst/>
              <a:rect l="l" t="t" r="r" b="b"/>
              <a:pathLst>
                <a:path w="3285" h="3284" extrusionOk="0">
                  <a:moveTo>
                    <a:pt x="1655" y="627"/>
                  </a:moveTo>
                  <a:cubicBezTo>
                    <a:pt x="2206" y="627"/>
                    <a:pt x="2657" y="1103"/>
                    <a:pt x="2657" y="1654"/>
                  </a:cubicBezTo>
                  <a:cubicBezTo>
                    <a:pt x="2657" y="2206"/>
                    <a:pt x="2206" y="2657"/>
                    <a:pt x="1655" y="2657"/>
                  </a:cubicBezTo>
                  <a:cubicBezTo>
                    <a:pt x="1079" y="2657"/>
                    <a:pt x="627" y="2206"/>
                    <a:pt x="627" y="1654"/>
                  </a:cubicBezTo>
                  <a:cubicBezTo>
                    <a:pt x="627" y="1103"/>
                    <a:pt x="1079" y="627"/>
                    <a:pt x="1655" y="627"/>
                  </a:cubicBezTo>
                  <a:close/>
                  <a:moveTo>
                    <a:pt x="1655" y="0"/>
                  </a:moveTo>
                  <a:cubicBezTo>
                    <a:pt x="753" y="0"/>
                    <a:pt x="1" y="752"/>
                    <a:pt x="1" y="1654"/>
                  </a:cubicBezTo>
                  <a:cubicBezTo>
                    <a:pt x="1" y="2556"/>
                    <a:pt x="753" y="3283"/>
                    <a:pt x="1655" y="3283"/>
                  </a:cubicBezTo>
                  <a:cubicBezTo>
                    <a:pt x="2557" y="3283"/>
                    <a:pt x="3284" y="2556"/>
                    <a:pt x="3284" y="1654"/>
                  </a:cubicBezTo>
                  <a:cubicBezTo>
                    <a:pt x="3284" y="752"/>
                    <a:pt x="255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7479167" y="5018542"/>
              <a:ext cx="22722" cy="22595"/>
            </a:xfrm>
            <a:custGeom>
              <a:avLst/>
              <a:gdLst/>
              <a:ahLst/>
              <a:cxnLst/>
              <a:rect l="l" t="t" r="r" b="b"/>
              <a:pathLst>
                <a:path w="1255" h="1248" extrusionOk="0">
                  <a:moveTo>
                    <a:pt x="615" y="1"/>
                  </a:moveTo>
                  <a:cubicBezTo>
                    <a:pt x="452" y="1"/>
                    <a:pt x="289" y="57"/>
                    <a:pt x="176" y="170"/>
                  </a:cubicBezTo>
                  <a:cubicBezTo>
                    <a:pt x="151" y="220"/>
                    <a:pt x="126" y="245"/>
                    <a:pt x="101" y="270"/>
                  </a:cubicBezTo>
                  <a:cubicBezTo>
                    <a:pt x="76" y="320"/>
                    <a:pt x="51" y="345"/>
                    <a:pt x="51" y="396"/>
                  </a:cubicBezTo>
                  <a:cubicBezTo>
                    <a:pt x="26" y="421"/>
                    <a:pt x="26" y="471"/>
                    <a:pt x="1" y="496"/>
                  </a:cubicBezTo>
                  <a:cubicBezTo>
                    <a:pt x="1" y="546"/>
                    <a:pt x="1" y="571"/>
                    <a:pt x="1" y="621"/>
                  </a:cubicBezTo>
                  <a:cubicBezTo>
                    <a:pt x="1" y="797"/>
                    <a:pt x="51" y="947"/>
                    <a:pt x="176" y="1072"/>
                  </a:cubicBezTo>
                  <a:cubicBezTo>
                    <a:pt x="302" y="1198"/>
                    <a:pt x="452" y="1248"/>
                    <a:pt x="628" y="1248"/>
                  </a:cubicBezTo>
                  <a:cubicBezTo>
                    <a:pt x="778" y="1248"/>
                    <a:pt x="953" y="1198"/>
                    <a:pt x="1054" y="1072"/>
                  </a:cubicBezTo>
                  <a:cubicBezTo>
                    <a:pt x="1179" y="947"/>
                    <a:pt x="1254" y="797"/>
                    <a:pt x="1254" y="621"/>
                  </a:cubicBezTo>
                  <a:cubicBezTo>
                    <a:pt x="1254" y="571"/>
                    <a:pt x="1254" y="546"/>
                    <a:pt x="1229" y="496"/>
                  </a:cubicBezTo>
                  <a:cubicBezTo>
                    <a:pt x="1229" y="471"/>
                    <a:pt x="1229" y="421"/>
                    <a:pt x="1204" y="396"/>
                  </a:cubicBezTo>
                  <a:cubicBezTo>
                    <a:pt x="1179" y="345"/>
                    <a:pt x="1154" y="320"/>
                    <a:pt x="1154" y="270"/>
                  </a:cubicBezTo>
                  <a:cubicBezTo>
                    <a:pt x="1129" y="245"/>
                    <a:pt x="1104" y="220"/>
                    <a:pt x="1054" y="170"/>
                  </a:cubicBezTo>
                  <a:cubicBezTo>
                    <a:pt x="941" y="57"/>
                    <a:pt x="778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5"/>
          <p:cNvSpPr txBox="1">
            <a:spLocks noGrp="1"/>
          </p:cNvSpPr>
          <p:nvPr>
            <p:ph type="title"/>
          </p:nvPr>
        </p:nvSpPr>
        <p:spPr>
          <a:xfrm>
            <a:off x="1365900" y="445025"/>
            <a:ext cx="6412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5"/>
          <p:cNvSpPr txBox="1">
            <a:spLocks noGrp="1"/>
          </p:cNvSpPr>
          <p:nvPr>
            <p:ph type="subTitle" idx="1"/>
          </p:nvPr>
        </p:nvSpPr>
        <p:spPr>
          <a:xfrm>
            <a:off x="720000" y="2801600"/>
            <a:ext cx="2130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2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7" name="Google Shape;327;p15"/>
          <p:cNvSpPr txBox="1">
            <a:spLocks noGrp="1"/>
          </p:cNvSpPr>
          <p:nvPr>
            <p:ph type="subTitle" idx="2"/>
          </p:nvPr>
        </p:nvSpPr>
        <p:spPr>
          <a:xfrm>
            <a:off x="720000" y="3271400"/>
            <a:ext cx="2130900" cy="86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5"/>
          <p:cNvSpPr txBox="1">
            <a:spLocks noGrp="1"/>
          </p:cNvSpPr>
          <p:nvPr>
            <p:ph type="subTitle" idx="3"/>
          </p:nvPr>
        </p:nvSpPr>
        <p:spPr>
          <a:xfrm>
            <a:off x="3506550" y="2801600"/>
            <a:ext cx="2130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2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9" name="Google Shape;329;p15"/>
          <p:cNvSpPr txBox="1">
            <a:spLocks noGrp="1"/>
          </p:cNvSpPr>
          <p:nvPr>
            <p:ph type="subTitle" idx="4"/>
          </p:nvPr>
        </p:nvSpPr>
        <p:spPr>
          <a:xfrm>
            <a:off x="3506550" y="3271400"/>
            <a:ext cx="2130900" cy="86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5"/>
          <p:cNvSpPr txBox="1">
            <a:spLocks noGrp="1"/>
          </p:cNvSpPr>
          <p:nvPr>
            <p:ph type="subTitle" idx="5"/>
          </p:nvPr>
        </p:nvSpPr>
        <p:spPr>
          <a:xfrm>
            <a:off x="6293100" y="2801600"/>
            <a:ext cx="2130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2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1" name="Google Shape;331;p15"/>
          <p:cNvSpPr txBox="1">
            <a:spLocks noGrp="1"/>
          </p:cNvSpPr>
          <p:nvPr>
            <p:ph type="subTitle" idx="6"/>
          </p:nvPr>
        </p:nvSpPr>
        <p:spPr>
          <a:xfrm>
            <a:off x="6293100" y="3271400"/>
            <a:ext cx="2130900" cy="86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57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0000" y="2146300"/>
            <a:ext cx="3714000" cy="181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720000" y="4061650"/>
            <a:ext cx="2729400" cy="70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76975" y="609038"/>
            <a:ext cx="922200" cy="128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8502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Bebas Neue"/>
              <a:buNone/>
              <a:defRPr sz="3600">
                <a:solidFill>
                  <a:schemeClr val="accent5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●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○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■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●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○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■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●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○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Quicksand"/>
              <a:buChar char="■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8" r:id="rId5"/>
    <p:sldLayoutId id="2147483659" r:id="rId6"/>
    <p:sldLayoutId id="2147483670" r:id="rId7"/>
    <p:sldLayoutId id="21474836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jpg"/><Relationship Id="rId3" Type="http://schemas.openxmlformats.org/officeDocument/2006/relationships/image" Target="../media/image80.png"/><Relationship Id="rId7" Type="http://schemas.openxmlformats.org/officeDocument/2006/relationships/image" Target="../media/image84.jpg"/><Relationship Id="rId12" Type="http://schemas.openxmlformats.org/officeDocument/2006/relationships/image" Target="../media/image8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jpg"/><Relationship Id="rId11" Type="http://schemas.openxmlformats.org/officeDocument/2006/relationships/image" Target="../media/image88.jpg"/><Relationship Id="rId5" Type="http://schemas.openxmlformats.org/officeDocument/2006/relationships/image" Target="../media/image82.jpg"/><Relationship Id="rId15" Type="http://schemas.openxmlformats.org/officeDocument/2006/relationships/image" Target="../media/image92.jp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jpg"/><Relationship Id="rId14" Type="http://schemas.openxmlformats.org/officeDocument/2006/relationships/image" Target="../media/image9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0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0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Relationship Id="rId9" Type="http://schemas.openxmlformats.org/officeDocument/2006/relationships/image" Target="../media/image10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image" Target="../media/image80.png"/><Relationship Id="rId7" Type="http://schemas.openxmlformats.org/officeDocument/2006/relationships/image" Target="../media/image108.jpg"/><Relationship Id="rId12" Type="http://schemas.openxmlformats.org/officeDocument/2006/relationships/image" Target="../media/image1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jpg"/><Relationship Id="rId11" Type="http://schemas.openxmlformats.org/officeDocument/2006/relationships/image" Target="../media/image112.jpeg"/><Relationship Id="rId5" Type="http://schemas.openxmlformats.org/officeDocument/2006/relationships/image" Target="../media/image106.jpg"/><Relationship Id="rId10" Type="http://schemas.openxmlformats.org/officeDocument/2006/relationships/image" Target="../media/image111.jpeg"/><Relationship Id="rId4" Type="http://schemas.openxmlformats.org/officeDocument/2006/relationships/image" Target="../media/image105.jpg"/><Relationship Id="rId9" Type="http://schemas.openxmlformats.org/officeDocument/2006/relationships/image" Target="../media/image11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jpg"/><Relationship Id="rId5" Type="http://schemas.openxmlformats.org/officeDocument/2006/relationships/image" Target="../media/image115.png"/><Relationship Id="rId4" Type="http://schemas.openxmlformats.org/officeDocument/2006/relationships/image" Target="../media/image11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80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99.png"/><Relationship Id="rId4" Type="http://schemas.openxmlformats.org/officeDocument/2006/relationships/image" Target="../media/image116.png"/><Relationship Id="rId9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80.png"/><Relationship Id="rId7" Type="http://schemas.openxmlformats.org/officeDocument/2006/relationships/image" Target="../media/image122.png"/><Relationship Id="rId12" Type="http://schemas.openxmlformats.org/officeDocument/2006/relationships/image" Target="../media/image1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jpg"/><Relationship Id="rId4" Type="http://schemas.openxmlformats.org/officeDocument/2006/relationships/image" Target="../media/image119.png"/><Relationship Id="rId9" Type="http://schemas.openxmlformats.org/officeDocument/2006/relationships/image" Target="../media/image12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80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jpeg"/><Relationship Id="rId5" Type="http://schemas.openxmlformats.org/officeDocument/2006/relationships/image" Target="../media/image97.png"/><Relationship Id="rId4" Type="http://schemas.openxmlformats.org/officeDocument/2006/relationships/image" Target="../media/image1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12.sv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12.sv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sv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3"/>
          <p:cNvSpPr txBox="1">
            <a:spLocks noGrp="1"/>
          </p:cNvSpPr>
          <p:nvPr>
            <p:ph type="ctrTitle"/>
          </p:nvPr>
        </p:nvSpPr>
        <p:spPr>
          <a:xfrm>
            <a:off x="326957" y="1291410"/>
            <a:ext cx="4564962" cy="3007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 dirty="0"/>
              <a:t>Capstone </a:t>
            </a:r>
            <a:r>
              <a:rPr lang="en" sz="6100" dirty="0">
                <a:solidFill>
                  <a:schemeClr val="lt2"/>
                </a:solidFill>
              </a:rPr>
              <a:t>PROject</a:t>
            </a:r>
            <a:br>
              <a:rPr lang="en" sz="6100" dirty="0">
                <a:solidFill>
                  <a:schemeClr val="lt2"/>
                </a:solidFill>
              </a:rPr>
            </a:br>
            <a:r>
              <a:rPr lang="en" sz="6100" dirty="0">
                <a:solidFill>
                  <a:schemeClr val="lt2"/>
                </a:solidFill>
              </a:rPr>
              <a:t> </a:t>
            </a:r>
            <a:r>
              <a:rPr lang="en" sz="6100" dirty="0">
                <a:solidFill>
                  <a:schemeClr val="dk2"/>
                </a:solidFill>
              </a:rPr>
              <a:t>gtp 1&amp;2</a:t>
            </a:r>
            <a:endParaRPr sz="6100" dirty="0">
              <a:solidFill>
                <a:schemeClr val="dk2"/>
              </a:solidFill>
            </a:endParaRPr>
          </a:p>
        </p:txBody>
      </p:sp>
      <p:sp>
        <p:nvSpPr>
          <p:cNvPr id="513" name="Google Shape;513;p23"/>
          <p:cNvSpPr/>
          <p:nvPr/>
        </p:nvSpPr>
        <p:spPr>
          <a:xfrm>
            <a:off x="2742834" y="2833241"/>
            <a:ext cx="2049900" cy="793200"/>
          </a:xfrm>
          <a:prstGeom prst="roundRect">
            <a:avLst>
              <a:gd name="adj" fmla="val 8541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3"/>
          <p:cNvSpPr txBox="1">
            <a:spLocks noGrp="1"/>
          </p:cNvSpPr>
          <p:nvPr>
            <p:ph type="subTitle" idx="1"/>
          </p:nvPr>
        </p:nvSpPr>
        <p:spPr>
          <a:xfrm>
            <a:off x="2816617" y="2883369"/>
            <a:ext cx="1877700" cy="72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By: The Hustlers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Supervised by: </a:t>
            </a:r>
            <a:r>
              <a:rPr lang="en-US" dirty="0" err="1"/>
              <a:t>Mr</a:t>
            </a:r>
            <a:r>
              <a:rPr lang="en-US" dirty="0"/>
              <a:t> Ihsan Mahmood</a:t>
            </a:r>
            <a:endParaRPr dirty="0"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515" name="Google Shape;515;p23"/>
          <p:cNvGrpSpPr/>
          <p:nvPr/>
        </p:nvGrpSpPr>
        <p:grpSpPr>
          <a:xfrm>
            <a:off x="4650204" y="1086679"/>
            <a:ext cx="4659448" cy="3698122"/>
            <a:chOff x="4942637" y="602891"/>
            <a:chExt cx="5182832" cy="3706647"/>
          </a:xfrm>
        </p:grpSpPr>
        <p:grpSp>
          <p:nvGrpSpPr>
            <p:cNvPr id="516" name="Google Shape;516;p23"/>
            <p:cNvGrpSpPr/>
            <p:nvPr/>
          </p:nvGrpSpPr>
          <p:grpSpPr>
            <a:xfrm>
              <a:off x="4942637" y="602891"/>
              <a:ext cx="4739256" cy="3706647"/>
              <a:chOff x="492625" y="305827"/>
              <a:chExt cx="6376825" cy="4987416"/>
            </a:xfrm>
          </p:grpSpPr>
          <p:sp>
            <p:nvSpPr>
              <p:cNvPr id="517" name="Google Shape;517;p23"/>
              <p:cNvSpPr/>
              <p:nvPr/>
            </p:nvSpPr>
            <p:spPr>
              <a:xfrm>
                <a:off x="3241925" y="1323275"/>
                <a:ext cx="149525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350" extrusionOk="0">
                    <a:moveTo>
                      <a:pt x="302" y="0"/>
                    </a:moveTo>
                    <a:cubicBezTo>
                      <a:pt x="160" y="0"/>
                      <a:pt x="44" y="108"/>
                      <a:pt x="23" y="254"/>
                    </a:cubicBezTo>
                    <a:cubicBezTo>
                      <a:pt x="0" y="414"/>
                      <a:pt x="115" y="551"/>
                      <a:pt x="274" y="574"/>
                    </a:cubicBezTo>
                    <a:lnTo>
                      <a:pt x="5638" y="1350"/>
                    </a:lnTo>
                    <a:lnTo>
                      <a:pt x="5684" y="1350"/>
                    </a:lnTo>
                    <a:cubicBezTo>
                      <a:pt x="5821" y="1350"/>
                      <a:pt x="5935" y="1236"/>
                      <a:pt x="5958" y="1099"/>
                    </a:cubicBezTo>
                    <a:cubicBezTo>
                      <a:pt x="5981" y="939"/>
                      <a:pt x="5867" y="802"/>
                      <a:pt x="5730" y="779"/>
                    </a:cubicBezTo>
                    <a:lnTo>
                      <a:pt x="343" y="3"/>
                    </a:lnTo>
                    <a:cubicBezTo>
                      <a:pt x="329" y="1"/>
                      <a:pt x="316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3"/>
              <p:cNvSpPr/>
              <p:nvPr/>
            </p:nvSpPr>
            <p:spPr>
              <a:xfrm>
                <a:off x="3021644" y="5055609"/>
                <a:ext cx="122725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3944" extrusionOk="0">
                    <a:moveTo>
                      <a:pt x="322" y="0"/>
                    </a:moveTo>
                    <a:cubicBezTo>
                      <a:pt x="243" y="0"/>
                      <a:pt x="165" y="34"/>
                      <a:pt x="115" y="109"/>
                    </a:cubicBezTo>
                    <a:cubicBezTo>
                      <a:pt x="1" y="223"/>
                      <a:pt x="23" y="406"/>
                      <a:pt x="160" y="497"/>
                    </a:cubicBezTo>
                    <a:lnTo>
                      <a:pt x="4406" y="3876"/>
                    </a:lnTo>
                    <a:cubicBezTo>
                      <a:pt x="4452" y="3921"/>
                      <a:pt x="4520" y="3944"/>
                      <a:pt x="4589" y="3944"/>
                    </a:cubicBezTo>
                    <a:cubicBezTo>
                      <a:pt x="4680" y="3944"/>
                      <a:pt x="4748" y="3898"/>
                      <a:pt x="4817" y="3830"/>
                    </a:cubicBezTo>
                    <a:cubicBezTo>
                      <a:pt x="4908" y="3716"/>
                      <a:pt x="4885" y="3533"/>
                      <a:pt x="4771" y="3419"/>
                    </a:cubicBezTo>
                    <a:lnTo>
                      <a:pt x="503" y="64"/>
                    </a:lnTo>
                    <a:cubicBezTo>
                      <a:pt x="451" y="23"/>
                      <a:pt x="386" y="0"/>
                      <a:pt x="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4444250" y="635625"/>
                <a:ext cx="747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5461" extrusionOk="0">
                    <a:moveTo>
                      <a:pt x="310" y="1"/>
                    </a:moveTo>
                    <a:cubicBezTo>
                      <a:pt x="269" y="1"/>
                      <a:pt x="226" y="9"/>
                      <a:pt x="183" y="28"/>
                    </a:cubicBezTo>
                    <a:cubicBezTo>
                      <a:pt x="46" y="96"/>
                      <a:pt x="0" y="279"/>
                      <a:pt x="69" y="416"/>
                    </a:cubicBezTo>
                    <a:lnTo>
                      <a:pt x="2420" y="5300"/>
                    </a:lnTo>
                    <a:cubicBezTo>
                      <a:pt x="2465" y="5414"/>
                      <a:pt x="2557" y="5460"/>
                      <a:pt x="2671" y="5460"/>
                    </a:cubicBezTo>
                    <a:cubicBezTo>
                      <a:pt x="2717" y="5460"/>
                      <a:pt x="2762" y="5460"/>
                      <a:pt x="2808" y="5437"/>
                    </a:cubicBezTo>
                    <a:cubicBezTo>
                      <a:pt x="2945" y="5369"/>
                      <a:pt x="2990" y="5209"/>
                      <a:pt x="2922" y="5049"/>
                    </a:cubicBezTo>
                    <a:lnTo>
                      <a:pt x="571" y="165"/>
                    </a:lnTo>
                    <a:cubicBezTo>
                      <a:pt x="521" y="64"/>
                      <a:pt x="422" y="1"/>
                      <a:pt x="3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3"/>
              <p:cNvSpPr/>
              <p:nvPr/>
            </p:nvSpPr>
            <p:spPr>
              <a:xfrm>
                <a:off x="579925" y="2930925"/>
                <a:ext cx="1227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3945" extrusionOk="0">
                    <a:moveTo>
                      <a:pt x="320" y="1"/>
                    </a:moveTo>
                    <a:cubicBezTo>
                      <a:pt x="238" y="1"/>
                      <a:pt x="154" y="35"/>
                      <a:pt x="92" y="110"/>
                    </a:cubicBezTo>
                    <a:cubicBezTo>
                      <a:pt x="0" y="224"/>
                      <a:pt x="23" y="407"/>
                      <a:pt x="137" y="498"/>
                    </a:cubicBezTo>
                    <a:lnTo>
                      <a:pt x="4406" y="3876"/>
                    </a:lnTo>
                    <a:cubicBezTo>
                      <a:pt x="4451" y="3922"/>
                      <a:pt x="4520" y="3945"/>
                      <a:pt x="4588" y="3945"/>
                    </a:cubicBezTo>
                    <a:cubicBezTo>
                      <a:pt x="4657" y="3945"/>
                      <a:pt x="4748" y="3899"/>
                      <a:pt x="4794" y="3831"/>
                    </a:cubicBezTo>
                    <a:cubicBezTo>
                      <a:pt x="4908" y="3717"/>
                      <a:pt x="4885" y="3534"/>
                      <a:pt x="4748" y="3420"/>
                    </a:cubicBezTo>
                    <a:lnTo>
                      <a:pt x="503" y="65"/>
                    </a:lnTo>
                    <a:cubicBezTo>
                      <a:pt x="451" y="23"/>
                      <a:pt x="386" y="1"/>
                      <a:pt x="3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>
                <a:off x="6695950" y="3134175"/>
                <a:ext cx="143825" cy="59725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2389" extrusionOk="0">
                    <a:moveTo>
                      <a:pt x="5428" y="1"/>
                    </a:moveTo>
                    <a:cubicBezTo>
                      <a:pt x="5399" y="1"/>
                      <a:pt x="5370" y="5"/>
                      <a:pt x="5342" y="15"/>
                    </a:cubicBezTo>
                    <a:lnTo>
                      <a:pt x="229" y="1841"/>
                    </a:lnTo>
                    <a:cubicBezTo>
                      <a:pt x="69" y="1886"/>
                      <a:pt x="1" y="2046"/>
                      <a:pt x="47" y="2206"/>
                    </a:cubicBezTo>
                    <a:cubicBezTo>
                      <a:pt x="92" y="2320"/>
                      <a:pt x="206" y="2388"/>
                      <a:pt x="321" y="2388"/>
                    </a:cubicBezTo>
                    <a:cubicBezTo>
                      <a:pt x="343" y="2388"/>
                      <a:pt x="389" y="2388"/>
                      <a:pt x="412" y="2366"/>
                    </a:cubicBezTo>
                    <a:lnTo>
                      <a:pt x="5525" y="562"/>
                    </a:lnTo>
                    <a:cubicBezTo>
                      <a:pt x="5684" y="494"/>
                      <a:pt x="5753" y="334"/>
                      <a:pt x="5707" y="197"/>
                    </a:cubicBezTo>
                    <a:cubicBezTo>
                      <a:pt x="5653" y="70"/>
                      <a:pt x="5541" y="1"/>
                      <a:pt x="54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>
                <a:off x="5039975" y="4862325"/>
                <a:ext cx="46250" cy="146750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5870" extrusionOk="0">
                    <a:moveTo>
                      <a:pt x="300" y="0"/>
                    </a:moveTo>
                    <a:cubicBezTo>
                      <a:pt x="284" y="0"/>
                      <a:pt x="268" y="1"/>
                      <a:pt x="252" y="4"/>
                    </a:cubicBezTo>
                    <a:cubicBezTo>
                      <a:pt x="92" y="49"/>
                      <a:pt x="1" y="209"/>
                      <a:pt x="47" y="346"/>
                    </a:cubicBezTo>
                    <a:lnTo>
                      <a:pt x="1256" y="5641"/>
                    </a:lnTo>
                    <a:cubicBezTo>
                      <a:pt x="1302" y="5778"/>
                      <a:pt x="1416" y="5870"/>
                      <a:pt x="1530" y="5870"/>
                    </a:cubicBezTo>
                    <a:cubicBezTo>
                      <a:pt x="1553" y="5870"/>
                      <a:pt x="1576" y="5870"/>
                      <a:pt x="1599" y="5847"/>
                    </a:cubicBezTo>
                    <a:cubicBezTo>
                      <a:pt x="1759" y="5824"/>
                      <a:pt x="1850" y="5664"/>
                      <a:pt x="1827" y="5504"/>
                    </a:cubicBezTo>
                    <a:lnTo>
                      <a:pt x="594" y="232"/>
                    </a:lnTo>
                    <a:cubicBezTo>
                      <a:pt x="553" y="88"/>
                      <a:pt x="439" y="0"/>
                      <a:pt x="3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1269825" y="4614525"/>
                <a:ext cx="764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5442" extrusionOk="0">
                    <a:moveTo>
                      <a:pt x="2718" y="1"/>
                    </a:moveTo>
                    <a:cubicBezTo>
                      <a:pt x="2614" y="1"/>
                      <a:pt x="2513" y="52"/>
                      <a:pt x="2465" y="146"/>
                    </a:cubicBezTo>
                    <a:lnTo>
                      <a:pt x="69" y="5031"/>
                    </a:lnTo>
                    <a:cubicBezTo>
                      <a:pt x="0" y="5168"/>
                      <a:pt x="69" y="5328"/>
                      <a:pt x="206" y="5396"/>
                    </a:cubicBezTo>
                    <a:cubicBezTo>
                      <a:pt x="251" y="5419"/>
                      <a:pt x="297" y="5442"/>
                      <a:pt x="343" y="5442"/>
                    </a:cubicBezTo>
                    <a:cubicBezTo>
                      <a:pt x="434" y="5442"/>
                      <a:pt x="548" y="5373"/>
                      <a:pt x="594" y="5282"/>
                    </a:cubicBezTo>
                    <a:lnTo>
                      <a:pt x="2990" y="397"/>
                    </a:lnTo>
                    <a:cubicBezTo>
                      <a:pt x="3059" y="260"/>
                      <a:pt x="2990" y="101"/>
                      <a:pt x="2853" y="32"/>
                    </a:cubicBezTo>
                    <a:cubicBezTo>
                      <a:pt x="2811" y="11"/>
                      <a:pt x="2764" y="1"/>
                      <a:pt x="2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6793550" y="1389425"/>
                <a:ext cx="75900" cy="13595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5438" extrusionOk="0">
                    <a:moveTo>
                      <a:pt x="2736" y="1"/>
                    </a:moveTo>
                    <a:cubicBezTo>
                      <a:pt x="2627" y="1"/>
                      <a:pt x="2515" y="65"/>
                      <a:pt x="2465" y="165"/>
                    </a:cubicBezTo>
                    <a:lnTo>
                      <a:pt x="69" y="5027"/>
                    </a:lnTo>
                    <a:cubicBezTo>
                      <a:pt x="0" y="5164"/>
                      <a:pt x="69" y="5346"/>
                      <a:pt x="206" y="5415"/>
                    </a:cubicBezTo>
                    <a:cubicBezTo>
                      <a:pt x="251" y="5437"/>
                      <a:pt x="297" y="5437"/>
                      <a:pt x="320" y="5437"/>
                    </a:cubicBezTo>
                    <a:cubicBezTo>
                      <a:pt x="434" y="5437"/>
                      <a:pt x="525" y="5392"/>
                      <a:pt x="594" y="5278"/>
                    </a:cubicBezTo>
                    <a:lnTo>
                      <a:pt x="2967" y="416"/>
                    </a:lnTo>
                    <a:cubicBezTo>
                      <a:pt x="3036" y="279"/>
                      <a:pt x="2990" y="96"/>
                      <a:pt x="2853" y="28"/>
                    </a:cubicBezTo>
                    <a:cubicBezTo>
                      <a:pt x="2817" y="9"/>
                      <a:pt x="2777" y="1"/>
                      <a:pt x="2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1094625" y="2300825"/>
                <a:ext cx="74775" cy="7480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2992" extrusionOk="0">
                    <a:moveTo>
                      <a:pt x="1484" y="572"/>
                    </a:moveTo>
                    <a:cubicBezTo>
                      <a:pt x="2009" y="572"/>
                      <a:pt x="2420" y="982"/>
                      <a:pt x="2420" y="1485"/>
                    </a:cubicBezTo>
                    <a:cubicBezTo>
                      <a:pt x="2420" y="2010"/>
                      <a:pt x="2009" y="2420"/>
                      <a:pt x="1484" y="2420"/>
                    </a:cubicBezTo>
                    <a:cubicBezTo>
                      <a:pt x="982" y="2420"/>
                      <a:pt x="571" y="2010"/>
                      <a:pt x="571" y="1485"/>
                    </a:cubicBezTo>
                    <a:cubicBezTo>
                      <a:pt x="571" y="982"/>
                      <a:pt x="982" y="572"/>
                      <a:pt x="1484" y="572"/>
                    </a:cubicBezTo>
                    <a:close/>
                    <a:moveTo>
                      <a:pt x="1484" y="1"/>
                    </a:moveTo>
                    <a:cubicBezTo>
                      <a:pt x="663" y="1"/>
                      <a:pt x="1" y="663"/>
                      <a:pt x="1" y="1485"/>
                    </a:cubicBezTo>
                    <a:cubicBezTo>
                      <a:pt x="1" y="2306"/>
                      <a:pt x="663" y="2991"/>
                      <a:pt x="1484" y="2991"/>
                    </a:cubicBezTo>
                    <a:cubicBezTo>
                      <a:pt x="2306" y="2991"/>
                      <a:pt x="2991" y="2306"/>
                      <a:pt x="2991" y="1485"/>
                    </a:cubicBezTo>
                    <a:cubicBezTo>
                      <a:pt x="2991" y="663"/>
                      <a:pt x="2306" y="1"/>
                      <a:pt x="14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5709061" y="5218468"/>
                <a:ext cx="7420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991" extrusionOk="0">
                    <a:moveTo>
                      <a:pt x="1484" y="571"/>
                    </a:moveTo>
                    <a:cubicBezTo>
                      <a:pt x="1986" y="571"/>
                      <a:pt x="2397" y="982"/>
                      <a:pt x="2397" y="1507"/>
                    </a:cubicBezTo>
                    <a:cubicBezTo>
                      <a:pt x="2397" y="2009"/>
                      <a:pt x="1986" y="2420"/>
                      <a:pt x="1484" y="2420"/>
                    </a:cubicBezTo>
                    <a:cubicBezTo>
                      <a:pt x="982" y="2420"/>
                      <a:pt x="571" y="2009"/>
                      <a:pt x="571" y="1507"/>
                    </a:cubicBezTo>
                    <a:cubicBezTo>
                      <a:pt x="571" y="982"/>
                      <a:pt x="982" y="571"/>
                      <a:pt x="1484" y="571"/>
                    </a:cubicBezTo>
                    <a:close/>
                    <a:moveTo>
                      <a:pt x="1484" y="1"/>
                    </a:moveTo>
                    <a:cubicBezTo>
                      <a:pt x="663" y="1"/>
                      <a:pt x="1" y="686"/>
                      <a:pt x="1" y="1507"/>
                    </a:cubicBezTo>
                    <a:cubicBezTo>
                      <a:pt x="1" y="2329"/>
                      <a:pt x="663" y="2991"/>
                      <a:pt x="1484" y="2991"/>
                    </a:cubicBezTo>
                    <a:cubicBezTo>
                      <a:pt x="2306" y="2991"/>
                      <a:pt x="2968" y="2329"/>
                      <a:pt x="2968" y="1507"/>
                    </a:cubicBezTo>
                    <a:cubicBezTo>
                      <a:pt x="2968" y="686"/>
                      <a:pt x="2306" y="1"/>
                      <a:pt x="14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1498650" y="856000"/>
                <a:ext cx="74775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2968" extrusionOk="0">
                    <a:moveTo>
                      <a:pt x="1484" y="571"/>
                    </a:moveTo>
                    <a:cubicBezTo>
                      <a:pt x="2009" y="571"/>
                      <a:pt x="2420" y="982"/>
                      <a:pt x="2420" y="1484"/>
                    </a:cubicBezTo>
                    <a:cubicBezTo>
                      <a:pt x="2420" y="1986"/>
                      <a:pt x="2009" y="2397"/>
                      <a:pt x="1484" y="2397"/>
                    </a:cubicBezTo>
                    <a:cubicBezTo>
                      <a:pt x="982" y="2397"/>
                      <a:pt x="571" y="1986"/>
                      <a:pt x="571" y="1484"/>
                    </a:cubicBezTo>
                    <a:cubicBezTo>
                      <a:pt x="571" y="982"/>
                      <a:pt x="982" y="571"/>
                      <a:pt x="1484" y="571"/>
                    </a:cubicBezTo>
                    <a:close/>
                    <a:moveTo>
                      <a:pt x="1484" y="0"/>
                    </a:moveTo>
                    <a:cubicBezTo>
                      <a:pt x="662" y="0"/>
                      <a:pt x="0" y="662"/>
                      <a:pt x="0" y="1484"/>
                    </a:cubicBezTo>
                    <a:cubicBezTo>
                      <a:pt x="0" y="2306"/>
                      <a:pt x="662" y="2968"/>
                      <a:pt x="1484" y="2968"/>
                    </a:cubicBezTo>
                    <a:cubicBezTo>
                      <a:pt x="2305" y="2968"/>
                      <a:pt x="2990" y="2306"/>
                      <a:pt x="2990" y="1484"/>
                    </a:cubicBezTo>
                    <a:cubicBezTo>
                      <a:pt x="2990" y="662"/>
                      <a:pt x="2305" y="0"/>
                      <a:pt x="14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603900" y="4193050"/>
                <a:ext cx="74775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2968" extrusionOk="0">
                    <a:moveTo>
                      <a:pt x="1484" y="571"/>
                    </a:moveTo>
                    <a:cubicBezTo>
                      <a:pt x="2009" y="571"/>
                      <a:pt x="2420" y="982"/>
                      <a:pt x="2420" y="1484"/>
                    </a:cubicBezTo>
                    <a:cubicBezTo>
                      <a:pt x="2420" y="1986"/>
                      <a:pt x="2009" y="2397"/>
                      <a:pt x="1484" y="2397"/>
                    </a:cubicBezTo>
                    <a:cubicBezTo>
                      <a:pt x="982" y="2397"/>
                      <a:pt x="571" y="1986"/>
                      <a:pt x="571" y="1484"/>
                    </a:cubicBezTo>
                    <a:cubicBezTo>
                      <a:pt x="571" y="982"/>
                      <a:pt x="982" y="571"/>
                      <a:pt x="1484" y="571"/>
                    </a:cubicBezTo>
                    <a:close/>
                    <a:moveTo>
                      <a:pt x="1484" y="1"/>
                    </a:moveTo>
                    <a:cubicBezTo>
                      <a:pt x="662" y="1"/>
                      <a:pt x="0" y="662"/>
                      <a:pt x="0" y="1484"/>
                    </a:cubicBezTo>
                    <a:cubicBezTo>
                      <a:pt x="0" y="2306"/>
                      <a:pt x="662" y="2968"/>
                      <a:pt x="1484" y="2968"/>
                    </a:cubicBezTo>
                    <a:cubicBezTo>
                      <a:pt x="2305" y="2968"/>
                      <a:pt x="2990" y="2306"/>
                      <a:pt x="2990" y="1484"/>
                    </a:cubicBezTo>
                    <a:cubicBezTo>
                      <a:pt x="2990" y="662"/>
                      <a:pt x="2305" y="1"/>
                      <a:pt x="14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6247450" y="795500"/>
                <a:ext cx="74200" cy="74800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992" extrusionOk="0">
                    <a:moveTo>
                      <a:pt x="1484" y="572"/>
                    </a:moveTo>
                    <a:cubicBezTo>
                      <a:pt x="1986" y="572"/>
                      <a:pt x="2397" y="982"/>
                      <a:pt x="2397" y="1485"/>
                    </a:cubicBezTo>
                    <a:cubicBezTo>
                      <a:pt x="2397" y="2010"/>
                      <a:pt x="1986" y="2420"/>
                      <a:pt x="1484" y="2420"/>
                    </a:cubicBezTo>
                    <a:cubicBezTo>
                      <a:pt x="982" y="2420"/>
                      <a:pt x="571" y="2010"/>
                      <a:pt x="571" y="1485"/>
                    </a:cubicBezTo>
                    <a:cubicBezTo>
                      <a:pt x="571" y="982"/>
                      <a:pt x="982" y="572"/>
                      <a:pt x="1484" y="572"/>
                    </a:cubicBezTo>
                    <a:close/>
                    <a:moveTo>
                      <a:pt x="1484" y="1"/>
                    </a:moveTo>
                    <a:cubicBezTo>
                      <a:pt x="662" y="1"/>
                      <a:pt x="0" y="663"/>
                      <a:pt x="0" y="1485"/>
                    </a:cubicBezTo>
                    <a:cubicBezTo>
                      <a:pt x="0" y="2306"/>
                      <a:pt x="662" y="2991"/>
                      <a:pt x="1484" y="2991"/>
                    </a:cubicBezTo>
                    <a:cubicBezTo>
                      <a:pt x="2306" y="2991"/>
                      <a:pt x="2968" y="2306"/>
                      <a:pt x="2968" y="1485"/>
                    </a:cubicBezTo>
                    <a:cubicBezTo>
                      <a:pt x="2968" y="663"/>
                      <a:pt x="2306" y="1"/>
                      <a:pt x="14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3710975" y="885675"/>
                <a:ext cx="7477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2991" extrusionOk="0">
                    <a:moveTo>
                      <a:pt x="1484" y="571"/>
                    </a:moveTo>
                    <a:cubicBezTo>
                      <a:pt x="2009" y="571"/>
                      <a:pt x="2420" y="982"/>
                      <a:pt x="2420" y="1507"/>
                    </a:cubicBezTo>
                    <a:cubicBezTo>
                      <a:pt x="2420" y="2009"/>
                      <a:pt x="2009" y="2420"/>
                      <a:pt x="1484" y="2420"/>
                    </a:cubicBezTo>
                    <a:cubicBezTo>
                      <a:pt x="982" y="2420"/>
                      <a:pt x="571" y="2009"/>
                      <a:pt x="571" y="1507"/>
                    </a:cubicBezTo>
                    <a:cubicBezTo>
                      <a:pt x="571" y="982"/>
                      <a:pt x="982" y="571"/>
                      <a:pt x="1484" y="571"/>
                    </a:cubicBezTo>
                    <a:close/>
                    <a:moveTo>
                      <a:pt x="1484" y="0"/>
                    </a:moveTo>
                    <a:cubicBezTo>
                      <a:pt x="663" y="0"/>
                      <a:pt x="1" y="685"/>
                      <a:pt x="1" y="1507"/>
                    </a:cubicBezTo>
                    <a:cubicBezTo>
                      <a:pt x="1" y="2328"/>
                      <a:pt x="663" y="2990"/>
                      <a:pt x="1484" y="2990"/>
                    </a:cubicBezTo>
                    <a:cubicBezTo>
                      <a:pt x="2306" y="2990"/>
                      <a:pt x="2991" y="2328"/>
                      <a:pt x="2991" y="1507"/>
                    </a:cubicBezTo>
                    <a:cubicBezTo>
                      <a:pt x="2991" y="685"/>
                      <a:pt x="2306" y="0"/>
                      <a:pt x="14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1816475" y="4928600"/>
                <a:ext cx="74775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2968" extrusionOk="0">
                    <a:moveTo>
                      <a:pt x="1507" y="571"/>
                    </a:moveTo>
                    <a:cubicBezTo>
                      <a:pt x="2009" y="571"/>
                      <a:pt x="2420" y="982"/>
                      <a:pt x="2420" y="1484"/>
                    </a:cubicBezTo>
                    <a:cubicBezTo>
                      <a:pt x="2420" y="1986"/>
                      <a:pt x="2009" y="2397"/>
                      <a:pt x="1507" y="2397"/>
                    </a:cubicBezTo>
                    <a:cubicBezTo>
                      <a:pt x="982" y="2397"/>
                      <a:pt x="571" y="1986"/>
                      <a:pt x="571" y="1484"/>
                    </a:cubicBezTo>
                    <a:cubicBezTo>
                      <a:pt x="571" y="982"/>
                      <a:pt x="982" y="571"/>
                      <a:pt x="1507" y="571"/>
                    </a:cubicBezTo>
                    <a:close/>
                    <a:moveTo>
                      <a:pt x="1507" y="0"/>
                    </a:moveTo>
                    <a:cubicBezTo>
                      <a:pt x="686" y="0"/>
                      <a:pt x="1" y="662"/>
                      <a:pt x="1" y="1484"/>
                    </a:cubicBezTo>
                    <a:cubicBezTo>
                      <a:pt x="1" y="2306"/>
                      <a:pt x="686" y="2968"/>
                      <a:pt x="1507" y="2968"/>
                    </a:cubicBezTo>
                    <a:cubicBezTo>
                      <a:pt x="2306" y="2968"/>
                      <a:pt x="2991" y="2306"/>
                      <a:pt x="2991" y="1484"/>
                    </a:cubicBezTo>
                    <a:cubicBezTo>
                      <a:pt x="2991" y="662"/>
                      <a:pt x="2306" y="0"/>
                      <a:pt x="15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5183876" y="379114"/>
                <a:ext cx="7420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991" extrusionOk="0">
                    <a:moveTo>
                      <a:pt x="1484" y="571"/>
                    </a:moveTo>
                    <a:cubicBezTo>
                      <a:pt x="1986" y="571"/>
                      <a:pt x="2397" y="982"/>
                      <a:pt x="2397" y="1484"/>
                    </a:cubicBezTo>
                    <a:cubicBezTo>
                      <a:pt x="2397" y="2009"/>
                      <a:pt x="1986" y="2420"/>
                      <a:pt x="1484" y="2420"/>
                    </a:cubicBezTo>
                    <a:cubicBezTo>
                      <a:pt x="982" y="2420"/>
                      <a:pt x="571" y="2009"/>
                      <a:pt x="571" y="1484"/>
                    </a:cubicBezTo>
                    <a:cubicBezTo>
                      <a:pt x="571" y="982"/>
                      <a:pt x="982" y="571"/>
                      <a:pt x="1484" y="571"/>
                    </a:cubicBezTo>
                    <a:close/>
                    <a:moveTo>
                      <a:pt x="1484" y="1"/>
                    </a:moveTo>
                    <a:cubicBezTo>
                      <a:pt x="663" y="1"/>
                      <a:pt x="1" y="685"/>
                      <a:pt x="1" y="1484"/>
                    </a:cubicBezTo>
                    <a:cubicBezTo>
                      <a:pt x="1" y="2306"/>
                      <a:pt x="663" y="2991"/>
                      <a:pt x="1484" y="2991"/>
                    </a:cubicBezTo>
                    <a:cubicBezTo>
                      <a:pt x="2306" y="2991"/>
                      <a:pt x="2968" y="2306"/>
                      <a:pt x="2968" y="1484"/>
                    </a:cubicBezTo>
                    <a:cubicBezTo>
                      <a:pt x="2968" y="685"/>
                      <a:pt x="2306" y="1"/>
                      <a:pt x="14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3"/>
              <p:cNvSpPr/>
              <p:nvPr/>
            </p:nvSpPr>
            <p:spPr>
              <a:xfrm>
                <a:off x="5536161" y="4856289"/>
                <a:ext cx="28550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36" extrusionOk="0">
                    <a:moveTo>
                      <a:pt x="560" y="0"/>
                    </a:moveTo>
                    <a:cubicBezTo>
                      <a:pt x="411" y="0"/>
                      <a:pt x="263" y="52"/>
                      <a:pt x="160" y="154"/>
                    </a:cubicBezTo>
                    <a:cubicBezTo>
                      <a:pt x="46" y="269"/>
                      <a:pt x="1" y="428"/>
                      <a:pt x="1" y="565"/>
                    </a:cubicBezTo>
                    <a:cubicBezTo>
                      <a:pt x="1" y="634"/>
                      <a:pt x="1" y="725"/>
                      <a:pt x="46" y="794"/>
                    </a:cubicBezTo>
                    <a:cubicBezTo>
                      <a:pt x="69" y="862"/>
                      <a:pt x="115" y="908"/>
                      <a:pt x="160" y="976"/>
                    </a:cubicBezTo>
                    <a:cubicBezTo>
                      <a:pt x="275" y="1090"/>
                      <a:pt x="411" y="1136"/>
                      <a:pt x="571" y="1136"/>
                    </a:cubicBezTo>
                    <a:cubicBezTo>
                      <a:pt x="640" y="1136"/>
                      <a:pt x="708" y="1113"/>
                      <a:pt x="777" y="1090"/>
                    </a:cubicBezTo>
                    <a:cubicBezTo>
                      <a:pt x="845" y="1067"/>
                      <a:pt x="914" y="1022"/>
                      <a:pt x="959" y="976"/>
                    </a:cubicBezTo>
                    <a:cubicBezTo>
                      <a:pt x="1073" y="862"/>
                      <a:pt x="1142" y="725"/>
                      <a:pt x="1142" y="565"/>
                    </a:cubicBezTo>
                    <a:cubicBezTo>
                      <a:pt x="1142" y="428"/>
                      <a:pt x="1073" y="269"/>
                      <a:pt x="959" y="154"/>
                    </a:cubicBezTo>
                    <a:cubicBezTo>
                      <a:pt x="857" y="52"/>
                      <a:pt x="708" y="0"/>
                      <a:pt x="5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3"/>
              <p:cNvSpPr/>
              <p:nvPr/>
            </p:nvSpPr>
            <p:spPr>
              <a:xfrm>
                <a:off x="680350" y="2063100"/>
                <a:ext cx="285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56" extrusionOk="0">
                    <a:moveTo>
                      <a:pt x="549" y="1"/>
                    </a:moveTo>
                    <a:cubicBezTo>
                      <a:pt x="406" y="1"/>
                      <a:pt x="269" y="66"/>
                      <a:pt x="160" y="174"/>
                    </a:cubicBezTo>
                    <a:cubicBezTo>
                      <a:pt x="46" y="289"/>
                      <a:pt x="1" y="426"/>
                      <a:pt x="1" y="585"/>
                    </a:cubicBezTo>
                    <a:cubicBezTo>
                      <a:pt x="1" y="722"/>
                      <a:pt x="46" y="882"/>
                      <a:pt x="160" y="973"/>
                    </a:cubicBezTo>
                    <a:cubicBezTo>
                      <a:pt x="275" y="1087"/>
                      <a:pt x="411" y="1156"/>
                      <a:pt x="571" y="1156"/>
                    </a:cubicBezTo>
                    <a:cubicBezTo>
                      <a:pt x="594" y="1156"/>
                      <a:pt x="640" y="1133"/>
                      <a:pt x="663" y="1133"/>
                    </a:cubicBezTo>
                    <a:cubicBezTo>
                      <a:pt x="708" y="1133"/>
                      <a:pt x="754" y="1110"/>
                      <a:pt x="777" y="1110"/>
                    </a:cubicBezTo>
                    <a:cubicBezTo>
                      <a:pt x="822" y="1087"/>
                      <a:pt x="845" y="1065"/>
                      <a:pt x="868" y="1042"/>
                    </a:cubicBezTo>
                    <a:cubicBezTo>
                      <a:pt x="914" y="1019"/>
                      <a:pt x="936" y="996"/>
                      <a:pt x="959" y="973"/>
                    </a:cubicBezTo>
                    <a:cubicBezTo>
                      <a:pt x="1073" y="882"/>
                      <a:pt x="1142" y="722"/>
                      <a:pt x="1142" y="585"/>
                    </a:cubicBezTo>
                    <a:cubicBezTo>
                      <a:pt x="1142" y="426"/>
                      <a:pt x="1073" y="289"/>
                      <a:pt x="959" y="174"/>
                    </a:cubicBezTo>
                    <a:cubicBezTo>
                      <a:pt x="936" y="152"/>
                      <a:pt x="914" y="129"/>
                      <a:pt x="868" y="106"/>
                    </a:cubicBezTo>
                    <a:cubicBezTo>
                      <a:pt x="845" y="83"/>
                      <a:pt x="822" y="60"/>
                      <a:pt x="777" y="37"/>
                    </a:cubicBezTo>
                    <a:cubicBezTo>
                      <a:pt x="754" y="37"/>
                      <a:pt x="708" y="15"/>
                      <a:pt x="663" y="15"/>
                    </a:cubicBezTo>
                    <a:cubicBezTo>
                      <a:pt x="624" y="5"/>
                      <a:pt x="586" y="1"/>
                      <a:pt x="5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5498775" y="818475"/>
                <a:ext cx="285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37" extrusionOk="0">
                    <a:moveTo>
                      <a:pt x="571" y="1"/>
                    </a:moveTo>
                    <a:cubicBezTo>
                      <a:pt x="531" y="1"/>
                      <a:pt x="491" y="6"/>
                      <a:pt x="457" y="18"/>
                    </a:cubicBezTo>
                    <a:cubicBezTo>
                      <a:pt x="411" y="18"/>
                      <a:pt x="389" y="41"/>
                      <a:pt x="343" y="41"/>
                    </a:cubicBezTo>
                    <a:cubicBezTo>
                      <a:pt x="320" y="63"/>
                      <a:pt x="274" y="86"/>
                      <a:pt x="252" y="109"/>
                    </a:cubicBezTo>
                    <a:cubicBezTo>
                      <a:pt x="229" y="109"/>
                      <a:pt x="183" y="132"/>
                      <a:pt x="160" y="178"/>
                    </a:cubicBezTo>
                    <a:cubicBezTo>
                      <a:pt x="46" y="269"/>
                      <a:pt x="0" y="429"/>
                      <a:pt x="0" y="566"/>
                    </a:cubicBezTo>
                    <a:cubicBezTo>
                      <a:pt x="0" y="725"/>
                      <a:pt x="46" y="862"/>
                      <a:pt x="160" y="976"/>
                    </a:cubicBezTo>
                    <a:cubicBezTo>
                      <a:pt x="183" y="999"/>
                      <a:pt x="229" y="1022"/>
                      <a:pt x="252" y="1045"/>
                    </a:cubicBezTo>
                    <a:cubicBezTo>
                      <a:pt x="274" y="1068"/>
                      <a:pt x="320" y="1091"/>
                      <a:pt x="343" y="1091"/>
                    </a:cubicBezTo>
                    <a:cubicBezTo>
                      <a:pt x="389" y="1113"/>
                      <a:pt x="411" y="1136"/>
                      <a:pt x="457" y="1136"/>
                    </a:cubicBezTo>
                    <a:lnTo>
                      <a:pt x="685" y="1136"/>
                    </a:lnTo>
                    <a:cubicBezTo>
                      <a:pt x="708" y="1136"/>
                      <a:pt x="754" y="1113"/>
                      <a:pt x="777" y="1091"/>
                    </a:cubicBezTo>
                    <a:cubicBezTo>
                      <a:pt x="822" y="1091"/>
                      <a:pt x="845" y="1068"/>
                      <a:pt x="891" y="1045"/>
                    </a:cubicBezTo>
                    <a:cubicBezTo>
                      <a:pt x="914" y="1022"/>
                      <a:pt x="936" y="999"/>
                      <a:pt x="982" y="976"/>
                    </a:cubicBezTo>
                    <a:cubicBezTo>
                      <a:pt x="1073" y="862"/>
                      <a:pt x="1142" y="725"/>
                      <a:pt x="1142" y="566"/>
                    </a:cubicBezTo>
                    <a:cubicBezTo>
                      <a:pt x="1142" y="429"/>
                      <a:pt x="1073" y="269"/>
                      <a:pt x="982" y="178"/>
                    </a:cubicBezTo>
                    <a:cubicBezTo>
                      <a:pt x="936" y="132"/>
                      <a:pt x="914" y="109"/>
                      <a:pt x="891" y="109"/>
                    </a:cubicBezTo>
                    <a:cubicBezTo>
                      <a:pt x="845" y="86"/>
                      <a:pt x="822" y="63"/>
                      <a:pt x="777" y="41"/>
                    </a:cubicBezTo>
                    <a:cubicBezTo>
                      <a:pt x="754" y="41"/>
                      <a:pt x="708" y="18"/>
                      <a:pt x="685" y="18"/>
                    </a:cubicBezTo>
                    <a:cubicBezTo>
                      <a:pt x="651" y="6"/>
                      <a:pt x="611" y="1"/>
                      <a:pt x="5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3"/>
              <p:cNvSpPr/>
              <p:nvPr/>
            </p:nvSpPr>
            <p:spPr>
              <a:xfrm>
                <a:off x="492625" y="4885500"/>
                <a:ext cx="285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31" extrusionOk="0">
                    <a:moveTo>
                      <a:pt x="559" y="1"/>
                    </a:moveTo>
                    <a:cubicBezTo>
                      <a:pt x="411" y="1"/>
                      <a:pt x="263" y="58"/>
                      <a:pt x="160" y="172"/>
                    </a:cubicBezTo>
                    <a:cubicBezTo>
                      <a:pt x="46" y="263"/>
                      <a:pt x="0" y="423"/>
                      <a:pt x="0" y="560"/>
                    </a:cubicBezTo>
                    <a:cubicBezTo>
                      <a:pt x="0" y="720"/>
                      <a:pt x="46" y="857"/>
                      <a:pt x="160" y="971"/>
                    </a:cubicBezTo>
                    <a:cubicBezTo>
                      <a:pt x="274" y="1085"/>
                      <a:pt x="411" y="1131"/>
                      <a:pt x="571" y="1131"/>
                    </a:cubicBezTo>
                    <a:cubicBezTo>
                      <a:pt x="639" y="1131"/>
                      <a:pt x="708" y="1131"/>
                      <a:pt x="776" y="1108"/>
                    </a:cubicBezTo>
                    <a:cubicBezTo>
                      <a:pt x="845" y="1062"/>
                      <a:pt x="913" y="1017"/>
                      <a:pt x="959" y="971"/>
                    </a:cubicBezTo>
                    <a:cubicBezTo>
                      <a:pt x="1073" y="857"/>
                      <a:pt x="1141" y="720"/>
                      <a:pt x="1141" y="560"/>
                    </a:cubicBezTo>
                    <a:cubicBezTo>
                      <a:pt x="1141" y="423"/>
                      <a:pt x="1073" y="263"/>
                      <a:pt x="959" y="172"/>
                    </a:cubicBezTo>
                    <a:cubicBezTo>
                      <a:pt x="856" y="58"/>
                      <a:pt x="708" y="1"/>
                      <a:pt x="5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3"/>
              <p:cNvSpPr/>
              <p:nvPr/>
            </p:nvSpPr>
            <p:spPr>
              <a:xfrm>
                <a:off x="2655300" y="788800"/>
                <a:ext cx="28575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137" extrusionOk="0">
                    <a:moveTo>
                      <a:pt x="560" y="1"/>
                    </a:moveTo>
                    <a:cubicBezTo>
                      <a:pt x="412" y="1"/>
                      <a:pt x="263" y="52"/>
                      <a:pt x="161" y="155"/>
                    </a:cubicBezTo>
                    <a:cubicBezTo>
                      <a:pt x="47" y="269"/>
                      <a:pt x="1" y="406"/>
                      <a:pt x="1" y="566"/>
                    </a:cubicBezTo>
                    <a:cubicBezTo>
                      <a:pt x="1" y="588"/>
                      <a:pt x="1" y="634"/>
                      <a:pt x="1" y="657"/>
                    </a:cubicBezTo>
                    <a:cubicBezTo>
                      <a:pt x="24" y="703"/>
                      <a:pt x="24" y="748"/>
                      <a:pt x="47" y="771"/>
                    </a:cubicBezTo>
                    <a:cubicBezTo>
                      <a:pt x="47" y="817"/>
                      <a:pt x="69" y="840"/>
                      <a:pt x="92" y="862"/>
                    </a:cubicBezTo>
                    <a:cubicBezTo>
                      <a:pt x="115" y="908"/>
                      <a:pt x="138" y="931"/>
                      <a:pt x="161" y="954"/>
                    </a:cubicBezTo>
                    <a:cubicBezTo>
                      <a:pt x="275" y="1068"/>
                      <a:pt x="412" y="1136"/>
                      <a:pt x="572" y="1136"/>
                    </a:cubicBezTo>
                    <a:cubicBezTo>
                      <a:pt x="709" y="1136"/>
                      <a:pt x="868" y="1068"/>
                      <a:pt x="960" y="954"/>
                    </a:cubicBezTo>
                    <a:cubicBezTo>
                      <a:pt x="1005" y="931"/>
                      <a:pt x="1028" y="908"/>
                      <a:pt x="1051" y="862"/>
                    </a:cubicBezTo>
                    <a:cubicBezTo>
                      <a:pt x="1051" y="840"/>
                      <a:pt x="1074" y="817"/>
                      <a:pt x="1097" y="771"/>
                    </a:cubicBezTo>
                    <a:cubicBezTo>
                      <a:pt x="1097" y="748"/>
                      <a:pt x="1119" y="703"/>
                      <a:pt x="1119" y="657"/>
                    </a:cubicBezTo>
                    <a:cubicBezTo>
                      <a:pt x="1142" y="634"/>
                      <a:pt x="1142" y="588"/>
                      <a:pt x="1142" y="566"/>
                    </a:cubicBezTo>
                    <a:cubicBezTo>
                      <a:pt x="1142" y="406"/>
                      <a:pt x="1074" y="269"/>
                      <a:pt x="960" y="155"/>
                    </a:cubicBezTo>
                    <a:cubicBezTo>
                      <a:pt x="857" y="52"/>
                      <a:pt x="709" y="1"/>
                      <a:pt x="5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5721440" y="305827"/>
                <a:ext cx="285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37" extrusionOk="0">
                    <a:moveTo>
                      <a:pt x="571" y="1"/>
                    </a:moveTo>
                    <a:cubicBezTo>
                      <a:pt x="531" y="1"/>
                      <a:pt x="491" y="6"/>
                      <a:pt x="457" y="18"/>
                    </a:cubicBezTo>
                    <a:cubicBezTo>
                      <a:pt x="411" y="18"/>
                      <a:pt x="388" y="41"/>
                      <a:pt x="343" y="41"/>
                    </a:cubicBezTo>
                    <a:cubicBezTo>
                      <a:pt x="320" y="63"/>
                      <a:pt x="274" y="86"/>
                      <a:pt x="251" y="109"/>
                    </a:cubicBezTo>
                    <a:cubicBezTo>
                      <a:pt x="229" y="109"/>
                      <a:pt x="183" y="132"/>
                      <a:pt x="160" y="178"/>
                    </a:cubicBezTo>
                    <a:cubicBezTo>
                      <a:pt x="69" y="269"/>
                      <a:pt x="0" y="429"/>
                      <a:pt x="0" y="566"/>
                    </a:cubicBezTo>
                    <a:cubicBezTo>
                      <a:pt x="0" y="725"/>
                      <a:pt x="69" y="862"/>
                      <a:pt x="160" y="976"/>
                    </a:cubicBezTo>
                    <a:cubicBezTo>
                      <a:pt x="183" y="999"/>
                      <a:pt x="229" y="1022"/>
                      <a:pt x="251" y="1045"/>
                    </a:cubicBezTo>
                    <a:cubicBezTo>
                      <a:pt x="274" y="1068"/>
                      <a:pt x="320" y="1091"/>
                      <a:pt x="343" y="1091"/>
                    </a:cubicBezTo>
                    <a:cubicBezTo>
                      <a:pt x="388" y="1113"/>
                      <a:pt x="411" y="1136"/>
                      <a:pt x="457" y="1136"/>
                    </a:cubicBezTo>
                    <a:lnTo>
                      <a:pt x="685" y="1136"/>
                    </a:lnTo>
                    <a:cubicBezTo>
                      <a:pt x="708" y="1136"/>
                      <a:pt x="754" y="1113"/>
                      <a:pt x="776" y="1091"/>
                    </a:cubicBezTo>
                    <a:cubicBezTo>
                      <a:pt x="822" y="1091"/>
                      <a:pt x="845" y="1068"/>
                      <a:pt x="890" y="1045"/>
                    </a:cubicBezTo>
                    <a:cubicBezTo>
                      <a:pt x="913" y="1022"/>
                      <a:pt x="936" y="999"/>
                      <a:pt x="982" y="976"/>
                    </a:cubicBezTo>
                    <a:cubicBezTo>
                      <a:pt x="1073" y="862"/>
                      <a:pt x="1142" y="725"/>
                      <a:pt x="1142" y="566"/>
                    </a:cubicBezTo>
                    <a:cubicBezTo>
                      <a:pt x="1142" y="429"/>
                      <a:pt x="1073" y="269"/>
                      <a:pt x="982" y="178"/>
                    </a:cubicBezTo>
                    <a:cubicBezTo>
                      <a:pt x="936" y="132"/>
                      <a:pt x="913" y="109"/>
                      <a:pt x="890" y="109"/>
                    </a:cubicBezTo>
                    <a:cubicBezTo>
                      <a:pt x="845" y="86"/>
                      <a:pt x="822" y="63"/>
                      <a:pt x="776" y="41"/>
                    </a:cubicBezTo>
                    <a:cubicBezTo>
                      <a:pt x="754" y="41"/>
                      <a:pt x="708" y="18"/>
                      <a:pt x="685" y="18"/>
                    </a:cubicBezTo>
                    <a:cubicBezTo>
                      <a:pt x="651" y="6"/>
                      <a:pt x="611" y="1"/>
                      <a:pt x="5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3"/>
              <p:cNvSpPr/>
              <p:nvPr/>
            </p:nvSpPr>
            <p:spPr>
              <a:xfrm>
                <a:off x="3878175" y="5028675"/>
                <a:ext cx="2855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33" extrusionOk="0">
                    <a:moveTo>
                      <a:pt x="569" y="0"/>
                    </a:moveTo>
                    <a:cubicBezTo>
                      <a:pt x="421" y="0"/>
                      <a:pt x="274" y="66"/>
                      <a:pt x="183" y="174"/>
                    </a:cubicBezTo>
                    <a:cubicBezTo>
                      <a:pt x="160" y="197"/>
                      <a:pt x="115" y="220"/>
                      <a:pt x="115" y="243"/>
                    </a:cubicBezTo>
                    <a:cubicBezTo>
                      <a:pt x="92" y="288"/>
                      <a:pt x="69" y="311"/>
                      <a:pt x="46" y="357"/>
                    </a:cubicBezTo>
                    <a:cubicBezTo>
                      <a:pt x="46" y="380"/>
                      <a:pt x="23" y="425"/>
                      <a:pt x="23" y="448"/>
                    </a:cubicBezTo>
                    <a:cubicBezTo>
                      <a:pt x="23" y="494"/>
                      <a:pt x="1" y="540"/>
                      <a:pt x="1" y="562"/>
                    </a:cubicBezTo>
                    <a:cubicBezTo>
                      <a:pt x="1" y="722"/>
                      <a:pt x="69" y="859"/>
                      <a:pt x="183" y="973"/>
                    </a:cubicBezTo>
                    <a:cubicBezTo>
                      <a:pt x="275" y="1087"/>
                      <a:pt x="434" y="1133"/>
                      <a:pt x="571" y="1133"/>
                    </a:cubicBezTo>
                    <a:cubicBezTo>
                      <a:pt x="731" y="1133"/>
                      <a:pt x="868" y="1087"/>
                      <a:pt x="982" y="973"/>
                    </a:cubicBezTo>
                    <a:cubicBezTo>
                      <a:pt x="1096" y="859"/>
                      <a:pt x="1142" y="722"/>
                      <a:pt x="1142" y="562"/>
                    </a:cubicBezTo>
                    <a:cubicBezTo>
                      <a:pt x="1142" y="540"/>
                      <a:pt x="1142" y="494"/>
                      <a:pt x="1142" y="448"/>
                    </a:cubicBezTo>
                    <a:cubicBezTo>
                      <a:pt x="1142" y="425"/>
                      <a:pt x="1119" y="380"/>
                      <a:pt x="1096" y="357"/>
                    </a:cubicBezTo>
                    <a:cubicBezTo>
                      <a:pt x="1096" y="311"/>
                      <a:pt x="1073" y="288"/>
                      <a:pt x="1051" y="243"/>
                    </a:cubicBezTo>
                    <a:cubicBezTo>
                      <a:pt x="1028" y="220"/>
                      <a:pt x="1005" y="197"/>
                      <a:pt x="982" y="174"/>
                    </a:cubicBezTo>
                    <a:cubicBezTo>
                      <a:pt x="959" y="151"/>
                      <a:pt x="936" y="106"/>
                      <a:pt x="891" y="106"/>
                    </a:cubicBezTo>
                    <a:cubicBezTo>
                      <a:pt x="868" y="83"/>
                      <a:pt x="822" y="60"/>
                      <a:pt x="800" y="37"/>
                    </a:cubicBezTo>
                    <a:cubicBezTo>
                      <a:pt x="754" y="37"/>
                      <a:pt x="731" y="15"/>
                      <a:pt x="685" y="15"/>
                    </a:cubicBezTo>
                    <a:cubicBezTo>
                      <a:pt x="647" y="5"/>
                      <a:pt x="608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3"/>
              <p:cNvSpPr/>
              <p:nvPr/>
            </p:nvSpPr>
            <p:spPr>
              <a:xfrm>
                <a:off x="734000" y="799425"/>
                <a:ext cx="919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5094" extrusionOk="0">
                    <a:moveTo>
                      <a:pt x="3347" y="1"/>
                    </a:moveTo>
                    <a:cubicBezTo>
                      <a:pt x="3257" y="1"/>
                      <a:pt x="3162" y="46"/>
                      <a:pt x="3104" y="118"/>
                    </a:cubicBezTo>
                    <a:lnTo>
                      <a:pt x="91" y="4637"/>
                    </a:lnTo>
                    <a:cubicBezTo>
                      <a:pt x="0" y="4774"/>
                      <a:pt x="46" y="4957"/>
                      <a:pt x="183" y="5025"/>
                    </a:cubicBezTo>
                    <a:cubicBezTo>
                      <a:pt x="228" y="5071"/>
                      <a:pt x="274" y="5094"/>
                      <a:pt x="343" y="5094"/>
                    </a:cubicBezTo>
                    <a:cubicBezTo>
                      <a:pt x="434" y="5094"/>
                      <a:pt x="525" y="5048"/>
                      <a:pt x="571" y="4957"/>
                    </a:cubicBezTo>
                    <a:lnTo>
                      <a:pt x="3584" y="437"/>
                    </a:lnTo>
                    <a:cubicBezTo>
                      <a:pt x="3675" y="300"/>
                      <a:pt x="3629" y="141"/>
                      <a:pt x="3492" y="49"/>
                    </a:cubicBezTo>
                    <a:cubicBezTo>
                      <a:pt x="3451" y="16"/>
                      <a:pt x="3399" y="1"/>
                      <a:pt x="33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3"/>
              <p:cNvSpPr/>
              <p:nvPr/>
            </p:nvSpPr>
            <p:spPr>
              <a:xfrm>
                <a:off x="5971250" y="1563275"/>
                <a:ext cx="131275" cy="288500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11540" extrusionOk="0">
                    <a:moveTo>
                      <a:pt x="3167" y="1"/>
                    </a:moveTo>
                    <a:cubicBezTo>
                      <a:pt x="3139" y="1"/>
                      <a:pt x="3111" y="5"/>
                      <a:pt x="3082" y="13"/>
                    </a:cubicBezTo>
                    <a:cubicBezTo>
                      <a:pt x="2945" y="58"/>
                      <a:pt x="2854" y="218"/>
                      <a:pt x="2900" y="355"/>
                    </a:cubicBezTo>
                    <a:cubicBezTo>
                      <a:pt x="2922" y="424"/>
                      <a:pt x="4589" y="6518"/>
                      <a:pt x="115" y="11037"/>
                    </a:cubicBezTo>
                    <a:cubicBezTo>
                      <a:pt x="1" y="11151"/>
                      <a:pt x="1" y="11334"/>
                      <a:pt x="115" y="11448"/>
                    </a:cubicBezTo>
                    <a:cubicBezTo>
                      <a:pt x="161" y="11517"/>
                      <a:pt x="229" y="11539"/>
                      <a:pt x="320" y="11539"/>
                    </a:cubicBezTo>
                    <a:cubicBezTo>
                      <a:pt x="389" y="11539"/>
                      <a:pt x="457" y="11517"/>
                      <a:pt x="526" y="11448"/>
                    </a:cubicBezTo>
                    <a:cubicBezTo>
                      <a:pt x="5251" y="6678"/>
                      <a:pt x="3470" y="264"/>
                      <a:pt x="3447" y="195"/>
                    </a:cubicBezTo>
                    <a:cubicBezTo>
                      <a:pt x="3410" y="83"/>
                      <a:pt x="3295" y="1"/>
                      <a:pt x="31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3"/>
              <p:cNvSpPr/>
              <p:nvPr/>
            </p:nvSpPr>
            <p:spPr>
              <a:xfrm>
                <a:off x="2279825" y="4071425"/>
                <a:ext cx="90200" cy="27972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1189" extrusionOk="0">
                    <a:moveTo>
                      <a:pt x="2150" y="0"/>
                    </a:moveTo>
                    <a:cubicBezTo>
                      <a:pt x="2133" y="0"/>
                      <a:pt x="2117" y="1"/>
                      <a:pt x="2101" y="4"/>
                    </a:cubicBezTo>
                    <a:cubicBezTo>
                      <a:pt x="1941" y="27"/>
                      <a:pt x="1850" y="186"/>
                      <a:pt x="1873" y="346"/>
                    </a:cubicBezTo>
                    <a:cubicBezTo>
                      <a:pt x="1895" y="392"/>
                      <a:pt x="2991" y="5938"/>
                      <a:pt x="92" y="10754"/>
                    </a:cubicBezTo>
                    <a:cubicBezTo>
                      <a:pt x="1" y="10891"/>
                      <a:pt x="47" y="11051"/>
                      <a:pt x="184" y="11142"/>
                    </a:cubicBezTo>
                    <a:cubicBezTo>
                      <a:pt x="229" y="11165"/>
                      <a:pt x="275" y="11188"/>
                      <a:pt x="321" y="11188"/>
                    </a:cubicBezTo>
                    <a:cubicBezTo>
                      <a:pt x="435" y="11188"/>
                      <a:pt x="526" y="11142"/>
                      <a:pt x="572" y="11051"/>
                    </a:cubicBezTo>
                    <a:cubicBezTo>
                      <a:pt x="3607" y="6030"/>
                      <a:pt x="2489" y="460"/>
                      <a:pt x="2443" y="232"/>
                    </a:cubicBezTo>
                    <a:cubicBezTo>
                      <a:pt x="2423" y="89"/>
                      <a:pt x="2292" y="0"/>
                      <a:pt x="21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3"/>
              <p:cNvSpPr/>
              <p:nvPr/>
            </p:nvSpPr>
            <p:spPr>
              <a:xfrm>
                <a:off x="2119500" y="4071450"/>
                <a:ext cx="77625" cy="2237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8951" extrusionOk="0">
                    <a:moveTo>
                      <a:pt x="2773" y="0"/>
                    </a:moveTo>
                    <a:cubicBezTo>
                      <a:pt x="2631" y="0"/>
                      <a:pt x="2532" y="129"/>
                      <a:pt x="2511" y="277"/>
                    </a:cubicBezTo>
                    <a:cubicBezTo>
                      <a:pt x="2511" y="322"/>
                      <a:pt x="2328" y="4750"/>
                      <a:pt x="91" y="8517"/>
                    </a:cubicBezTo>
                    <a:cubicBezTo>
                      <a:pt x="0" y="8654"/>
                      <a:pt x="46" y="8836"/>
                      <a:pt x="183" y="8905"/>
                    </a:cubicBezTo>
                    <a:cubicBezTo>
                      <a:pt x="228" y="8950"/>
                      <a:pt x="274" y="8950"/>
                      <a:pt x="320" y="8950"/>
                    </a:cubicBezTo>
                    <a:cubicBezTo>
                      <a:pt x="434" y="8950"/>
                      <a:pt x="525" y="8905"/>
                      <a:pt x="571" y="8813"/>
                    </a:cubicBezTo>
                    <a:cubicBezTo>
                      <a:pt x="2899" y="4910"/>
                      <a:pt x="3081" y="482"/>
                      <a:pt x="3081" y="299"/>
                    </a:cubicBezTo>
                    <a:cubicBezTo>
                      <a:pt x="3104" y="140"/>
                      <a:pt x="2967" y="3"/>
                      <a:pt x="2808" y="3"/>
                    </a:cubicBezTo>
                    <a:cubicBezTo>
                      <a:pt x="2796" y="1"/>
                      <a:pt x="2784" y="0"/>
                      <a:pt x="27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3"/>
              <p:cNvSpPr/>
              <p:nvPr/>
            </p:nvSpPr>
            <p:spPr>
              <a:xfrm>
                <a:off x="1723475" y="2973900"/>
                <a:ext cx="412025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16481" h="1998" extrusionOk="0">
                    <a:moveTo>
                      <a:pt x="307" y="0"/>
                    </a:moveTo>
                    <a:cubicBezTo>
                      <a:pt x="184" y="0"/>
                      <a:pt x="84" y="85"/>
                      <a:pt x="46" y="217"/>
                    </a:cubicBezTo>
                    <a:cubicBezTo>
                      <a:pt x="0" y="377"/>
                      <a:pt x="92" y="514"/>
                      <a:pt x="229" y="560"/>
                    </a:cubicBezTo>
                    <a:cubicBezTo>
                      <a:pt x="297" y="582"/>
                      <a:pt x="5433" y="1998"/>
                      <a:pt x="11139" y="1998"/>
                    </a:cubicBezTo>
                    <a:cubicBezTo>
                      <a:pt x="12828" y="1998"/>
                      <a:pt x="14563" y="1883"/>
                      <a:pt x="16229" y="1564"/>
                    </a:cubicBezTo>
                    <a:cubicBezTo>
                      <a:pt x="16366" y="1541"/>
                      <a:pt x="16480" y="1381"/>
                      <a:pt x="16457" y="1222"/>
                    </a:cubicBezTo>
                    <a:cubicBezTo>
                      <a:pt x="16416" y="1078"/>
                      <a:pt x="16302" y="990"/>
                      <a:pt x="16163" y="990"/>
                    </a:cubicBezTo>
                    <a:cubicBezTo>
                      <a:pt x="16147" y="990"/>
                      <a:pt x="16131" y="991"/>
                      <a:pt x="16115" y="993"/>
                    </a:cubicBezTo>
                    <a:cubicBezTo>
                      <a:pt x="14479" y="1311"/>
                      <a:pt x="12776" y="1434"/>
                      <a:pt x="11120" y="1434"/>
                    </a:cubicBezTo>
                    <a:cubicBezTo>
                      <a:pt x="5519" y="1434"/>
                      <a:pt x="459" y="29"/>
                      <a:pt x="388" y="12"/>
                    </a:cubicBezTo>
                    <a:cubicBezTo>
                      <a:pt x="360" y="4"/>
                      <a:pt x="333" y="0"/>
                      <a:pt x="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3"/>
              <p:cNvSpPr/>
              <p:nvPr/>
            </p:nvSpPr>
            <p:spPr>
              <a:xfrm>
                <a:off x="1632750" y="1843400"/>
                <a:ext cx="200875" cy="193250"/>
              </a:xfrm>
              <a:custGeom>
                <a:avLst/>
                <a:gdLst/>
                <a:ahLst/>
                <a:cxnLst/>
                <a:rect l="l" t="t" r="r" b="b"/>
                <a:pathLst>
                  <a:path w="8035" h="7730" extrusionOk="0">
                    <a:moveTo>
                      <a:pt x="344" y="1"/>
                    </a:moveTo>
                    <a:cubicBezTo>
                      <a:pt x="227" y="1"/>
                      <a:pt x="105" y="66"/>
                      <a:pt x="69" y="175"/>
                    </a:cubicBezTo>
                    <a:cubicBezTo>
                      <a:pt x="0" y="312"/>
                      <a:pt x="69" y="494"/>
                      <a:pt x="228" y="540"/>
                    </a:cubicBezTo>
                    <a:cubicBezTo>
                      <a:pt x="274" y="563"/>
                      <a:pt x="5113" y="2617"/>
                      <a:pt x="7441" y="7570"/>
                    </a:cubicBezTo>
                    <a:cubicBezTo>
                      <a:pt x="7487" y="7684"/>
                      <a:pt x="7601" y="7730"/>
                      <a:pt x="7715" y="7730"/>
                    </a:cubicBezTo>
                    <a:cubicBezTo>
                      <a:pt x="7738" y="7730"/>
                      <a:pt x="7783" y="7730"/>
                      <a:pt x="7829" y="7707"/>
                    </a:cubicBezTo>
                    <a:cubicBezTo>
                      <a:pt x="7966" y="7639"/>
                      <a:pt x="8035" y="7479"/>
                      <a:pt x="7966" y="7319"/>
                    </a:cubicBezTo>
                    <a:cubicBezTo>
                      <a:pt x="5524" y="2161"/>
                      <a:pt x="639" y="106"/>
                      <a:pt x="434" y="15"/>
                    </a:cubicBezTo>
                    <a:cubicBezTo>
                      <a:pt x="405" y="5"/>
                      <a:pt x="375" y="1"/>
                      <a:pt x="3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3"/>
              <p:cNvSpPr/>
              <p:nvPr/>
            </p:nvSpPr>
            <p:spPr>
              <a:xfrm>
                <a:off x="2716375" y="1473375"/>
                <a:ext cx="71925" cy="2859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1438" extrusionOk="0">
                    <a:moveTo>
                      <a:pt x="2544" y="0"/>
                    </a:moveTo>
                    <a:cubicBezTo>
                      <a:pt x="2452" y="0"/>
                      <a:pt x="2365" y="51"/>
                      <a:pt x="2306" y="139"/>
                    </a:cubicBezTo>
                    <a:cubicBezTo>
                      <a:pt x="2214" y="322"/>
                      <a:pt x="0" y="4316"/>
                      <a:pt x="2283" y="11255"/>
                    </a:cubicBezTo>
                    <a:cubicBezTo>
                      <a:pt x="2328" y="11369"/>
                      <a:pt x="2443" y="11438"/>
                      <a:pt x="2557" y="11438"/>
                    </a:cubicBezTo>
                    <a:lnTo>
                      <a:pt x="2648" y="11438"/>
                    </a:lnTo>
                    <a:cubicBezTo>
                      <a:pt x="2808" y="11369"/>
                      <a:pt x="2876" y="11210"/>
                      <a:pt x="2831" y="11073"/>
                    </a:cubicBezTo>
                    <a:cubicBezTo>
                      <a:pt x="617" y="4408"/>
                      <a:pt x="2785" y="459"/>
                      <a:pt x="2808" y="436"/>
                    </a:cubicBezTo>
                    <a:cubicBezTo>
                      <a:pt x="2876" y="299"/>
                      <a:pt x="2831" y="116"/>
                      <a:pt x="2694" y="48"/>
                    </a:cubicBezTo>
                    <a:cubicBezTo>
                      <a:pt x="2645" y="16"/>
                      <a:pt x="2594" y="0"/>
                      <a:pt x="25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7" name="Google Shape;547;p23"/>
            <p:cNvSpPr/>
            <p:nvPr/>
          </p:nvSpPr>
          <p:spPr>
            <a:xfrm>
              <a:off x="5361150" y="825225"/>
              <a:ext cx="4764320" cy="3134826"/>
            </a:xfrm>
            <a:custGeom>
              <a:avLst/>
              <a:gdLst/>
              <a:ahLst/>
              <a:cxnLst/>
              <a:rect l="l" t="t" r="r" b="b"/>
              <a:pathLst>
                <a:path w="241629" h="158987" extrusionOk="0">
                  <a:moveTo>
                    <a:pt x="175864" y="1"/>
                  </a:moveTo>
                  <a:cubicBezTo>
                    <a:pt x="156533" y="1"/>
                    <a:pt x="134274" y="10171"/>
                    <a:pt x="115131" y="36138"/>
                  </a:cubicBezTo>
                  <a:cubicBezTo>
                    <a:pt x="88243" y="72590"/>
                    <a:pt x="68704" y="54923"/>
                    <a:pt x="38392" y="65605"/>
                  </a:cubicBezTo>
                  <a:cubicBezTo>
                    <a:pt x="0" y="79141"/>
                    <a:pt x="616" y="128831"/>
                    <a:pt x="40629" y="148210"/>
                  </a:cubicBezTo>
                  <a:cubicBezTo>
                    <a:pt x="56330" y="155808"/>
                    <a:pt x="75552" y="158986"/>
                    <a:pt x="95266" y="158986"/>
                  </a:cubicBezTo>
                  <a:cubicBezTo>
                    <a:pt x="134362" y="158986"/>
                    <a:pt x="175391" y="146485"/>
                    <a:pt x="194723" y="131159"/>
                  </a:cubicBezTo>
                  <a:cubicBezTo>
                    <a:pt x="232499" y="101235"/>
                    <a:pt x="241629" y="30956"/>
                    <a:pt x="202438" y="7241"/>
                  </a:cubicBezTo>
                  <a:cubicBezTo>
                    <a:pt x="194887" y="2666"/>
                    <a:pt x="185759" y="1"/>
                    <a:pt x="175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3"/>
            <p:cNvSpPr/>
            <p:nvPr/>
          </p:nvSpPr>
          <p:spPr>
            <a:xfrm>
              <a:off x="5821983" y="1661069"/>
              <a:ext cx="2787680" cy="1910961"/>
            </a:xfrm>
            <a:custGeom>
              <a:avLst/>
              <a:gdLst/>
              <a:ahLst/>
              <a:cxnLst/>
              <a:rect l="l" t="t" r="r" b="b"/>
              <a:pathLst>
                <a:path w="141381" h="96917" extrusionOk="0">
                  <a:moveTo>
                    <a:pt x="4566" y="0"/>
                  </a:moveTo>
                  <a:cubicBezTo>
                    <a:pt x="2055" y="0"/>
                    <a:pt x="1" y="2055"/>
                    <a:pt x="1" y="4565"/>
                  </a:cubicBezTo>
                  <a:lnTo>
                    <a:pt x="1" y="92351"/>
                  </a:lnTo>
                  <a:cubicBezTo>
                    <a:pt x="1" y="94862"/>
                    <a:pt x="2055" y="96916"/>
                    <a:pt x="4566" y="96916"/>
                  </a:cubicBezTo>
                  <a:lnTo>
                    <a:pt x="136816" y="96916"/>
                  </a:lnTo>
                  <a:cubicBezTo>
                    <a:pt x="139326" y="96916"/>
                    <a:pt x="141381" y="94862"/>
                    <a:pt x="141381" y="92351"/>
                  </a:cubicBezTo>
                  <a:lnTo>
                    <a:pt x="141381" y="4565"/>
                  </a:lnTo>
                  <a:cubicBezTo>
                    <a:pt x="141381" y="2055"/>
                    <a:pt x="139326" y="0"/>
                    <a:pt x="136816" y="0"/>
                  </a:cubicBezTo>
                  <a:close/>
                </a:path>
              </a:pathLst>
            </a:custGeom>
            <a:solidFill>
              <a:srgbClr val="000E33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8163163" y="1391195"/>
              <a:ext cx="176472" cy="219929"/>
            </a:xfrm>
            <a:custGeom>
              <a:avLst/>
              <a:gdLst/>
              <a:ahLst/>
              <a:cxnLst/>
              <a:rect l="l" t="t" r="r" b="b"/>
              <a:pathLst>
                <a:path w="8950" h="11154" extrusionOk="0">
                  <a:moveTo>
                    <a:pt x="5195" y="0"/>
                  </a:moveTo>
                  <a:cubicBezTo>
                    <a:pt x="2073" y="0"/>
                    <a:pt x="1" y="6221"/>
                    <a:pt x="481" y="10789"/>
                  </a:cubicBezTo>
                  <a:lnTo>
                    <a:pt x="7557" y="11154"/>
                  </a:lnTo>
                  <a:cubicBezTo>
                    <a:pt x="4773" y="5790"/>
                    <a:pt x="8950" y="631"/>
                    <a:pt x="5617" y="38"/>
                  </a:cubicBezTo>
                  <a:cubicBezTo>
                    <a:pt x="5474" y="13"/>
                    <a:pt x="5334" y="0"/>
                    <a:pt x="5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8190649" y="1229827"/>
              <a:ext cx="553589" cy="752144"/>
            </a:xfrm>
            <a:custGeom>
              <a:avLst/>
              <a:gdLst/>
              <a:ahLst/>
              <a:cxnLst/>
              <a:rect l="l" t="t" r="r" b="b"/>
              <a:pathLst>
                <a:path w="28076" h="38146" extrusionOk="0">
                  <a:moveTo>
                    <a:pt x="16680" y="0"/>
                  </a:moveTo>
                  <a:cubicBezTo>
                    <a:pt x="13098" y="0"/>
                    <a:pt x="9559" y="2443"/>
                    <a:pt x="8217" y="6989"/>
                  </a:cubicBezTo>
                  <a:cubicBezTo>
                    <a:pt x="5410" y="16530"/>
                    <a:pt x="0" y="21871"/>
                    <a:pt x="0" y="21871"/>
                  </a:cubicBezTo>
                  <a:lnTo>
                    <a:pt x="17256" y="38146"/>
                  </a:lnTo>
                  <a:cubicBezTo>
                    <a:pt x="17256" y="38146"/>
                    <a:pt x="28075" y="21232"/>
                    <a:pt x="25770" y="9203"/>
                  </a:cubicBezTo>
                  <a:cubicBezTo>
                    <a:pt x="24566" y="2920"/>
                    <a:pt x="20597" y="0"/>
                    <a:pt x="16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8351327" y="1417577"/>
              <a:ext cx="211096" cy="406871"/>
            </a:xfrm>
            <a:custGeom>
              <a:avLst/>
              <a:gdLst/>
              <a:ahLst/>
              <a:cxnLst/>
              <a:rect l="l" t="t" r="r" b="b"/>
              <a:pathLst>
                <a:path w="10706" h="20635" extrusionOk="0">
                  <a:moveTo>
                    <a:pt x="9815" y="1"/>
                  </a:moveTo>
                  <a:cubicBezTo>
                    <a:pt x="9655" y="24"/>
                    <a:pt x="9541" y="161"/>
                    <a:pt x="9541" y="320"/>
                  </a:cubicBezTo>
                  <a:cubicBezTo>
                    <a:pt x="9541" y="435"/>
                    <a:pt x="10112" y="11710"/>
                    <a:pt x="137" y="20133"/>
                  </a:cubicBezTo>
                  <a:cubicBezTo>
                    <a:pt x="23" y="20224"/>
                    <a:pt x="0" y="20407"/>
                    <a:pt x="91" y="20521"/>
                  </a:cubicBezTo>
                  <a:cubicBezTo>
                    <a:pt x="160" y="20589"/>
                    <a:pt x="228" y="20635"/>
                    <a:pt x="320" y="20635"/>
                  </a:cubicBezTo>
                  <a:cubicBezTo>
                    <a:pt x="388" y="20635"/>
                    <a:pt x="457" y="20612"/>
                    <a:pt x="502" y="20566"/>
                  </a:cubicBezTo>
                  <a:cubicBezTo>
                    <a:pt x="10705" y="11961"/>
                    <a:pt x="10112" y="389"/>
                    <a:pt x="10112" y="275"/>
                  </a:cubicBezTo>
                  <a:cubicBezTo>
                    <a:pt x="10112" y="115"/>
                    <a:pt x="9975" y="1"/>
                    <a:pt x="98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6915635" y="3201162"/>
              <a:ext cx="1281894" cy="753662"/>
            </a:xfrm>
            <a:custGeom>
              <a:avLst/>
              <a:gdLst/>
              <a:ahLst/>
              <a:cxnLst/>
              <a:rect l="l" t="t" r="r" b="b"/>
              <a:pathLst>
                <a:path w="65013" h="38223" extrusionOk="0">
                  <a:moveTo>
                    <a:pt x="1005" y="0"/>
                  </a:moveTo>
                  <a:lnTo>
                    <a:pt x="0" y="16777"/>
                  </a:lnTo>
                  <a:cubicBezTo>
                    <a:pt x="6698" y="25337"/>
                    <a:pt x="13510" y="25799"/>
                    <a:pt x="21477" y="25799"/>
                  </a:cubicBezTo>
                  <a:cubicBezTo>
                    <a:pt x="22198" y="25799"/>
                    <a:pt x="22929" y="25795"/>
                    <a:pt x="23670" y="25793"/>
                  </a:cubicBezTo>
                  <a:cubicBezTo>
                    <a:pt x="23750" y="25793"/>
                    <a:pt x="23829" y="25792"/>
                    <a:pt x="23909" y="25792"/>
                  </a:cubicBezTo>
                  <a:cubicBezTo>
                    <a:pt x="32775" y="25792"/>
                    <a:pt x="42769" y="28309"/>
                    <a:pt x="47226" y="34010"/>
                  </a:cubicBezTo>
                  <a:cubicBezTo>
                    <a:pt x="49181" y="36511"/>
                    <a:pt x="52850" y="38223"/>
                    <a:pt x="56322" y="38223"/>
                  </a:cubicBezTo>
                  <a:cubicBezTo>
                    <a:pt x="60834" y="38223"/>
                    <a:pt x="65013" y="35332"/>
                    <a:pt x="64664" y="27528"/>
                  </a:cubicBezTo>
                  <a:cubicBezTo>
                    <a:pt x="64061" y="14014"/>
                    <a:pt x="44900" y="1877"/>
                    <a:pt x="28978" y="1877"/>
                  </a:cubicBezTo>
                  <a:cubicBezTo>
                    <a:pt x="28630" y="1877"/>
                    <a:pt x="28283" y="1883"/>
                    <a:pt x="27938" y="1895"/>
                  </a:cubicBezTo>
                  <a:cubicBezTo>
                    <a:pt x="26313" y="1950"/>
                    <a:pt x="24742" y="1975"/>
                    <a:pt x="23231" y="1975"/>
                  </a:cubicBezTo>
                  <a:cubicBezTo>
                    <a:pt x="9752" y="1975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6919224" y="3348610"/>
              <a:ext cx="1063956" cy="366529"/>
            </a:xfrm>
            <a:custGeom>
              <a:avLst/>
              <a:gdLst/>
              <a:ahLst/>
              <a:cxnLst/>
              <a:rect l="l" t="t" r="r" b="b"/>
              <a:pathLst>
                <a:path w="53960" h="18589" extrusionOk="0">
                  <a:moveTo>
                    <a:pt x="327" y="0"/>
                  </a:moveTo>
                  <a:cubicBezTo>
                    <a:pt x="230" y="0"/>
                    <a:pt x="139" y="52"/>
                    <a:pt x="92" y="146"/>
                  </a:cubicBezTo>
                  <a:cubicBezTo>
                    <a:pt x="1" y="283"/>
                    <a:pt x="69" y="466"/>
                    <a:pt x="206" y="534"/>
                  </a:cubicBezTo>
                  <a:cubicBezTo>
                    <a:pt x="12053" y="6651"/>
                    <a:pt x="22415" y="8021"/>
                    <a:pt x="30747" y="9139"/>
                  </a:cubicBezTo>
                  <a:cubicBezTo>
                    <a:pt x="40288" y="10395"/>
                    <a:pt x="47820" y="11399"/>
                    <a:pt x="53412" y="18498"/>
                  </a:cubicBezTo>
                  <a:cubicBezTo>
                    <a:pt x="53481" y="18566"/>
                    <a:pt x="53549" y="18589"/>
                    <a:pt x="53640" y="18589"/>
                  </a:cubicBezTo>
                  <a:cubicBezTo>
                    <a:pt x="53709" y="18589"/>
                    <a:pt x="53777" y="18589"/>
                    <a:pt x="53823" y="18543"/>
                  </a:cubicBezTo>
                  <a:cubicBezTo>
                    <a:pt x="53937" y="18429"/>
                    <a:pt x="53960" y="18269"/>
                    <a:pt x="53869" y="18132"/>
                  </a:cubicBezTo>
                  <a:cubicBezTo>
                    <a:pt x="48117" y="10874"/>
                    <a:pt x="40493" y="9847"/>
                    <a:pt x="30815" y="8569"/>
                  </a:cubicBezTo>
                  <a:cubicBezTo>
                    <a:pt x="22096" y="7404"/>
                    <a:pt x="12212" y="6103"/>
                    <a:pt x="457" y="32"/>
                  </a:cubicBezTo>
                  <a:cubicBezTo>
                    <a:pt x="415" y="11"/>
                    <a:pt x="370" y="0"/>
                    <a:pt x="3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5882121" y="1298306"/>
              <a:ext cx="221171" cy="328119"/>
            </a:xfrm>
            <a:custGeom>
              <a:avLst/>
              <a:gdLst/>
              <a:ahLst/>
              <a:cxnLst/>
              <a:rect l="l" t="t" r="r" b="b"/>
              <a:pathLst>
                <a:path w="11217" h="16641" extrusionOk="0">
                  <a:moveTo>
                    <a:pt x="5177" y="1"/>
                  </a:moveTo>
                  <a:cubicBezTo>
                    <a:pt x="756" y="1"/>
                    <a:pt x="1" y="10165"/>
                    <a:pt x="3136" y="16641"/>
                  </a:cubicBezTo>
                  <a:lnTo>
                    <a:pt x="11217" y="15705"/>
                  </a:lnTo>
                  <a:cubicBezTo>
                    <a:pt x="5305" y="11003"/>
                    <a:pt x="9710" y="115"/>
                    <a:pt x="5236" y="1"/>
                  </a:cubicBezTo>
                  <a:cubicBezTo>
                    <a:pt x="5217" y="1"/>
                    <a:pt x="5197" y="1"/>
                    <a:pt x="5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5285528" y="1142775"/>
              <a:ext cx="855128" cy="737494"/>
            </a:xfrm>
            <a:custGeom>
              <a:avLst/>
              <a:gdLst/>
              <a:ahLst/>
              <a:cxnLst/>
              <a:rect l="l" t="t" r="r" b="b"/>
              <a:pathLst>
                <a:path w="43369" h="37403" extrusionOk="0">
                  <a:moveTo>
                    <a:pt x="19556" y="0"/>
                  </a:moveTo>
                  <a:cubicBezTo>
                    <a:pt x="18727" y="0"/>
                    <a:pt x="17827" y="136"/>
                    <a:pt x="16845" y="425"/>
                  </a:cubicBezTo>
                  <a:cubicBezTo>
                    <a:pt x="0" y="5401"/>
                    <a:pt x="17598" y="37402"/>
                    <a:pt x="17598" y="37402"/>
                  </a:cubicBezTo>
                  <a:lnTo>
                    <a:pt x="43368" y="30235"/>
                  </a:lnTo>
                  <a:cubicBezTo>
                    <a:pt x="29092" y="24499"/>
                    <a:pt x="30693" y="0"/>
                    <a:pt x="19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5641509" y="1311773"/>
              <a:ext cx="234047" cy="508179"/>
            </a:xfrm>
            <a:custGeom>
              <a:avLst/>
              <a:gdLst/>
              <a:ahLst/>
              <a:cxnLst/>
              <a:rect l="l" t="t" r="r" b="b"/>
              <a:pathLst>
                <a:path w="11870" h="25773" extrusionOk="0">
                  <a:moveTo>
                    <a:pt x="293" y="0"/>
                  </a:moveTo>
                  <a:cubicBezTo>
                    <a:pt x="279" y="0"/>
                    <a:pt x="266" y="1"/>
                    <a:pt x="252" y="3"/>
                  </a:cubicBezTo>
                  <a:cubicBezTo>
                    <a:pt x="92" y="26"/>
                    <a:pt x="1" y="163"/>
                    <a:pt x="24" y="323"/>
                  </a:cubicBezTo>
                  <a:cubicBezTo>
                    <a:pt x="46" y="459"/>
                    <a:pt x="2146" y="14771"/>
                    <a:pt x="11322" y="25681"/>
                  </a:cubicBezTo>
                  <a:cubicBezTo>
                    <a:pt x="11391" y="25750"/>
                    <a:pt x="11459" y="25773"/>
                    <a:pt x="11550" y="25773"/>
                  </a:cubicBezTo>
                  <a:cubicBezTo>
                    <a:pt x="11596" y="25773"/>
                    <a:pt x="11665" y="25750"/>
                    <a:pt x="11733" y="25704"/>
                  </a:cubicBezTo>
                  <a:cubicBezTo>
                    <a:pt x="11847" y="25613"/>
                    <a:pt x="11870" y="25430"/>
                    <a:pt x="11756" y="25316"/>
                  </a:cubicBezTo>
                  <a:cubicBezTo>
                    <a:pt x="2694" y="14543"/>
                    <a:pt x="594" y="391"/>
                    <a:pt x="571" y="231"/>
                  </a:cubicBezTo>
                  <a:cubicBezTo>
                    <a:pt x="551" y="106"/>
                    <a:pt x="435" y="0"/>
                    <a:pt x="2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5722981" y="1578709"/>
              <a:ext cx="2787680" cy="1910961"/>
            </a:xfrm>
            <a:custGeom>
              <a:avLst/>
              <a:gdLst/>
              <a:ahLst/>
              <a:cxnLst/>
              <a:rect l="l" t="t" r="r" b="b"/>
              <a:pathLst>
                <a:path w="141381" h="96917" extrusionOk="0">
                  <a:moveTo>
                    <a:pt x="4565" y="0"/>
                  </a:moveTo>
                  <a:cubicBezTo>
                    <a:pt x="2054" y="0"/>
                    <a:pt x="0" y="2032"/>
                    <a:pt x="0" y="4565"/>
                  </a:cubicBezTo>
                  <a:lnTo>
                    <a:pt x="0" y="92351"/>
                  </a:lnTo>
                  <a:cubicBezTo>
                    <a:pt x="0" y="94862"/>
                    <a:pt x="2054" y="96916"/>
                    <a:pt x="4565" y="96916"/>
                  </a:cubicBezTo>
                  <a:lnTo>
                    <a:pt x="136815" y="96916"/>
                  </a:lnTo>
                  <a:cubicBezTo>
                    <a:pt x="139326" y="96916"/>
                    <a:pt x="141380" y="94862"/>
                    <a:pt x="141380" y="92351"/>
                  </a:cubicBezTo>
                  <a:lnTo>
                    <a:pt x="141380" y="4565"/>
                  </a:lnTo>
                  <a:cubicBezTo>
                    <a:pt x="141380" y="2032"/>
                    <a:pt x="139326" y="0"/>
                    <a:pt x="136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5717579" y="1572852"/>
              <a:ext cx="2798919" cy="1922220"/>
            </a:xfrm>
            <a:custGeom>
              <a:avLst/>
              <a:gdLst/>
              <a:ahLst/>
              <a:cxnLst/>
              <a:rect l="l" t="t" r="r" b="b"/>
              <a:pathLst>
                <a:path w="141951" h="97488" extrusionOk="0">
                  <a:moveTo>
                    <a:pt x="137089" y="571"/>
                  </a:moveTo>
                  <a:cubicBezTo>
                    <a:pt x="139440" y="571"/>
                    <a:pt x="141380" y="2489"/>
                    <a:pt x="141380" y="4862"/>
                  </a:cubicBezTo>
                  <a:lnTo>
                    <a:pt x="141380" y="92648"/>
                  </a:lnTo>
                  <a:cubicBezTo>
                    <a:pt x="141380" y="94999"/>
                    <a:pt x="139440" y="96917"/>
                    <a:pt x="137089" y="96917"/>
                  </a:cubicBezTo>
                  <a:lnTo>
                    <a:pt x="4839" y="96917"/>
                  </a:lnTo>
                  <a:cubicBezTo>
                    <a:pt x="2488" y="96917"/>
                    <a:pt x="571" y="94999"/>
                    <a:pt x="571" y="92648"/>
                  </a:cubicBezTo>
                  <a:lnTo>
                    <a:pt x="571" y="4862"/>
                  </a:lnTo>
                  <a:cubicBezTo>
                    <a:pt x="571" y="2489"/>
                    <a:pt x="2488" y="571"/>
                    <a:pt x="4839" y="571"/>
                  </a:cubicBezTo>
                  <a:close/>
                  <a:moveTo>
                    <a:pt x="4839" y="1"/>
                  </a:moveTo>
                  <a:cubicBezTo>
                    <a:pt x="2169" y="1"/>
                    <a:pt x="0" y="2192"/>
                    <a:pt x="0" y="4862"/>
                  </a:cubicBezTo>
                  <a:lnTo>
                    <a:pt x="0" y="92648"/>
                  </a:lnTo>
                  <a:cubicBezTo>
                    <a:pt x="0" y="95319"/>
                    <a:pt x="2169" y="97487"/>
                    <a:pt x="4839" y="97487"/>
                  </a:cubicBezTo>
                  <a:lnTo>
                    <a:pt x="137089" y="97487"/>
                  </a:lnTo>
                  <a:cubicBezTo>
                    <a:pt x="139760" y="97487"/>
                    <a:pt x="141951" y="95319"/>
                    <a:pt x="141951" y="92648"/>
                  </a:cubicBezTo>
                  <a:lnTo>
                    <a:pt x="141951" y="4862"/>
                  </a:lnTo>
                  <a:cubicBezTo>
                    <a:pt x="141951" y="2192"/>
                    <a:pt x="139760" y="1"/>
                    <a:pt x="137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5664460" y="1578709"/>
              <a:ext cx="2787680" cy="1910961"/>
            </a:xfrm>
            <a:custGeom>
              <a:avLst/>
              <a:gdLst/>
              <a:ahLst/>
              <a:cxnLst/>
              <a:rect l="l" t="t" r="r" b="b"/>
              <a:pathLst>
                <a:path w="141381" h="96917" extrusionOk="0">
                  <a:moveTo>
                    <a:pt x="4566" y="0"/>
                  </a:moveTo>
                  <a:cubicBezTo>
                    <a:pt x="2055" y="0"/>
                    <a:pt x="1" y="2032"/>
                    <a:pt x="1" y="4565"/>
                  </a:cubicBezTo>
                  <a:lnTo>
                    <a:pt x="1" y="92351"/>
                  </a:lnTo>
                  <a:cubicBezTo>
                    <a:pt x="1" y="94862"/>
                    <a:pt x="2055" y="96916"/>
                    <a:pt x="4566" y="96916"/>
                  </a:cubicBezTo>
                  <a:lnTo>
                    <a:pt x="136816" y="96916"/>
                  </a:lnTo>
                  <a:cubicBezTo>
                    <a:pt x="139327" y="96916"/>
                    <a:pt x="141381" y="94862"/>
                    <a:pt x="141381" y="92351"/>
                  </a:cubicBezTo>
                  <a:lnTo>
                    <a:pt x="141381" y="4565"/>
                  </a:lnTo>
                  <a:cubicBezTo>
                    <a:pt x="141381" y="2032"/>
                    <a:pt x="139327" y="0"/>
                    <a:pt x="1368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5659077" y="1572852"/>
              <a:ext cx="2798465" cy="1922220"/>
            </a:xfrm>
            <a:custGeom>
              <a:avLst/>
              <a:gdLst/>
              <a:ahLst/>
              <a:cxnLst/>
              <a:rect l="l" t="t" r="r" b="b"/>
              <a:pathLst>
                <a:path w="141928" h="97488" extrusionOk="0">
                  <a:moveTo>
                    <a:pt x="137089" y="571"/>
                  </a:moveTo>
                  <a:cubicBezTo>
                    <a:pt x="139440" y="571"/>
                    <a:pt x="141357" y="2489"/>
                    <a:pt x="141357" y="4862"/>
                  </a:cubicBezTo>
                  <a:lnTo>
                    <a:pt x="141357" y="92648"/>
                  </a:lnTo>
                  <a:cubicBezTo>
                    <a:pt x="141357" y="94999"/>
                    <a:pt x="139440" y="96917"/>
                    <a:pt x="137089" y="96917"/>
                  </a:cubicBezTo>
                  <a:lnTo>
                    <a:pt x="4839" y="96917"/>
                  </a:lnTo>
                  <a:cubicBezTo>
                    <a:pt x="2488" y="96917"/>
                    <a:pt x="571" y="94999"/>
                    <a:pt x="571" y="92648"/>
                  </a:cubicBezTo>
                  <a:lnTo>
                    <a:pt x="571" y="4862"/>
                  </a:lnTo>
                  <a:cubicBezTo>
                    <a:pt x="571" y="2489"/>
                    <a:pt x="2488" y="571"/>
                    <a:pt x="4839" y="571"/>
                  </a:cubicBezTo>
                  <a:close/>
                  <a:moveTo>
                    <a:pt x="4839" y="1"/>
                  </a:moveTo>
                  <a:cubicBezTo>
                    <a:pt x="2168" y="1"/>
                    <a:pt x="0" y="2192"/>
                    <a:pt x="0" y="4862"/>
                  </a:cubicBezTo>
                  <a:lnTo>
                    <a:pt x="0" y="92648"/>
                  </a:lnTo>
                  <a:cubicBezTo>
                    <a:pt x="0" y="95319"/>
                    <a:pt x="2168" y="97487"/>
                    <a:pt x="4839" y="97487"/>
                  </a:cubicBezTo>
                  <a:lnTo>
                    <a:pt x="137089" y="97487"/>
                  </a:lnTo>
                  <a:cubicBezTo>
                    <a:pt x="139759" y="97487"/>
                    <a:pt x="141928" y="95319"/>
                    <a:pt x="141928" y="92648"/>
                  </a:cubicBezTo>
                  <a:lnTo>
                    <a:pt x="141928" y="4862"/>
                  </a:lnTo>
                  <a:cubicBezTo>
                    <a:pt x="141928" y="2192"/>
                    <a:pt x="139759" y="1"/>
                    <a:pt x="137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5664460" y="3307834"/>
              <a:ext cx="2787680" cy="181835"/>
            </a:xfrm>
            <a:custGeom>
              <a:avLst/>
              <a:gdLst/>
              <a:ahLst/>
              <a:cxnLst/>
              <a:rect l="l" t="t" r="r" b="b"/>
              <a:pathLst>
                <a:path w="141381" h="9222" extrusionOk="0">
                  <a:moveTo>
                    <a:pt x="1" y="0"/>
                  </a:moveTo>
                  <a:lnTo>
                    <a:pt x="1" y="4656"/>
                  </a:lnTo>
                  <a:cubicBezTo>
                    <a:pt x="1" y="7167"/>
                    <a:pt x="2055" y="9221"/>
                    <a:pt x="4566" y="9221"/>
                  </a:cubicBezTo>
                  <a:lnTo>
                    <a:pt x="136816" y="9221"/>
                  </a:lnTo>
                  <a:cubicBezTo>
                    <a:pt x="139327" y="9221"/>
                    <a:pt x="141381" y="7167"/>
                    <a:pt x="141381" y="4656"/>
                  </a:cubicBezTo>
                  <a:lnTo>
                    <a:pt x="1413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3"/>
            <p:cNvSpPr/>
            <p:nvPr/>
          </p:nvSpPr>
          <p:spPr>
            <a:xfrm>
              <a:off x="5659077" y="3301978"/>
              <a:ext cx="2798465" cy="193093"/>
            </a:xfrm>
            <a:custGeom>
              <a:avLst/>
              <a:gdLst/>
              <a:ahLst/>
              <a:cxnLst/>
              <a:rect l="l" t="t" r="r" b="b"/>
              <a:pathLst>
                <a:path w="141928" h="9793" extrusionOk="0">
                  <a:moveTo>
                    <a:pt x="141357" y="571"/>
                  </a:moveTo>
                  <a:lnTo>
                    <a:pt x="141357" y="4953"/>
                  </a:lnTo>
                  <a:cubicBezTo>
                    <a:pt x="141357" y="7304"/>
                    <a:pt x="139440" y="9222"/>
                    <a:pt x="137089" y="9222"/>
                  </a:cubicBezTo>
                  <a:lnTo>
                    <a:pt x="4839" y="9222"/>
                  </a:lnTo>
                  <a:cubicBezTo>
                    <a:pt x="2488" y="9222"/>
                    <a:pt x="571" y="7304"/>
                    <a:pt x="571" y="4953"/>
                  </a:cubicBezTo>
                  <a:lnTo>
                    <a:pt x="571" y="571"/>
                  </a:lnTo>
                  <a:close/>
                  <a:moveTo>
                    <a:pt x="274" y="0"/>
                  </a:moveTo>
                  <a:cubicBezTo>
                    <a:pt x="114" y="0"/>
                    <a:pt x="0" y="137"/>
                    <a:pt x="0" y="297"/>
                  </a:cubicBezTo>
                  <a:lnTo>
                    <a:pt x="0" y="4953"/>
                  </a:lnTo>
                  <a:cubicBezTo>
                    <a:pt x="0" y="7624"/>
                    <a:pt x="2168" y="9792"/>
                    <a:pt x="4839" y="9792"/>
                  </a:cubicBezTo>
                  <a:lnTo>
                    <a:pt x="137089" y="9792"/>
                  </a:lnTo>
                  <a:cubicBezTo>
                    <a:pt x="139759" y="9792"/>
                    <a:pt x="141928" y="7624"/>
                    <a:pt x="141928" y="4953"/>
                  </a:cubicBezTo>
                  <a:lnTo>
                    <a:pt x="141928" y="297"/>
                  </a:lnTo>
                  <a:cubicBezTo>
                    <a:pt x="141928" y="137"/>
                    <a:pt x="141814" y="0"/>
                    <a:pt x="1416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7013749" y="3354190"/>
              <a:ext cx="89123" cy="88670"/>
            </a:xfrm>
            <a:custGeom>
              <a:avLst/>
              <a:gdLst/>
              <a:ahLst/>
              <a:cxnLst/>
              <a:rect l="l" t="t" r="r" b="b"/>
              <a:pathLst>
                <a:path w="4520" h="4497" extrusionOk="0">
                  <a:moveTo>
                    <a:pt x="2260" y="0"/>
                  </a:moveTo>
                  <a:cubicBezTo>
                    <a:pt x="1027" y="0"/>
                    <a:pt x="0" y="1004"/>
                    <a:pt x="0" y="2260"/>
                  </a:cubicBezTo>
                  <a:cubicBezTo>
                    <a:pt x="0" y="3492"/>
                    <a:pt x="1027" y="4497"/>
                    <a:pt x="2260" y="4497"/>
                  </a:cubicBezTo>
                  <a:cubicBezTo>
                    <a:pt x="3492" y="4497"/>
                    <a:pt x="4520" y="3492"/>
                    <a:pt x="4520" y="2260"/>
                  </a:cubicBezTo>
                  <a:cubicBezTo>
                    <a:pt x="4520" y="1004"/>
                    <a:pt x="3492" y="0"/>
                    <a:pt x="22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7008347" y="3348787"/>
              <a:ext cx="99928" cy="99928"/>
            </a:xfrm>
            <a:custGeom>
              <a:avLst/>
              <a:gdLst/>
              <a:ahLst/>
              <a:cxnLst/>
              <a:rect l="l" t="t" r="r" b="b"/>
              <a:pathLst>
                <a:path w="5068" h="5068" extrusionOk="0">
                  <a:moveTo>
                    <a:pt x="2534" y="571"/>
                  </a:moveTo>
                  <a:cubicBezTo>
                    <a:pt x="3607" y="571"/>
                    <a:pt x="4497" y="1438"/>
                    <a:pt x="4497" y="2534"/>
                  </a:cubicBezTo>
                  <a:cubicBezTo>
                    <a:pt x="4497" y="3607"/>
                    <a:pt x="3607" y="4497"/>
                    <a:pt x="2534" y="4497"/>
                  </a:cubicBezTo>
                  <a:cubicBezTo>
                    <a:pt x="1461" y="4497"/>
                    <a:pt x="571" y="3607"/>
                    <a:pt x="571" y="2534"/>
                  </a:cubicBezTo>
                  <a:cubicBezTo>
                    <a:pt x="571" y="1438"/>
                    <a:pt x="1461" y="571"/>
                    <a:pt x="2534" y="571"/>
                  </a:cubicBezTo>
                  <a:close/>
                  <a:moveTo>
                    <a:pt x="2534" y="0"/>
                  </a:moveTo>
                  <a:cubicBezTo>
                    <a:pt x="1142" y="0"/>
                    <a:pt x="0" y="1119"/>
                    <a:pt x="0" y="2534"/>
                  </a:cubicBezTo>
                  <a:cubicBezTo>
                    <a:pt x="0" y="3926"/>
                    <a:pt x="1142" y="5067"/>
                    <a:pt x="2534" y="5067"/>
                  </a:cubicBezTo>
                  <a:cubicBezTo>
                    <a:pt x="3926" y="5067"/>
                    <a:pt x="5068" y="3926"/>
                    <a:pt x="5068" y="2534"/>
                  </a:cubicBezTo>
                  <a:cubicBezTo>
                    <a:pt x="5068" y="1119"/>
                    <a:pt x="3926" y="0"/>
                    <a:pt x="25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5664460" y="1578709"/>
              <a:ext cx="2787680" cy="90030"/>
            </a:xfrm>
            <a:custGeom>
              <a:avLst/>
              <a:gdLst/>
              <a:ahLst/>
              <a:cxnLst/>
              <a:rect l="l" t="t" r="r" b="b"/>
              <a:pathLst>
                <a:path w="141381" h="4566" extrusionOk="0">
                  <a:moveTo>
                    <a:pt x="4566" y="0"/>
                  </a:moveTo>
                  <a:cubicBezTo>
                    <a:pt x="2055" y="0"/>
                    <a:pt x="1" y="2032"/>
                    <a:pt x="1" y="4565"/>
                  </a:cubicBezTo>
                  <a:lnTo>
                    <a:pt x="141381" y="4565"/>
                  </a:lnTo>
                  <a:cubicBezTo>
                    <a:pt x="141381" y="2032"/>
                    <a:pt x="139327" y="0"/>
                    <a:pt x="136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5659077" y="1572852"/>
              <a:ext cx="2798465" cy="101289"/>
            </a:xfrm>
            <a:custGeom>
              <a:avLst/>
              <a:gdLst/>
              <a:ahLst/>
              <a:cxnLst/>
              <a:rect l="l" t="t" r="r" b="b"/>
              <a:pathLst>
                <a:path w="141928" h="5137" extrusionOk="0">
                  <a:moveTo>
                    <a:pt x="137089" y="571"/>
                  </a:moveTo>
                  <a:cubicBezTo>
                    <a:pt x="139349" y="571"/>
                    <a:pt x="141220" y="2352"/>
                    <a:pt x="141357" y="4566"/>
                  </a:cubicBezTo>
                  <a:lnTo>
                    <a:pt x="571" y="4566"/>
                  </a:lnTo>
                  <a:cubicBezTo>
                    <a:pt x="708" y="2352"/>
                    <a:pt x="2579" y="571"/>
                    <a:pt x="4839" y="571"/>
                  </a:cubicBezTo>
                  <a:close/>
                  <a:moveTo>
                    <a:pt x="4839" y="1"/>
                  </a:moveTo>
                  <a:cubicBezTo>
                    <a:pt x="2168" y="1"/>
                    <a:pt x="0" y="2192"/>
                    <a:pt x="0" y="4862"/>
                  </a:cubicBezTo>
                  <a:cubicBezTo>
                    <a:pt x="0" y="5022"/>
                    <a:pt x="114" y="5136"/>
                    <a:pt x="274" y="5136"/>
                  </a:cubicBezTo>
                  <a:lnTo>
                    <a:pt x="141654" y="5136"/>
                  </a:lnTo>
                  <a:cubicBezTo>
                    <a:pt x="141814" y="5136"/>
                    <a:pt x="141928" y="5022"/>
                    <a:pt x="141928" y="4862"/>
                  </a:cubicBezTo>
                  <a:cubicBezTo>
                    <a:pt x="141928" y="2192"/>
                    <a:pt x="139759" y="1"/>
                    <a:pt x="137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5850337" y="1818592"/>
              <a:ext cx="1007702" cy="684552"/>
            </a:xfrm>
            <a:custGeom>
              <a:avLst/>
              <a:gdLst/>
              <a:ahLst/>
              <a:cxnLst/>
              <a:rect l="l" t="t" r="r" b="b"/>
              <a:pathLst>
                <a:path w="51107" h="34718" extrusionOk="0">
                  <a:moveTo>
                    <a:pt x="1" y="0"/>
                  </a:moveTo>
                  <a:lnTo>
                    <a:pt x="1" y="34717"/>
                  </a:lnTo>
                  <a:lnTo>
                    <a:pt x="51107" y="34717"/>
                  </a:lnTo>
                  <a:lnTo>
                    <a:pt x="51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5850337" y="2478812"/>
              <a:ext cx="1007702" cy="24331"/>
            </a:xfrm>
            <a:custGeom>
              <a:avLst/>
              <a:gdLst/>
              <a:ahLst/>
              <a:cxnLst/>
              <a:rect l="l" t="t" r="r" b="b"/>
              <a:pathLst>
                <a:path w="51107" h="1234" extrusionOk="0">
                  <a:moveTo>
                    <a:pt x="1" y="1"/>
                  </a:moveTo>
                  <a:lnTo>
                    <a:pt x="1" y="1233"/>
                  </a:lnTo>
                  <a:lnTo>
                    <a:pt x="51107" y="1233"/>
                  </a:lnTo>
                  <a:lnTo>
                    <a:pt x="51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5892197" y="1860432"/>
              <a:ext cx="57634" cy="57634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2352" y="572"/>
                  </a:moveTo>
                  <a:lnTo>
                    <a:pt x="2352" y="2352"/>
                  </a:lnTo>
                  <a:lnTo>
                    <a:pt x="571" y="2352"/>
                  </a:lnTo>
                  <a:lnTo>
                    <a:pt x="571" y="572"/>
                  </a:lnTo>
                  <a:close/>
                  <a:moveTo>
                    <a:pt x="274" y="1"/>
                  </a:moveTo>
                  <a:cubicBezTo>
                    <a:pt x="115" y="1"/>
                    <a:pt x="1" y="138"/>
                    <a:pt x="1" y="298"/>
                  </a:cubicBezTo>
                  <a:lnTo>
                    <a:pt x="1" y="2626"/>
                  </a:lnTo>
                  <a:cubicBezTo>
                    <a:pt x="1" y="2786"/>
                    <a:pt x="115" y="2923"/>
                    <a:pt x="274" y="2923"/>
                  </a:cubicBezTo>
                  <a:lnTo>
                    <a:pt x="2625" y="2923"/>
                  </a:lnTo>
                  <a:cubicBezTo>
                    <a:pt x="2785" y="2923"/>
                    <a:pt x="2922" y="2786"/>
                    <a:pt x="2922" y="2626"/>
                  </a:cubicBezTo>
                  <a:lnTo>
                    <a:pt x="2922" y="298"/>
                  </a:lnTo>
                  <a:cubicBezTo>
                    <a:pt x="2922" y="138"/>
                    <a:pt x="2785" y="1"/>
                    <a:pt x="26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5984455" y="1906788"/>
              <a:ext cx="57634" cy="11278"/>
            </a:xfrm>
            <a:custGeom>
              <a:avLst/>
              <a:gdLst/>
              <a:ahLst/>
              <a:cxnLst/>
              <a:rect l="l" t="t" r="r" b="b"/>
              <a:pathLst>
                <a:path w="2923" h="572" extrusionOk="0">
                  <a:moveTo>
                    <a:pt x="297" y="1"/>
                  </a:moveTo>
                  <a:cubicBezTo>
                    <a:pt x="138" y="1"/>
                    <a:pt x="1" y="138"/>
                    <a:pt x="1" y="275"/>
                  </a:cubicBezTo>
                  <a:cubicBezTo>
                    <a:pt x="1" y="435"/>
                    <a:pt x="138" y="572"/>
                    <a:pt x="297" y="572"/>
                  </a:cubicBezTo>
                  <a:lnTo>
                    <a:pt x="2648" y="572"/>
                  </a:lnTo>
                  <a:cubicBezTo>
                    <a:pt x="2785" y="572"/>
                    <a:pt x="2922" y="435"/>
                    <a:pt x="2922" y="275"/>
                  </a:cubicBezTo>
                  <a:cubicBezTo>
                    <a:pt x="2922" y="138"/>
                    <a:pt x="2785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6015057" y="2040906"/>
              <a:ext cx="697171" cy="274113"/>
            </a:xfrm>
            <a:custGeom>
              <a:avLst/>
              <a:gdLst/>
              <a:ahLst/>
              <a:cxnLst/>
              <a:rect l="l" t="t" r="r" b="b"/>
              <a:pathLst>
                <a:path w="35358" h="13902" extrusionOk="0">
                  <a:moveTo>
                    <a:pt x="7191" y="1"/>
                  </a:moveTo>
                  <a:cubicBezTo>
                    <a:pt x="7077" y="1"/>
                    <a:pt x="6985" y="69"/>
                    <a:pt x="6940" y="161"/>
                  </a:cubicBezTo>
                  <a:lnTo>
                    <a:pt x="69" y="13491"/>
                  </a:lnTo>
                  <a:cubicBezTo>
                    <a:pt x="1" y="13628"/>
                    <a:pt x="46" y="13787"/>
                    <a:pt x="183" y="13856"/>
                  </a:cubicBezTo>
                  <a:cubicBezTo>
                    <a:pt x="229" y="13879"/>
                    <a:pt x="275" y="13901"/>
                    <a:pt x="320" y="13901"/>
                  </a:cubicBezTo>
                  <a:cubicBezTo>
                    <a:pt x="435" y="13901"/>
                    <a:pt x="526" y="13833"/>
                    <a:pt x="571" y="13742"/>
                  </a:cubicBezTo>
                  <a:lnTo>
                    <a:pt x="7236" y="845"/>
                  </a:lnTo>
                  <a:lnTo>
                    <a:pt x="13696" y="10569"/>
                  </a:lnTo>
                  <a:cubicBezTo>
                    <a:pt x="13742" y="10637"/>
                    <a:pt x="13810" y="10683"/>
                    <a:pt x="13901" y="10706"/>
                  </a:cubicBezTo>
                  <a:cubicBezTo>
                    <a:pt x="13993" y="10706"/>
                    <a:pt x="14061" y="10683"/>
                    <a:pt x="14130" y="10615"/>
                  </a:cubicBezTo>
                  <a:lnTo>
                    <a:pt x="21845" y="2854"/>
                  </a:lnTo>
                  <a:lnTo>
                    <a:pt x="26729" y="8583"/>
                  </a:lnTo>
                  <a:cubicBezTo>
                    <a:pt x="26752" y="8606"/>
                    <a:pt x="26798" y="8629"/>
                    <a:pt x="26821" y="8652"/>
                  </a:cubicBezTo>
                  <a:lnTo>
                    <a:pt x="34901" y="12509"/>
                  </a:lnTo>
                  <a:cubicBezTo>
                    <a:pt x="34949" y="12530"/>
                    <a:pt x="34997" y="12540"/>
                    <a:pt x="35042" y="12540"/>
                  </a:cubicBezTo>
                  <a:cubicBezTo>
                    <a:pt x="35148" y="12540"/>
                    <a:pt x="35241" y="12484"/>
                    <a:pt x="35289" y="12372"/>
                  </a:cubicBezTo>
                  <a:cubicBezTo>
                    <a:pt x="35357" y="12235"/>
                    <a:pt x="35289" y="12075"/>
                    <a:pt x="35152" y="12007"/>
                  </a:cubicBezTo>
                  <a:lnTo>
                    <a:pt x="27140" y="8150"/>
                  </a:lnTo>
                  <a:lnTo>
                    <a:pt x="22073" y="2238"/>
                  </a:lnTo>
                  <a:cubicBezTo>
                    <a:pt x="22027" y="2169"/>
                    <a:pt x="21959" y="2146"/>
                    <a:pt x="21867" y="2146"/>
                  </a:cubicBezTo>
                  <a:cubicBezTo>
                    <a:pt x="21855" y="2142"/>
                    <a:pt x="21842" y="2140"/>
                    <a:pt x="21828" y="2140"/>
                  </a:cubicBezTo>
                  <a:cubicBezTo>
                    <a:pt x="21767" y="2140"/>
                    <a:pt x="21699" y="2178"/>
                    <a:pt x="21662" y="2215"/>
                  </a:cubicBezTo>
                  <a:lnTo>
                    <a:pt x="13970" y="9976"/>
                  </a:lnTo>
                  <a:lnTo>
                    <a:pt x="7442" y="138"/>
                  </a:lnTo>
                  <a:cubicBezTo>
                    <a:pt x="7373" y="47"/>
                    <a:pt x="7282" y="1"/>
                    <a:pt x="7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6004705" y="2292502"/>
              <a:ext cx="33323" cy="33323"/>
            </a:xfrm>
            <a:custGeom>
              <a:avLst/>
              <a:gdLst/>
              <a:ahLst/>
              <a:cxnLst/>
              <a:rect l="l" t="t" r="r" b="b"/>
              <a:pathLst>
                <a:path w="1690" h="1690" extrusionOk="0">
                  <a:moveTo>
                    <a:pt x="845" y="0"/>
                  </a:moveTo>
                  <a:cubicBezTo>
                    <a:pt x="389" y="0"/>
                    <a:pt x="1" y="388"/>
                    <a:pt x="1" y="845"/>
                  </a:cubicBezTo>
                  <a:cubicBezTo>
                    <a:pt x="1" y="1324"/>
                    <a:pt x="389" y="1689"/>
                    <a:pt x="845" y="1689"/>
                  </a:cubicBezTo>
                  <a:cubicBezTo>
                    <a:pt x="1302" y="1689"/>
                    <a:pt x="1690" y="1324"/>
                    <a:pt x="1690" y="845"/>
                  </a:cubicBezTo>
                  <a:cubicBezTo>
                    <a:pt x="1690" y="388"/>
                    <a:pt x="1302" y="0"/>
                    <a:pt x="8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5999303" y="2287099"/>
              <a:ext cx="44128" cy="44581"/>
            </a:xfrm>
            <a:custGeom>
              <a:avLst/>
              <a:gdLst/>
              <a:ahLst/>
              <a:cxnLst/>
              <a:rect l="l" t="t" r="r" b="b"/>
              <a:pathLst>
                <a:path w="2238" h="2261" extrusionOk="0">
                  <a:moveTo>
                    <a:pt x="1119" y="571"/>
                  </a:moveTo>
                  <a:cubicBezTo>
                    <a:pt x="1416" y="571"/>
                    <a:pt x="1667" y="822"/>
                    <a:pt x="1667" y="1119"/>
                  </a:cubicBezTo>
                  <a:cubicBezTo>
                    <a:pt x="1667" y="1438"/>
                    <a:pt x="1416" y="1689"/>
                    <a:pt x="1119" y="1689"/>
                  </a:cubicBezTo>
                  <a:cubicBezTo>
                    <a:pt x="823" y="1689"/>
                    <a:pt x="572" y="1438"/>
                    <a:pt x="572" y="1119"/>
                  </a:cubicBezTo>
                  <a:cubicBezTo>
                    <a:pt x="572" y="822"/>
                    <a:pt x="823" y="571"/>
                    <a:pt x="1119" y="571"/>
                  </a:cubicBezTo>
                  <a:close/>
                  <a:moveTo>
                    <a:pt x="1119" y="0"/>
                  </a:moveTo>
                  <a:cubicBezTo>
                    <a:pt x="503" y="0"/>
                    <a:pt x="1" y="502"/>
                    <a:pt x="1" y="1119"/>
                  </a:cubicBezTo>
                  <a:cubicBezTo>
                    <a:pt x="1" y="1735"/>
                    <a:pt x="503" y="2260"/>
                    <a:pt x="1119" y="2260"/>
                  </a:cubicBezTo>
                  <a:cubicBezTo>
                    <a:pt x="1736" y="2260"/>
                    <a:pt x="2238" y="1735"/>
                    <a:pt x="2238" y="1119"/>
                  </a:cubicBezTo>
                  <a:cubicBezTo>
                    <a:pt x="2238" y="502"/>
                    <a:pt x="1736" y="0"/>
                    <a:pt x="1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6429559" y="2071961"/>
              <a:ext cx="32889" cy="33323"/>
            </a:xfrm>
            <a:custGeom>
              <a:avLst/>
              <a:gdLst/>
              <a:ahLst/>
              <a:cxnLst/>
              <a:rect l="l" t="t" r="r" b="b"/>
              <a:pathLst>
                <a:path w="1668" h="1690" extrusionOk="0">
                  <a:moveTo>
                    <a:pt x="845" y="1"/>
                  </a:moveTo>
                  <a:cubicBezTo>
                    <a:pt x="366" y="1"/>
                    <a:pt x="1" y="389"/>
                    <a:pt x="1" y="845"/>
                  </a:cubicBezTo>
                  <a:cubicBezTo>
                    <a:pt x="1" y="1302"/>
                    <a:pt x="366" y="1690"/>
                    <a:pt x="845" y="1690"/>
                  </a:cubicBezTo>
                  <a:cubicBezTo>
                    <a:pt x="1302" y="1690"/>
                    <a:pt x="1667" y="1302"/>
                    <a:pt x="1667" y="845"/>
                  </a:cubicBezTo>
                  <a:cubicBezTo>
                    <a:pt x="1667" y="389"/>
                    <a:pt x="1302" y="1"/>
                    <a:pt x="8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6423722" y="2066559"/>
              <a:ext cx="44562" cy="44128"/>
            </a:xfrm>
            <a:custGeom>
              <a:avLst/>
              <a:gdLst/>
              <a:ahLst/>
              <a:cxnLst/>
              <a:rect l="l" t="t" r="r" b="b"/>
              <a:pathLst>
                <a:path w="2260" h="2238" extrusionOk="0">
                  <a:moveTo>
                    <a:pt x="1141" y="572"/>
                  </a:moveTo>
                  <a:cubicBezTo>
                    <a:pt x="1438" y="572"/>
                    <a:pt x="1689" y="823"/>
                    <a:pt x="1689" y="1119"/>
                  </a:cubicBezTo>
                  <a:cubicBezTo>
                    <a:pt x="1689" y="1439"/>
                    <a:pt x="1438" y="1667"/>
                    <a:pt x="1141" y="1667"/>
                  </a:cubicBezTo>
                  <a:cubicBezTo>
                    <a:pt x="822" y="1667"/>
                    <a:pt x="571" y="1439"/>
                    <a:pt x="571" y="1119"/>
                  </a:cubicBezTo>
                  <a:cubicBezTo>
                    <a:pt x="571" y="823"/>
                    <a:pt x="822" y="572"/>
                    <a:pt x="1141" y="572"/>
                  </a:cubicBezTo>
                  <a:close/>
                  <a:moveTo>
                    <a:pt x="1141" y="1"/>
                  </a:moveTo>
                  <a:cubicBezTo>
                    <a:pt x="502" y="1"/>
                    <a:pt x="0" y="503"/>
                    <a:pt x="0" y="1119"/>
                  </a:cubicBezTo>
                  <a:cubicBezTo>
                    <a:pt x="0" y="1736"/>
                    <a:pt x="502" y="2238"/>
                    <a:pt x="1141" y="2238"/>
                  </a:cubicBezTo>
                  <a:cubicBezTo>
                    <a:pt x="1758" y="2238"/>
                    <a:pt x="2260" y="1736"/>
                    <a:pt x="2260" y="1119"/>
                  </a:cubicBezTo>
                  <a:cubicBezTo>
                    <a:pt x="2260" y="503"/>
                    <a:pt x="1758" y="1"/>
                    <a:pt x="1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6272942" y="2229938"/>
              <a:ext cx="33323" cy="32869"/>
            </a:xfrm>
            <a:custGeom>
              <a:avLst/>
              <a:gdLst/>
              <a:ahLst/>
              <a:cxnLst/>
              <a:rect l="l" t="t" r="r" b="b"/>
              <a:pathLst>
                <a:path w="1690" h="1667" extrusionOk="0">
                  <a:moveTo>
                    <a:pt x="845" y="1"/>
                  </a:moveTo>
                  <a:cubicBezTo>
                    <a:pt x="389" y="1"/>
                    <a:pt x="1" y="366"/>
                    <a:pt x="1" y="822"/>
                  </a:cubicBezTo>
                  <a:cubicBezTo>
                    <a:pt x="1" y="1302"/>
                    <a:pt x="389" y="1667"/>
                    <a:pt x="845" y="1667"/>
                  </a:cubicBezTo>
                  <a:cubicBezTo>
                    <a:pt x="1302" y="1667"/>
                    <a:pt x="1690" y="1302"/>
                    <a:pt x="1690" y="822"/>
                  </a:cubicBezTo>
                  <a:cubicBezTo>
                    <a:pt x="1690" y="366"/>
                    <a:pt x="1302" y="1"/>
                    <a:pt x="8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6267540" y="2224082"/>
              <a:ext cx="44128" cy="44581"/>
            </a:xfrm>
            <a:custGeom>
              <a:avLst/>
              <a:gdLst/>
              <a:ahLst/>
              <a:cxnLst/>
              <a:rect l="l" t="t" r="r" b="b"/>
              <a:pathLst>
                <a:path w="2238" h="2261" extrusionOk="0">
                  <a:moveTo>
                    <a:pt x="1119" y="571"/>
                  </a:moveTo>
                  <a:cubicBezTo>
                    <a:pt x="1416" y="571"/>
                    <a:pt x="1667" y="822"/>
                    <a:pt x="1667" y="1119"/>
                  </a:cubicBezTo>
                  <a:cubicBezTo>
                    <a:pt x="1667" y="1439"/>
                    <a:pt x="1416" y="1690"/>
                    <a:pt x="1119" y="1690"/>
                  </a:cubicBezTo>
                  <a:cubicBezTo>
                    <a:pt x="823" y="1690"/>
                    <a:pt x="571" y="1439"/>
                    <a:pt x="571" y="1119"/>
                  </a:cubicBezTo>
                  <a:cubicBezTo>
                    <a:pt x="571" y="822"/>
                    <a:pt x="823" y="571"/>
                    <a:pt x="1119" y="571"/>
                  </a:cubicBezTo>
                  <a:close/>
                  <a:moveTo>
                    <a:pt x="1119" y="1"/>
                  </a:moveTo>
                  <a:cubicBezTo>
                    <a:pt x="503" y="1"/>
                    <a:pt x="1" y="503"/>
                    <a:pt x="1" y="1119"/>
                  </a:cubicBezTo>
                  <a:cubicBezTo>
                    <a:pt x="1" y="1758"/>
                    <a:pt x="503" y="2260"/>
                    <a:pt x="1119" y="2260"/>
                  </a:cubicBezTo>
                  <a:cubicBezTo>
                    <a:pt x="1736" y="2260"/>
                    <a:pt x="2238" y="1758"/>
                    <a:pt x="2238" y="1119"/>
                  </a:cubicBezTo>
                  <a:cubicBezTo>
                    <a:pt x="2238" y="503"/>
                    <a:pt x="1736" y="1"/>
                    <a:pt x="1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3"/>
            <p:cNvSpPr/>
            <p:nvPr/>
          </p:nvSpPr>
          <p:spPr>
            <a:xfrm>
              <a:off x="6529921" y="2189892"/>
              <a:ext cx="33342" cy="32869"/>
            </a:xfrm>
            <a:custGeom>
              <a:avLst/>
              <a:gdLst/>
              <a:ahLst/>
              <a:cxnLst/>
              <a:rect l="l" t="t" r="r" b="b"/>
              <a:pathLst>
                <a:path w="1691" h="1667" extrusionOk="0">
                  <a:moveTo>
                    <a:pt x="846" y="0"/>
                  </a:moveTo>
                  <a:cubicBezTo>
                    <a:pt x="366" y="0"/>
                    <a:pt x="1" y="365"/>
                    <a:pt x="1" y="845"/>
                  </a:cubicBezTo>
                  <a:cubicBezTo>
                    <a:pt x="1" y="1301"/>
                    <a:pt x="366" y="1666"/>
                    <a:pt x="846" y="1666"/>
                  </a:cubicBezTo>
                  <a:cubicBezTo>
                    <a:pt x="1302" y="1666"/>
                    <a:pt x="1690" y="1301"/>
                    <a:pt x="1690" y="845"/>
                  </a:cubicBezTo>
                  <a:cubicBezTo>
                    <a:pt x="1690" y="365"/>
                    <a:pt x="1302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3"/>
            <p:cNvSpPr/>
            <p:nvPr/>
          </p:nvSpPr>
          <p:spPr>
            <a:xfrm>
              <a:off x="6524085" y="2184036"/>
              <a:ext cx="44562" cy="44581"/>
            </a:xfrm>
            <a:custGeom>
              <a:avLst/>
              <a:gdLst/>
              <a:ahLst/>
              <a:cxnLst/>
              <a:rect l="l" t="t" r="r" b="b"/>
              <a:pathLst>
                <a:path w="2260" h="2261" extrusionOk="0">
                  <a:moveTo>
                    <a:pt x="1142" y="571"/>
                  </a:moveTo>
                  <a:cubicBezTo>
                    <a:pt x="1438" y="571"/>
                    <a:pt x="1689" y="822"/>
                    <a:pt x="1689" y="1142"/>
                  </a:cubicBezTo>
                  <a:cubicBezTo>
                    <a:pt x="1689" y="1438"/>
                    <a:pt x="1438" y="1689"/>
                    <a:pt x="1142" y="1689"/>
                  </a:cubicBezTo>
                  <a:cubicBezTo>
                    <a:pt x="822" y="1689"/>
                    <a:pt x="571" y="1438"/>
                    <a:pt x="571" y="1142"/>
                  </a:cubicBezTo>
                  <a:cubicBezTo>
                    <a:pt x="571" y="822"/>
                    <a:pt x="822" y="571"/>
                    <a:pt x="1142" y="571"/>
                  </a:cubicBezTo>
                  <a:close/>
                  <a:moveTo>
                    <a:pt x="1142" y="0"/>
                  </a:moveTo>
                  <a:cubicBezTo>
                    <a:pt x="525" y="0"/>
                    <a:pt x="0" y="502"/>
                    <a:pt x="0" y="1142"/>
                  </a:cubicBezTo>
                  <a:cubicBezTo>
                    <a:pt x="0" y="1758"/>
                    <a:pt x="525" y="2260"/>
                    <a:pt x="1142" y="2260"/>
                  </a:cubicBezTo>
                  <a:cubicBezTo>
                    <a:pt x="1758" y="2260"/>
                    <a:pt x="2260" y="1758"/>
                    <a:pt x="2260" y="1142"/>
                  </a:cubicBezTo>
                  <a:cubicBezTo>
                    <a:pt x="2260" y="502"/>
                    <a:pt x="1758" y="0"/>
                    <a:pt x="1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6140638" y="2030121"/>
              <a:ext cx="32869" cy="32869"/>
            </a:xfrm>
            <a:custGeom>
              <a:avLst/>
              <a:gdLst/>
              <a:ahLst/>
              <a:cxnLst/>
              <a:rect l="l" t="t" r="r" b="b"/>
              <a:pathLst>
                <a:path w="1667" h="1667" extrusionOk="0">
                  <a:moveTo>
                    <a:pt x="822" y="0"/>
                  </a:moveTo>
                  <a:cubicBezTo>
                    <a:pt x="365" y="0"/>
                    <a:pt x="0" y="365"/>
                    <a:pt x="0" y="822"/>
                  </a:cubicBezTo>
                  <a:cubicBezTo>
                    <a:pt x="0" y="1301"/>
                    <a:pt x="365" y="1666"/>
                    <a:pt x="822" y="1666"/>
                  </a:cubicBezTo>
                  <a:cubicBezTo>
                    <a:pt x="1301" y="1666"/>
                    <a:pt x="1666" y="1301"/>
                    <a:pt x="1666" y="822"/>
                  </a:cubicBezTo>
                  <a:cubicBezTo>
                    <a:pt x="1666" y="365"/>
                    <a:pt x="1301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3"/>
            <p:cNvSpPr/>
            <p:nvPr/>
          </p:nvSpPr>
          <p:spPr>
            <a:xfrm>
              <a:off x="6134782" y="2024265"/>
              <a:ext cx="44581" cy="44581"/>
            </a:xfrm>
            <a:custGeom>
              <a:avLst/>
              <a:gdLst/>
              <a:ahLst/>
              <a:cxnLst/>
              <a:rect l="l" t="t" r="r" b="b"/>
              <a:pathLst>
                <a:path w="2261" h="2261" extrusionOk="0">
                  <a:moveTo>
                    <a:pt x="1119" y="571"/>
                  </a:moveTo>
                  <a:cubicBezTo>
                    <a:pt x="1438" y="571"/>
                    <a:pt x="1689" y="822"/>
                    <a:pt x="1689" y="1119"/>
                  </a:cubicBezTo>
                  <a:cubicBezTo>
                    <a:pt x="1689" y="1438"/>
                    <a:pt x="1438" y="1689"/>
                    <a:pt x="1119" y="1689"/>
                  </a:cubicBezTo>
                  <a:cubicBezTo>
                    <a:pt x="822" y="1689"/>
                    <a:pt x="571" y="1438"/>
                    <a:pt x="571" y="1119"/>
                  </a:cubicBezTo>
                  <a:cubicBezTo>
                    <a:pt x="571" y="822"/>
                    <a:pt x="822" y="571"/>
                    <a:pt x="1119" y="571"/>
                  </a:cubicBezTo>
                  <a:close/>
                  <a:moveTo>
                    <a:pt x="1119" y="0"/>
                  </a:moveTo>
                  <a:cubicBezTo>
                    <a:pt x="503" y="0"/>
                    <a:pt x="0" y="503"/>
                    <a:pt x="0" y="1119"/>
                  </a:cubicBezTo>
                  <a:cubicBezTo>
                    <a:pt x="0" y="1758"/>
                    <a:pt x="503" y="2260"/>
                    <a:pt x="1119" y="2260"/>
                  </a:cubicBezTo>
                  <a:cubicBezTo>
                    <a:pt x="1758" y="2260"/>
                    <a:pt x="2260" y="1758"/>
                    <a:pt x="2260" y="1119"/>
                  </a:cubicBezTo>
                  <a:cubicBezTo>
                    <a:pt x="2260" y="503"/>
                    <a:pt x="1758" y="0"/>
                    <a:pt x="1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3"/>
            <p:cNvSpPr/>
            <p:nvPr/>
          </p:nvSpPr>
          <p:spPr>
            <a:xfrm>
              <a:off x="6689258" y="2265942"/>
              <a:ext cx="33323" cy="33323"/>
            </a:xfrm>
            <a:custGeom>
              <a:avLst/>
              <a:gdLst/>
              <a:ahLst/>
              <a:cxnLst/>
              <a:rect l="l" t="t" r="r" b="b"/>
              <a:pathLst>
                <a:path w="1690" h="1690" extrusionOk="0">
                  <a:moveTo>
                    <a:pt x="845" y="1"/>
                  </a:moveTo>
                  <a:cubicBezTo>
                    <a:pt x="365" y="1"/>
                    <a:pt x="0" y="389"/>
                    <a:pt x="0" y="845"/>
                  </a:cubicBezTo>
                  <a:cubicBezTo>
                    <a:pt x="0" y="1302"/>
                    <a:pt x="365" y="1690"/>
                    <a:pt x="845" y="1690"/>
                  </a:cubicBezTo>
                  <a:cubicBezTo>
                    <a:pt x="1301" y="1690"/>
                    <a:pt x="1689" y="1302"/>
                    <a:pt x="1689" y="845"/>
                  </a:cubicBezTo>
                  <a:cubicBezTo>
                    <a:pt x="1689" y="389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3"/>
            <p:cNvSpPr/>
            <p:nvPr/>
          </p:nvSpPr>
          <p:spPr>
            <a:xfrm>
              <a:off x="6683402" y="2260539"/>
              <a:ext cx="44581" cy="44128"/>
            </a:xfrm>
            <a:custGeom>
              <a:avLst/>
              <a:gdLst/>
              <a:ahLst/>
              <a:cxnLst/>
              <a:rect l="l" t="t" r="r" b="b"/>
              <a:pathLst>
                <a:path w="2261" h="2238" extrusionOk="0">
                  <a:moveTo>
                    <a:pt x="1142" y="571"/>
                  </a:moveTo>
                  <a:cubicBezTo>
                    <a:pt x="1438" y="571"/>
                    <a:pt x="1689" y="822"/>
                    <a:pt x="1689" y="1119"/>
                  </a:cubicBezTo>
                  <a:cubicBezTo>
                    <a:pt x="1689" y="1416"/>
                    <a:pt x="1438" y="1667"/>
                    <a:pt x="1142" y="1667"/>
                  </a:cubicBezTo>
                  <a:cubicBezTo>
                    <a:pt x="822" y="1667"/>
                    <a:pt x="571" y="1416"/>
                    <a:pt x="571" y="1119"/>
                  </a:cubicBezTo>
                  <a:cubicBezTo>
                    <a:pt x="571" y="822"/>
                    <a:pt x="822" y="571"/>
                    <a:pt x="1142" y="571"/>
                  </a:cubicBezTo>
                  <a:close/>
                  <a:moveTo>
                    <a:pt x="1142" y="1"/>
                  </a:moveTo>
                  <a:cubicBezTo>
                    <a:pt x="503" y="1"/>
                    <a:pt x="0" y="503"/>
                    <a:pt x="0" y="1119"/>
                  </a:cubicBezTo>
                  <a:cubicBezTo>
                    <a:pt x="0" y="1735"/>
                    <a:pt x="503" y="2238"/>
                    <a:pt x="1142" y="2238"/>
                  </a:cubicBezTo>
                  <a:cubicBezTo>
                    <a:pt x="1758" y="2238"/>
                    <a:pt x="2260" y="1735"/>
                    <a:pt x="2260" y="1119"/>
                  </a:cubicBezTo>
                  <a:cubicBezTo>
                    <a:pt x="2260" y="503"/>
                    <a:pt x="1758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3"/>
            <p:cNvSpPr/>
            <p:nvPr/>
          </p:nvSpPr>
          <p:spPr>
            <a:xfrm>
              <a:off x="6015964" y="2387007"/>
              <a:ext cx="695357" cy="11278"/>
            </a:xfrm>
            <a:custGeom>
              <a:avLst/>
              <a:gdLst/>
              <a:ahLst/>
              <a:cxnLst/>
              <a:rect l="l" t="t" r="r" b="b"/>
              <a:pathLst>
                <a:path w="35266" h="572" extrusionOk="0">
                  <a:moveTo>
                    <a:pt x="274" y="1"/>
                  </a:moveTo>
                  <a:cubicBezTo>
                    <a:pt x="115" y="1"/>
                    <a:pt x="0" y="137"/>
                    <a:pt x="0" y="297"/>
                  </a:cubicBezTo>
                  <a:cubicBezTo>
                    <a:pt x="0" y="457"/>
                    <a:pt x="115" y="571"/>
                    <a:pt x="274" y="571"/>
                  </a:cubicBezTo>
                  <a:lnTo>
                    <a:pt x="34992" y="571"/>
                  </a:lnTo>
                  <a:cubicBezTo>
                    <a:pt x="35151" y="571"/>
                    <a:pt x="35266" y="457"/>
                    <a:pt x="35266" y="297"/>
                  </a:cubicBezTo>
                  <a:cubicBezTo>
                    <a:pt x="35266" y="137"/>
                    <a:pt x="35151" y="1"/>
                    <a:pt x="349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3"/>
            <p:cNvSpPr/>
            <p:nvPr/>
          </p:nvSpPr>
          <p:spPr>
            <a:xfrm>
              <a:off x="6544788" y="1866288"/>
              <a:ext cx="262854" cy="45922"/>
            </a:xfrm>
            <a:custGeom>
              <a:avLst/>
              <a:gdLst/>
              <a:ahLst/>
              <a:cxnLst/>
              <a:rect l="l" t="t" r="r" b="b"/>
              <a:pathLst>
                <a:path w="13331" h="2329" extrusionOk="0">
                  <a:moveTo>
                    <a:pt x="0" y="1"/>
                  </a:moveTo>
                  <a:lnTo>
                    <a:pt x="0" y="2329"/>
                  </a:lnTo>
                  <a:lnTo>
                    <a:pt x="13330" y="2329"/>
                  </a:lnTo>
                  <a:lnTo>
                    <a:pt x="133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3"/>
            <p:cNvSpPr/>
            <p:nvPr/>
          </p:nvSpPr>
          <p:spPr>
            <a:xfrm>
              <a:off x="6673504" y="1934254"/>
              <a:ext cx="134138" cy="46376"/>
            </a:xfrm>
            <a:custGeom>
              <a:avLst/>
              <a:gdLst/>
              <a:ahLst/>
              <a:cxnLst/>
              <a:rect l="l" t="t" r="r" b="b"/>
              <a:pathLst>
                <a:path w="6803" h="2352" extrusionOk="0">
                  <a:moveTo>
                    <a:pt x="0" y="0"/>
                  </a:moveTo>
                  <a:lnTo>
                    <a:pt x="0" y="2351"/>
                  </a:lnTo>
                  <a:lnTo>
                    <a:pt x="6802" y="2351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5850337" y="2564780"/>
              <a:ext cx="1007702" cy="592747"/>
            </a:xfrm>
            <a:custGeom>
              <a:avLst/>
              <a:gdLst/>
              <a:ahLst/>
              <a:cxnLst/>
              <a:rect l="l" t="t" r="r" b="b"/>
              <a:pathLst>
                <a:path w="51107" h="30062" extrusionOk="0">
                  <a:moveTo>
                    <a:pt x="1" y="1"/>
                  </a:moveTo>
                  <a:lnTo>
                    <a:pt x="1" y="30061"/>
                  </a:lnTo>
                  <a:lnTo>
                    <a:pt x="51107" y="30061"/>
                  </a:lnTo>
                  <a:lnTo>
                    <a:pt x="51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5850337" y="3133196"/>
              <a:ext cx="1007702" cy="24331"/>
            </a:xfrm>
            <a:custGeom>
              <a:avLst/>
              <a:gdLst/>
              <a:ahLst/>
              <a:cxnLst/>
              <a:rect l="l" t="t" r="r" b="b"/>
              <a:pathLst>
                <a:path w="51107" h="1234" extrusionOk="0">
                  <a:moveTo>
                    <a:pt x="1" y="1"/>
                  </a:moveTo>
                  <a:lnTo>
                    <a:pt x="1" y="1233"/>
                  </a:lnTo>
                  <a:lnTo>
                    <a:pt x="51107" y="1233"/>
                  </a:lnTo>
                  <a:lnTo>
                    <a:pt x="51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5892197" y="2606641"/>
              <a:ext cx="57634" cy="57615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2352" y="571"/>
                  </a:moveTo>
                  <a:lnTo>
                    <a:pt x="2352" y="2351"/>
                  </a:lnTo>
                  <a:lnTo>
                    <a:pt x="571" y="2351"/>
                  </a:lnTo>
                  <a:lnTo>
                    <a:pt x="571" y="571"/>
                  </a:lnTo>
                  <a:close/>
                  <a:moveTo>
                    <a:pt x="274" y="0"/>
                  </a:moveTo>
                  <a:cubicBezTo>
                    <a:pt x="115" y="0"/>
                    <a:pt x="1" y="137"/>
                    <a:pt x="1" y="297"/>
                  </a:cubicBezTo>
                  <a:lnTo>
                    <a:pt x="1" y="2625"/>
                  </a:lnTo>
                  <a:cubicBezTo>
                    <a:pt x="1" y="2785"/>
                    <a:pt x="115" y="2922"/>
                    <a:pt x="274" y="2922"/>
                  </a:cubicBezTo>
                  <a:lnTo>
                    <a:pt x="2625" y="2922"/>
                  </a:lnTo>
                  <a:cubicBezTo>
                    <a:pt x="2785" y="2922"/>
                    <a:pt x="2922" y="2785"/>
                    <a:pt x="2922" y="2625"/>
                  </a:cubicBezTo>
                  <a:lnTo>
                    <a:pt x="2922" y="297"/>
                  </a:lnTo>
                  <a:cubicBezTo>
                    <a:pt x="2922" y="137"/>
                    <a:pt x="2785" y="0"/>
                    <a:pt x="2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5984455" y="2652996"/>
              <a:ext cx="57634" cy="11259"/>
            </a:xfrm>
            <a:custGeom>
              <a:avLst/>
              <a:gdLst/>
              <a:ahLst/>
              <a:cxnLst/>
              <a:rect l="l" t="t" r="r" b="b"/>
              <a:pathLst>
                <a:path w="2923" h="571" extrusionOk="0">
                  <a:moveTo>
                    <a:pt x="297" y="0"/>
                  </a:moveTo>
                  <a:cubicBezTo>
                    <a:pt x="138" y="0"/>
                    <a:pt x="1" y="114"/>
                    <a:pt x="1" y="274"/>
                  </a:cubicBezTo>
                  <a:cubicBezTo>
                    <a:pt x="1" y="434"/>
                    <a:pt x="138" y="571"/>
                    <a:pt x="297" y="571"/>
                  </a:cubicBezTo>
                  <a:lnTo>
                    <a:pt x="2648" y="571"/>
                  </a:lnTo>
                  <a:cubicBezTo>
                    <a:pt x="2785" y="571"/>
                    <a:pt x="2922" y="434"/>
                    <a:pt x="2922" y="274"/>
                  </a:cubicBezTo>
                  <a:cubicBezTo>
                    <a:pt x="2922" y="114"/>
                    <a:pt x="2785" y="0"/>
                    <a:pt x="2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5943956" y="2720509"/>
              <a:ext cx="863686" cy="33323"/>
            </a:xfrm>
            <a:custGeom>
              <a:avLst/>
              <a:gdLst/>
              <a:ahLst/>
              <a:cxnLst/>
              <a:rect l="l" t="t" r="r" b="b"/>
              <a:pathLst>
                <a:path w="43803" h="1690" extrusionOk="0">
                  <a:moveTo>
                    <a:pt x="0" y="0"/>
                  </a:moveTo>
                  <a:lnTo>
                    <a:pt x="0" y="1689"/>
                  </a:lnTo>
                  <a:lnTo>
                    <a:pt x="43802" y="1689"/>
                  </a:lnTo>
                  <a:lnTo>
                    <a:pt x="43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5943956" y="2798807"/>
              <a:ext cx="863686" cy="33323"/>
            </a:xfrm>
            <a:custGeom>
              <a:avLst/>
              <a:gdLst/>
              <a:ahLst/>
              <a:cxnLst/>
              <a:rect l="l" t="t" r="r" b="b"/>
              <a:pathLst>
                <a:path w="43803" h="1690" extrusionOk="0">
                  <a:moveTo>
                    <a:pt x="0" y="1"/>
                  </a:moveTo>
                  <a:lnTo>
                    <a:pt x="0" y="1690"/>
                  </a:lnTo>
                  <a:lnTo>
                    <a:pt x="43802" y="1690"/>
                  </a:lnTo>
                  <a:lnTo>
                    <a:pt x="438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5943956" y="2877579"/>
              <a:ext cx="535133" cy="33323"/>
            </a:xfrm>
            <a:custGeom>
              <a:avLst/>
              <a:gdLst/>
              <a:ahLst/>
              <a:cxnLst/>
              <a:rect l="l" t="t" r="r" b="b"/>
              <a:pathLst>
                <a:path w="27140" h="1690" extrusionOk="0">
                  <a:moveTo>
                    <a:pt x="0" y="0"/>
                  </a:moveTo>
                  <a:lnTo>
                    <a:pt x="0" y="1689"/>
                  </a:lnTo>
                  <a:lnTo>
                    <a:pt x="27140" y="1689"/>
                  </a:lnTo>
                  <a:lnTo>
                    <a:pt x="27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5943956" y="2955877"/>
              <a:ext cx="387074" cy="33323"/>
            </a:xfrm>
            <a:custGeom>
              <a:avLst/>
              <a:gdLst/>
              <a:ahLst/>
              <a:cxnLst/>
              <a:rect l="l" t="t" r="r" b="b"/>
              <a:pathLst>
                <a:path w="19631" h="1690" extrusionOk="0">
                  <a:moveTo>
                    <a:pt x="0" y="1"/>
                  </a:moveTo>
                  <a:lnTo>
                    <a:pt x="0" y="1690"/>
                  </a:lnTo>
                  <a:lnTo>
                    <a:pt x="19630" y="1690"/>
                  </a:lnTo>
                  <a:lnTo>
                    <a:pt x="196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6372417" y="2955877"/>
              <a:ext cx="217839" cy="33323"/>
            </a:xfrm>
            <a:custGeom>
              <a:avLst/>
              <a:gdLst/>
              <a:ahLst/>
              <a:cxnLst/>
              <a:rect l="l" t="t" r="r" b="b"/>
              <a:pathLst>
                <a:path w="11048" h="1690" extrusionOk="0">
                  <a:moveTo>
                    <a:pt x="0" y="1"/>
                  </a:moveTo>
                  <a:lnTo>
                    <a:pt x="0" y="1690"/>
                  </a:lnTo>
                  <a:lnTo>
                    <a:pt x="11048" y="1690"/>
                  </a:lnTo>
                  <a:lnTo>
                    <a:pt x="110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5943956" y="3034648"/>
              <a:ext cx="235407" cy="32869"/>
            </a:xfrm>
            <a:custGeom>
              <a:avLst/>
              <a:gdLst/>
              <a:ahLst/>
              <a:cxnLst/>
              <a:rect l="l" t="t" r="r" b="b"/>
              <a:pathLst>
                <a:path w="11939" h="1667" extrusionOk="0">
                  <a:moveTo>
                    <a:pt x="0" y="0"/>
                  </a:moveTo>
                  <a:lnTo>
                    <a:pt x="0" y="1666"/>
                  </a:lnTo>
                  <a:lnTo>
                    <a:pt x="11938" y="1666"/>
                  </a:lnTo>
                  <a:lnTo>
                    <a:pt x="119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6964692" y="1818592"/>
              <a:ext cx="1301592" cy="169689"/>
            </a:xfrm>
            <a:custGeom>
              <a:avLst/>
              <a:gdLst/>
              <a:ahLst/>
              <a:cxnLst/>
              <a:rect l="l" t="t" r="r" b="b"/>
              <a:pathLst>
                <a:path w="66012" h="8606" extrusionOk="0">
                  <a:moveTo>
                    <a:pt x="0" y="0"/>
                  </a:moveTo>
                  <a:lnTo>
                    <a:pt x="0" y="8605"/>
                  </a:lnTo>
                  <a:lnTo>
                    <a:pt x="66011" y="8605"/>
                  </a:lnTo>
                  <a:lnTo>
                    <a:pt x="660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6964692" y="1988261"/>
              <a:ext cx="1301592" cy="24312"/>
            </a:xfrm>
            <a:custGeom>
              <a:avLst/>
              <a:gdLst/>
              <a:ahLst/>
              <a:cxnLst/>
              <a:rect l="l" t="t" r="r" b="b"/>
              <a:pathLst>
                <a:path w="66012" h="1233" extrusionOk="0">
                  <a:moveTo>
                    <a:pt x="0" y="0"/>
                  </a:moveTo>
                  <a:lnTo>
                    <a:pt x="0" y="1233"/>
                  </a:lnTo>
                  <a:lnTo>
                    <a:pt x="66011" y="1233"/>
                  </a:lnTo>
                  <a:lnTo>
                    <a:pt x="660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7006533" y="1860432"/>
              <a:ext cx="57634" cy="11278"/>
            </a:xfrm>
            <a:custGeom>
              <a:avLst/>
              <a:gdLst/>
              <a:ahLst/>
              <a:cxnLst/>
              <a:rect l="l" t="t" r="r" b="b"/>
              <a:pathLst>
                <a:path w="2923" h="572" extrusionOk="0">
                  <a:moveTo>
                    <a:pt x="298" y="1"/>
                  </a:moveTo>
                  <a:cubicBezTo>
                    <a:pt x="138" y="1"/>
                    <a:pt x="1" y="138"/>
                    <a:pt x="1" y="298"/>
                  </a:cubicBezTo>
                  <a:cubicBezTo>
                    <a:pt x="1" y="457"/>
                    <a:pt x="138" y="572"/>
                    <a:pt x="298" y="572"/>
                  </a:cubicBezTo>
                  <a:lnTo>
                    <a:pt x="2626" y="572"/>
                  </a:lnTo>
                  <a:cubicBezTo>
                    <a:pt x="2786" y="572"/>
                    <a:pt x="2923" y="457"/>
                    <a:pt x="2923" y="298"/>
                  </a:cubicBezTo>
                  <a:cubicBezTo>
                    <a:pt x="2923" y="138"/>
                    <a:pt x="2786" y="1"/>
                    <a:pt x="2626" y="1"/>
                  </a:cubicBezTo>
                  <a:close/>
                </a:path>
              </a:pathLst>
            </a:custGeom>
            <a:solidFill>
              <a:srgbClr val="000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7099264" y="1860432"/>
              <a:ext cx="57161" cy="11278"/>
            </a:xfrm>
            <a:custGeom>
              <a:avLst/>
              <a:gdLst/>
              <a:ahLst/>
              <a:cxnLst/>
              <a:rect l="l" t="t" r="r" b="b"/>
              <a:pathLst>
                <a:path w="2899" h="572" extrusionOk="0">
                  <a:moveTo>
                    <a:pt x="274" y="1"/>
                  </a:moveTo>
                  <a:cubicBezTo>
                    <a:pt x="114" y="1"/>
                    <a:pt x="0" y="138"/>
                    <a:pt x="0" y="298"/>
                  </a:cubicBezTo>
                  <a:cubicBezTo>
                    <a:pt x="0" y="457"/>
                    <a:pt x="114" y="572"/>
                    <a:pt x="274" y="572"/>
                  </a:cubicBezTo>
                  <a:lnTo>
                    <a:pt x="2625" y="572"/>
                  </a:lnTo>
                  <a:cubicBezTo>
                    <a:pt x="2785" y="572"/>
                    <a:pt x="2899" y="457"/>
                    <a:pt x="2899" y="298"/>
                  </a:cubicBezTo>
                  <a:cubicBezTo>
                    <a:pt x="2899" y="138"/>
                    <a:pt x="2785" y="1"/>
                    <a:pt x="26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7006533" y="1842430"/>
              <a:ext cx="57634" cy="29280"/>
            </a:xfrm>
            <a:custGeom>
              <a:avLst/>
              <a:gdLst/>
              <a:ahLst/>
              <a:cxnLst/>
              <a:rect l="l" t="t" r="r" b="b"/>
              <a:pathLst>
                <a:path w="2923" h="1485" extrusionOk="0">
                  <a:moveTo>
                    <a:pt x="2352" y="572"/>
                  </a:moveTo>
                  <a:lnTo>
                    <a:pt x="2352" y="914"/>
                  </a:lnTo>
                  <a:lnTo>
                    <a:pt x="572" y="914"/>
                  </a:lnTo>
                  <a:lnTo>
                    <a:pt x="572" y="572"/>
                  </a:lnTo>
                  <a:close/>
                  <a:moveTo>
                    <a:pt x="298" y="1"/>
                  </a:moveTo>
                  <a:cubicBezTo>
                    <a:pt x="138" y="1"/>
                    <a:pt x="1" y="138"/>
                    <a:pt x="1" y="298"/>
                  </a:cubicBezTo>
                  <a:lnTo>
                    <a:pt x="1" y="1211"/>
                  </a:lnTo>
                  <a:cubicBezTo>
                    <a:pt x="1" y="1370"/>
                    <a:pt x="138" y="1485"/>
                    <a:pt x="298" y="1485"/>
                  </a:cubicBezTo>
                  <a:lnTo>
                    <a:pt x="2626" y="1485"/>
                  </a:lnTo>
                  <a:cubicBezTo>
                    <a:pt x="2786" y="1485"/>
                    <a:pt x="2923" y="1370"/>
                    <a:pt x="2923" y="1211"/>
                  </a:cubicBezTo>
                  <a:lnTo>
                    <a:pt x="2923" y="298"/>
                  </a:lnTo>
                  <a:cubicBezTo>
                    <a:pt x="2923" y="138"/>
                    <a:pt x="2786" y="1"/>
                    <a:pt x="2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7058291" y="1906788"/>
              <a:ext cx="462691" cy="32889"/>
            </a:xfrm>
            <a:custGeom>
              <a:avLst/>
              <a:gdLst/>
              <a:ahLst/>
              <a:cxnLst/>
              <a:rect l="l" t="t" r="r" b="b"/>
              <a:pathLst>
                <a:path w="23466" h="1668" extrusionOk="0">
                  <a:moveTo>
                    <a:pt x="1" y="1"/>
                  </a:moveTo>
                  <a:lnTo>
                    <a:pt x="1" y="1667"/>
                  </a:lnTo>
                  <a:lnTo>
                    <a:pt x="23465" y="1667"/>
                  </a:lnTo>
                  <a:lnTo>
                    <a:pt x="23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7548863" y="1906788"/>
              <a:ext cx="194454" cy="32889"/>
            </a:xfrm>
            <a:custGeom>
              <a:avLst/>
              <a:gdLst/>
              <a:ahLst/>
              <a:cxnLst/>
              <a:rect l="l" t="t" r="r" b="b"/>
              <a:pathLst>
                <a:path w="9862" h="1668" extrusionOk="0">
                  <a:moveTo>
                    <a:pt x="0" y="1"/>
                  </a:moveTo>
                  <a:lnTo>
                    <a:pt x="0" y="1667"/>
                  </a:lnTo>
                  <a:lnTo>
                    <a:pt x="9861" y="1667"/>
                  </a:lnTo>
                  <a:lnTo>
                    <a:pt x="98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6964692" y="2047216"/>
              <a:ext cx="1301592" cy="169235"/>
            </a:xfrm>
            <a:custGeom>
              <a:avLst/>
              <a:gdLst/>
              <a:ahLst/>
              <a:cxnLst/>
              <a:rect l="l" t="t" r="r" b="b"/>
              <a:pathLst>
                <a:path w="66012" h="8583" extrusionOk="0">
                  <a:moveTo>
                    <a:pt x="0" y="0"/>
                  </a:moveTo>
                  <a:lnTo>
                    <a:pt x="0" y="8583"/>
                  </a:lnTo>
                  <a:lnTo>
                    <a:pt x="66011" y="8583"/>
                  </a:lnTo>
                  <a:lnTo>
                    <a:pt x="660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6964692" y="2216431"/>
              <a:ext cx="1301592" cy="24785"/>
            </a:xfrm>
            <a:custGeom>
              <a:avLst/>
              <a:gdLst/>
              <a:ahLst/>
              <a:cxnLst/>
              <a:rect l="l" t="t" r="r" b="b"/>
              <a:pathLst>
                <a:path w="66012" h="1257" extrusionOk="0">
                  <a:moveTo>
                    <a:pt x="0" y="1"/>
                  </a:moveTo>
                  <a:lnTo>
                    <a:pt x="0" y="1256"/>
                  </a:lnTo>
                  <a:lnTo>
                    <a:pt x="66011" y="1256"/>
                  </a:lnTo>
                  <a:lnTo>
                    <a:pt x="660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7006533" y="2089076"/>
              <a:ext cx="57634" cy="11259"/>
            </a:xfrm>
            <a:custGeom>
              <a:avLst/>
              <a:gdLst/>
              <a:ahLst/>
              <a:cxnLst/>
              <a:rect l="l" t="t" r="r" b="b"/>
              <a:pathLst>
                <a:path w="2923" h="571" extrusionOk="0">
                  <a:moveTo>
                    <a:pt x="298" y="0"/>
                  </a:moveTo>
                  <a:cubicBezTo>
                    <a:pt x="138" y="0"/>
                    <a:pt x="1" y="114"/>
                    <a:pt x="1" y="274"/>
                  </a:cubicBezTo>
                  <a:cubicBezTo>
                    <a:pt x="1" y="434"/>
                    <a:pt x="138" y="571"/>
                    <a:pt x="298" y="571"/>
                  </a:cubicBezTo>
                  <a:lnTo>
                    <a:pt x="2626" y="571"/>
                  </a:lnTo>
                  <a:cubicBezTo>
                    <a:pt x="2786" y="571"/>
                    <a:pt x="2923" y="434"/>
                    <a:pt x="2923" y="274"/>
                  </a:cubicBezTo>
                  <a:cubicBezTo>
                    <a:pt x="2923" y="114"/>
                    <a:pt x="2786" y="0"/>
                    <a:pt x="2626" y="0"/>
                  </a:cubicBezTo>
                  <a:close/>
                </a:path>
              </a:pathLst>
            </a:custGeom>
            <a:solidFill>
              <a:srgbClr val="000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7099264" y="2089076"/>
              <a:ext cx="57161" cy="11259"/>
            </a:xfrm>
            <a:custGeom>
              <a:avLst/>
              <a:gdLst/>
              <a:ahLst/>
              <a:cxnLst/>
              <a:rect l="l" t="t" r="r" b="b"/>
              <a:pathLst>
                <a:path w="2899" h="571" extrusionOk="0">
                  <a:moveTo>
                    <a:pt x="274" y="0"/>
                  </a:moveTo>
                  <a:cubicBezTo>
                    <a:pt x="114" y="0"/>
                    <a:pt x="0" y="114"/>
                    <a:pt x="0" y="274"/>
                  </a:cubicBezTo>
                  <a:cubicBezTo>
                    <a:pt x="0" y="434"/>
                    <a:pt x="114" y="571"/>
                    <a:pt x="274" y="571"/>
                  </a:cubicBezTo>
                  <a:lnTo>
                    <a:pt x="2625" y="571"/>
                  </a:lnTo>
                  <a:cubicBezTo>
                    <a:pt x="2785" y="571"/>
                    <a:pt x="2899" y="434"/>
                    <a:pt x="2899" y="274"/>
                  </a:cubicBezTo>
                  <a:cubicBezTo>
                    <a:pt x="2899" y="114"/>
                    <a:pt x="2785" y="0"/>
                    <a:pt x="2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006533" y="2071074"/>
              <a:ext cx="57634" cy="29261"/>
            </a:xfrm>
            <a:custGeom>
              <a:avLst/>
              <a:gdLst/>
              <a:ahLst/>
              <a:cxnLst/>
              <a:rect l="l" t="t" r="r" b="b"/>
              <a:pathLst>
                <a:path w="2923" h="1484" extrusionOk="0">
                  <a:moveTo>
                    <a:pt x="2352" y="571"/>
                  </a:moveTo>
                  <a:lnTo>
                    <a:pt x="2352" y="913"/>
                  </a:lnTo>
                  <a:lnTo>
                    <a:pt x="572" y="913"/>
                  </a:lnTo>
                  <a:lnTo>
                    <a:pt x="572" y="571"/>
                  </a:lnTo>
                  <a:close/>
                  <a:moveTo>
                    <a:pt x="298" y="0"/>
                  </a:moveTo>
                  <a:cubicBezTo>
                    <a:pt x="138" y="0"/>
                    <a:pt x="1" y="137"/>
                    <a:pt x="1" y="274"/>
                  </a:cubicBezTo>
                  <a:lnTo>
                    <a:pt x="1" y="1187"/>
                  </a:lnTo>
                  <a:cubicBezTo>
                    <a:pt x="1" y="1347"/>
                    <a:pt x="138" y="1484"/>
                    <a:pt x="298" y="1484"/>
                  </a:cubicBezTo>
                  <a:lnTo>
                    <a:pt x="2626" y="1484"/>
                  </a:lnTo>
                  <a:cubicBezTo>
                    <a:pt x="2786" y="1484"/>
                    <a:pt x="2923" y="1347"/>
                    <a:pt x="2923" y="1187"/>
                  </a:cubicBezTo>
                  <a:lnTo>
                    <a:pt x="2923" y="274"/>
                  </a:lnTo>
                  <a:cubicBezTo>
                    <a:pt x="2923" y="137"/>
                    <a:pt x="2786" y="0"/>
                    <a:pt x="26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7058291" y="2134978"/>
              <a:ext cx="211549" cy="33323"/>
            </a:xfrm>
            <a:custGeom>
              <a:avLst/>
              <a:gdLst/>
              <a:ahLst/>
              <a:cxnLst/>
              <a:rect l="l" t="t" r="r" b="b"/>
              <a:pathLst>
                <a:path w="10729" h="1690" extrusionOk="0">
                  <a:moveTo>
                    <a:pt x="1" y="0"/>
                  </a:moveTo>
                  <a:lnTo>
                    <a:pt x="1" y="1689"/>
                  </a:lnTo>
                  <a:lnTo>
                    <a:pt x="10729" y="1689"/>
                  </a:lnTo>
                  <a:lnTo>
                    <a:pt x="107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528160" y="2134978"/>
              <a:ext cx="617493" cy="33323"/>
            </a:xfrm>
            <a:custGeom>
              <a:avLst/>
              <a:gdLst/>
              <a:ahLst/>
              <a:cxnLst/>
              <a:rect l="l" t="t" r="r" b="b"/>
              <a:pathLst>
                <a:path w="31317" h="1690" extrusionOk="0">
                  <a:moveTo>
                    <a:pt x="1" y="0"/>
                  </a:moveTo>
                  <a:lnTo>
                    <a:pt x="1" y="1689"/>
                  </a:lnTo>
                  <a:lnTo>
                    <a:pt x="31317" y="1689"/>
                  </a:lnTo>
                  <a:lnTo>
                    <a:pt x="313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304938" y="2134978"/>
              <a:ext cx="193981" cy="33323"/>
            </a:xfrm>
            <a:custGeom>
              <a:avLst/>
              <a:gdLst/>
              <a:ahLst/>
              <a:cxnLst/>
              <a:rect l="l" t="t" r="r" b="b"/>
              <a:pathLst>
                <a:path w="9838" h="1690" extrusionOk="0">
                  <a:moveTo>
                    <a:pt x="0" y="0"/>
                  </a:moveTo>
                  <a:lnTo>
                    <a:pt x="0" y="1689"/>
                  </a:lnTo>
                  <a:lnTo>
                    <a:pt x="9838" y="1689"/>
                  </a:lnTo>
                  <a:lnTo>
                    <a:pt x="98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6964692" y="2275387"/>
              <a:ext cx="1301592" cy="169689"/>
            </a:xfrm>
            <a:custGeom>
              <a:avLst/>
              <a:gdLst/>
              <a:ahLst/>
              <a:cxnLst/>
              <a:rect l="l" t="t" r="r" b="b"/>
              <a:pathLst>
                <a:path w="66012" h="8606" extrusionOk="0">
                  <a:moveTo>
                    <a:pt x="0" y="1"/>
                  </a:moveTo>
                  <a:lnTo>
                    <a:pt x="0" y="8606"/>
                  </a:lnTo>
                  <a:lnTo>
                    <a:pt x="66011" y="8606"/>
                  </a:lnTo>
                  <a:lnTo>
                    <a:pt x="660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6964692" y="2445056"/>
              <a:ext cx="1301592" cy="24331"/>
            </a:xfrm>
            <a:custGeom>
              <a:avLst/>
              <a:gdLst/>
              <a:ahLst/>
              <a:cxnLst/>
              <a:rect l="l" t="t" r="r" b="b"/>
              <a:pathLst>
                <a:path w="66012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66011" y="1234"/>
                  </a:lnTo>
                  <a:lnTo>
                    <a:pt x="660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006533" y="2317247"/>
              <a:ext cx="57634" cy="11278"/>
            </a:xfrm>
            <a:custGeom>
              <a:avLst/>
              <a:gdLst/>
              <a:ahLst/>
              <a:cxnLst/>
              <a:rect l="l" t="t" r="r" b="b"/>
              <a:pathLst>
                <a:path w="2923" h="572" extrusionOk="0">
                  <a:moveTo>
                    <a:pt x="298" y="1"/>
                  </a:moveTo>
                  <a:cubicBezTo>
                    <a:pt x="138" y="1"/>
                    <a:pt x="1" y="138"/>
                    <a:pt x="1" y="297"/>
                  </a:cubicBezTo>
                  <a:cubicBezTo>
                    <a:pt x="1" y="457"/>
                    <a:pt x="138" y="571"/>
                    <a:pt x="298" y="571"/>
                  </a:cubicBezTo>
                  <a:lnTo>
                    <a:pt x="2626" y="571"/>
                  </a:lnTo>
                  <a:cubicBezTo>
                    <a:pt x="2786" y="571"/>
                    <a:pt x="2923" y="457"/>
                    <a:pt x="2923" y="297"/>
                  </a:cubicBezTo>
                  <a:cubicBezTo>
                    <a:pt x="2923" y="138"/>
                    <a:pt x="2786" y="1"/>
                    <a:pt x="2626" y="1"/>
                  </a:cubicBezTo>
                  <a:close/>
                </a:path>
              </a:pathLst>
            </a:custGeom>
            <a:solidFill>
              <a:srgbClr val="000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099264" y="2317247"/>
              <a:ext cx="57161" cy="11278"/>
            </a:xfrm>
            <a:custGeom>
              <a:avLst/>
              <a:gdLst/>
              <a:ahLst/>
              <a:cxnLst/>
              <a:rect l="l" t="t" r="r" b="b"/>
              <a:pathLst>
                <a:path w="2899" h="572" extrusionOk="0">
                  <a:moveTo>
                    <a:pt x="274" y="1"/>
                  </a:moveTo>
                  <a:cubicBezTo>
                    <a:pt x="114" y="1"/>
                    <a:pt x="0" y="138"/>
                    <a:pt x="0" y="297"/>
                  </a:cubicBezTo>
                  <a:cubicBezTo>
                    <a:pt x="0" y="457"/>
                    <a:pt x="114" y="571"/>
                    <a:pt x="274" y="571"/>
                  </a:cubicBezTo>
                  <a:lnTo>
                    <a:pt x="2625" y="571"/>
                  </a:lnTo>
                  <a:cubicBezTo>
                    <a:pt x="2785" y="571"/>
                    <a:pt x="2899" y="457"/>
                    <a:pt x="2899" y="297"/>
                  </a:cubicBezTo>
                  <a:cubicBezTo>
                    <a:pt x="2899" y="138"/>
                    <a:pt x="2785" y="1"/>
                    <a:pt x="26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006533" y="2299245"/>
              <a:ext cx="57634" cy="29280"/>
            </a:xfrm>
            <a:custGeom>
              <a:avLst/>
              <a:gdLst/>
              <a:ahLst/>
              <a:cxnLst/>
              <a:rect l="l" t="t" r="r" b="b"/>
              <a:pathLst>
                <a:path w="2923" h="1485" extrusionOk="0">
                  <a:moveTo>
                    <a:pt x="2352" y="571"/>
                  </a:moveTo>
                  <a:lnTo>
                    <a:pt x="2352" y="914"/>
                  </a:lnTo>
                  <a:lnTo>
                    <a:pt x="572" y="914"/>
                  </a:lnTo>
                  <a:lnTo>
                    <a:pt x="572" y="571"/>
                  </a:lnTo>
                  <a:close/>
                  <a:moveTo>
                    <a:pt x="298" y="1"/>
                  </a:moveTo>
                  <a:cubicBezTo>
                    <a:pt x="138" y="1"/>
                    <a:pt x="1" y="138"/>
                    <a:pt x="1" y="297"/>
                  </a:cubicBezTo>
                  <a:lnTo>
                    <a:pt x="1" y="1210"/>
                  </a:lnTo>
                  <a:cubicBezTo>
                    <a:pt x="1" y="1370"/>
                    <a:pt x="138" y="1484"/>
                    <a:pt x="298" y="1484"/>
                  </a:cubicBezTo>
                  <a:lnTo>
                    <a:pt x="2626" y="1484"/>
                  </a:lnTo>
                  <a:cubicBezTo>
                    <a:pt x="2786" y="1484"/>
                    <a:pt x="2923" y="1370"/>
                    <a:pt x="2923" y="1210"/>
                  </a:cubicBezTo>
                  <a:lnTo>
                    <a:pt x="2923" y="297"/>
                  </a:lnTo>
                  <a:cubicBezTo>
                    <a:pt x="2923" y="138"/>
                    <a:pt x="2786" y="1"/>
                    <a:pt x="2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058291" y="2363603"/>
              <a:ext cx="462691" cy="33323"/>
            </a:xfrm>
            <a:custGeom>
              <a:avLst/>
              <a:gdLst/>
              <a:ahLst/>
              <a:cxnLst/>
              <a:rect l="l" t="t" r="r" b="b"/>
              <a:pathLst>
                <a:path w="23466" h="1690" extrusionOk="0">
                  <a:moveTo>
                    <a:pt x="1" y="1"/>
                  </a:moveTo>
                  <a:lnTo>
                    <a:pt x="1" y="1690"/>
                  </a:lnTo>
                  <a:lnTo>
                    <a:pt x="23465" y="1690"/>
                  </a:lnTo>
                  <a:lnTo>
                    <a:pt x="23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6964692" y="2504031"/>
              <a:ext cx="1301592" cy="169235"/>
            </a:xfrm>
            <a:custGeom>
              <a:avLst/>
              <a:gdLst/>
              <a:ahLst/>
              <a:cxnLst/>
              <a:rect l="l" t="t" r="r" b="b"/>
              <a:pathLst>
                <a:path w="66012" h="8583" extrusionOk="0">
                  <a:moveTo>
                    <a:pt x="0" y="0"/>
                  </a:moveTo>
                  <a:lnTo>
                    <a:pt x="0" y="8582"/>
                  </a:lnTo>
                  <a:lnTo>
                    <a:pt x="66011" y="8582"/>
                  </a:lnTo>
                  <a:lnTo>
                    <a:pt x="660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6964692" y="2673246"/>
              <a:ext cx="1301592" cy="24765"/>
            </a:xfrm>
            <a:custGeom>
              <a:avLst/>
              <a:gdLst/>
              <a:ahLst/>
              <a:cxnLst/>
              <a:rect l="l" t="t" r="r" b="b"/>
              <a:pathLst>
                <a:path w="66012" h="1256" extrusionOk="0">
                  <a:moveTo>
                    <a:pt x="0" y="0"/>
                  </a:moveTo>
                  <a:lnTo>
                    <a:pt x="0" y="1256"/>
                  </a:lnTo>
                  <a:lnTo>
                    <a:pt x="66011" y="1256"/>
                  </a:lnTo>
                  <a:lnTo>
                    <a:pt x="660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006533" y="2545871"/>
              <a:ext cx="57634" cy="11278"/>
            </a:xfrm>
            <a:custGeom>
              <a:avLst/>
              <a:gdLst/>
              <a:ahLst/>
              <a:cxnLst/>
              <a:rect l="l" t="t" r="r" b="b"/>
              <a:pathLst>
                <a:path w="2923" h="572" extrusionOk="0">
                  <a:moveTo>
                    <a:pt x="298" y="1"/>
                  </a:moveTo>
                  <a:cubicBezTo>
                    <a:pt x="138" y="1"/>
                    <a:pt x="1" y="115"/>
                    <a:pt x="1" y="275"/>
                  </a:cubicBezTo>
                  <a:cubicBezTo>
                    <a:pt x="1" y="435"/>
                    <a:pt x="138" y="571"/>
                    <a:pt x="298" y="571"/>
                  </a:cubicBezTo>
                  <a:lnTo>
                    <a:pt x="2626" y="571"/>
                  </a:lnTo>
                  <a:cubicBezTo>
                    <a:pt x="2786" y="571"/>
                    <a:pt x="2923" y="435"/>
                    <a:pt x="2923" y="275"/>
                  </a:cubicBezTo>
                  <a:cubicBezTo>
                    <a:pt x="2923" y="115"/>
                    <a:pt x="2786" y="1"/>
                    <a:pt x="2626" y="1"/>
                  </a:cubicBezTo>
                  <a:close/>
                </a:path>
              </a:pathLst>
            </a:custGeom>
            <a:solidFill>
              <a:srgbClr val="000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099264" y="2545871"/>
              <a:ext cx="57161" cy="11278"/>
            </a:xfrm>
            <a:custGeom>
              <a:avLst/>
              <a:gdLst/>
              <a:ahLst/>
              <a:cxnLst/>
              <a:rect l="l" t="t" r="r" b="b"/>
              <a:pathLst>
                <a:path w="2899" h="572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cubicBezTo>
                    <a:pt x="0" y="435"/>
                    <a:pt x="114" y="571"/>
                    <a:pt x="274" y="571"/>
                  </a:cubicBezTo>
                  <a:lnTo>
                    <a:pt x="2625" y="571"/>
                  </a:lnTo>
                  <a:cubicBezTo>
                    <a:pt x="2785" y="571"/>
                    <a:pt x="2899" y="435"/>
                    <a:pt x="2899" y="275"/>
                  </a:cubicBezTo>
                  <a:cubicBezTo>
                    <a:pt x="2899" y="115"/>
                    <a:pt x="2785" y="1"/>
                    <a:pt x="26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06533" y="2527869"/>
              <a:ext cx="57634" cy="29280"/>
            </a:xfrm>
            <a:custGeom>
              <a:avLst/>
              <a:gdLst/>
              <a:ahLst/>
              <a:cxnLst/>
              <a:rect l="l" t="t" r="r" b="b"/>
              <a:pathLst>
                <a:path w="2923" h="1485" extrusionOk="0">
                  <a:moveTo>
                    <a:pt x="2352" y="571"/>
                  </a:moveTo>
                  <a:lnTo>
                    <a:pt x="2352" y="914"/>
                  </a:lnTo>
                  <a:lnTo>
                    <a:pt x="572" y="914"/>
                  </a:lnTo>
                  <a:lnTo>
                    <a:pt x="572" y="571"/>
                  </a:lnTo>
                  <a:close/>
                  <a:moveTo>
                    <a:pt x="298" y="1"/>
                  </a:moveTo>
                  <a:cubicBezTo>
                    <a:pt x="138" y="1"/>
                    <a:pt x="1" y="138"/>
                    <a:pt x="1" y="275"/>
                  </a:cubicBezTo>
                  <a:lnTo>
                    <a:pt x="1" y="1188"/>
                  </a:lnTo>
                  <a:cubicBezTo>
                    <a:pt x="1" y="1348"/>
                    <a:pt x="138" y="1484"/>
                    <a:pt x="298" y="1484"/>
                  </a:cubicBezTo>
                  <a:lnTo>
                    <a:pt x="2626" y="1484"/>
                  </a:lnTo>
                  <a:cubicBezTo>
                    <a:pt x="2786" y="1484"/>
                    <a:pt x="2923" y="1348"/>
                    <a:pt x="2923" y="1188"/>
                  </a:cubicBezTo>
                  <a:lnTo>
                    <a:pt x="2923" y="275"/>
                  </a:lnTo>
                  <a:cubicBezTo>
                    <a:pt x="2923" y="138"/>
                    <a:pt x="2786" y="1"/>
                    <a:pt x="2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058291" y="2591793"/>
              <a:ext cx="324077" cy="33323"/>
            </a:xfrm>
            <a:custGeom>
              <a:avLst/>
              <a:gdLst/>
              <a:ahLst/>
              <a:cxnLst/>
              <a:rect l="l" t="t" r="r" b="b"/>
              <a:pathLst>
                <a:path w="16436" h="1690" extrusionOk="0">
                  <a:moveTo>
                    <a:pt x="1" y="0"/>
                  </a:moveTo>
                  <a:lnTo>
                    <a:pt x="1" y="1689"/>
                  </a:lnTo>
                  <a:lnTo>
                    <a:pt x="16435" y="1689"/>
                  </a:lnTo>
                  <a:lnTo>
                    <a:pt x="164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419694" y="2591793"/>
              <a:ext cx="545485" cy="33323"/>
            </a:xfrm>
            <a:custGeom>
              <a:avLst/>
              <a:gdLst/>
              <a:ahLst/>
              <a:cxnLst/>
              <a:rect l="l" t="t" r="r" b="b"/>
              <a:pathLst>
                <a:path w="27665" h="1690" extrusionOk="0">
                  <a:moveTo>
                    <a:pt x="1" y="0"/>
                  </a:moveTo>
                  <a:lnTo>
                    <a:pt x="1" y="1689"/>
                  </a:lnTo>
                  <a:lnTo>
                    <a:pt x="27665" y="1689"/>
                  </a:lnTo>
                  <a:lnTo>
                    <a:pt x="276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8006113" y="2591793"/>
              <a:ext cx="89596" cy="33323"/>
            </a:xfrm>
            <a:custGeom>
              <a:avLst/>
              <a:gdLst/>
              <a:ahLst/>
              <a:cxnLst/>
              <a:rect l="l" t="t" r="r" b="b"/>
              <a:pathLst>
                <a:path w="4544" h="1690" extrusionOk="0">
                  <a:moveTo>
                    <a:pt x="1" y="0"/>
                  </a:moveTo>
                  <a:lnTo>
                    <a:pt x="1" y="1689"/>
                  </a:lnTo>
                  <a:lnTo>
                    <a:pt x="4543" y="1689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6964692" y="2770454"/>
              <a:ext cx="1301592" cy="387074"/>
            </a:xfrm>
            <a:custGeom>
              <a:avLst/>
              <a:gdLst/>
              <a:ahLst/>
              <a:cxnLst/>
              <a:rect l="l" t="t" r="r" b="b"/>
              <a:pathLst>
                <a:path w="66012" h="19631" extrusionOk="0">
                  <a:moveTo>
                    <a:pt x="0" y="1"/>
                  </a:moveTo>
                  <a:lnTo>
                    <a:pt x="0" y="19630"/>
                  </a:lnTo>
                  <a:lnTo>
                    <a:pt x="66011" y="19630"/>
                  </a:lnTo>
                  <a:lnTo>
                    <a:pt x="660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6964692" y="3133196"/>
              <a:ext cx="1301592" cy="24331"/>
            </a:xfrm>
            <a:custGeom>
              <a:avLst/>
              <a:gdLst/>
              <a:ahLst/>
              <a:cxnLst/>
              <a:rect l="l" t="t" r="r" b="b"/>
              <a:pathLst>
                <a:path w="66012" h="1234" extrusionOk="0">
                  <a:moveTo>
                    <a:pt x="0" y="1"/>
                  </a:moveTo>
                  <a:lnTo>
                    <a:pt x="0" y="1233"/>
                  </a:lnTo>
                  <a:lnTo>
                    <a:pt x="66011" y="1233"/>
                  </a:lnTo>
                  <a:lnTo>
                    <a:pt x="660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06533" y="2812314"/>
              <a:ext cx="57634" cy="57634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2352" y="571"/>
                  </a:moveTo>
                  <a:lnTo>
                    <a:pt x="2352" y="2351"/>
                  </a:lnTo>
                  <a:lnTo>
                    <a:pt x="572" y="2351"/>
                  </a:lnTo>
                  <a:lnTo>
                    <a:pt x="572" y="571"/>
                  </a:lnTo>
                  <a:close/>
                  <a:moveTo>
                    <a:pt x="298" y="0"/>
                  </a:moveTo>
                  <a:cubicBezTo>
                    <a:pt x="138" y="0"/>
                    <a:pt x="1" y="137"/>
                    <a:pt x="1" y="274"/>
                  </a:cubicBezTo>
                  <a:lnTo>
                    <a:pt x="1" y="2625"/>
                  </a:lnTo>
                  <a:cubicBezTo>
                    <a:pt x="1" y="2785"/>
                    <a:pt x="138" y="2922"/>
                    <a:pt x="298" y="2922"/>
                  </a:cubicBezTo>
                  <a:lnTo>
                    <a:pt x="2626" y="2922"/>
                  </a:lnTo>
                  <a:cubicBezTo>
                    <a:pt x="2786" y="2922"/>
                    <a:pt x="2923" y="2785"/>
                    <a:pt x="2923" y="2625"/>
                  </a:cubicBezTo>
                  <a:lnTo>
                    <a:pt x="2923" y="274"/>
                  </a:lnTo>
                  <a:cubicBezTo>
                    <a:pt x="2923" y="137"/>
                    <a:pt x="2786" y="0"/>
                    <a:pt x="26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099264" y="2858670"/>
              <a:ext cx="57161" cy="11278"/>
            </a:xfrm>
            <a:custGeom>
              <a:avLst/>
              <a:gdLst/>
              <a:ahLst/>
              <a:cxnLst/>
              <a:rect l="l" t="t" r="r" b="b"/>
              <a:pathLst>
                <a:path w="2899" h="572" extrusionOk="0">
                  <a:moveTo>
                    <a:pt x="274" y="0"/>
                  </a:moveTo>
                  <a:cubicBezTo>
                    <a:pt x="114" y="0"/>
                    <a:pt x="0" y="115"/>
                    <a:pt x="0" y="274"/>
                  </a:cubicBezTo>
                  <a:cubicBezTo>
                    <a:pt x="0" y="434"/>
                    <a:pt x="114" y="571"/>
                    <a:pt x="274" y="571"/>
                  </a:cubicBezTo>
                  <a:lnTo>
                    <a:pt x="2625" y="571"/>
                  </a:lnTo>
                  <a:cubicBezTo>
                    <a:pt x="2785" y="571"/>
                    <a:pt x="2899" y="434"/>
                    <a:pt x="2899" y="274"/>
                  </a:cubicBezTo>
                  <a:cubicBezTo>
                    <a:pt x="2899" y="115"/>
                    <a:pt x="2785" y="0"/>
                    <a:pt x="2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211319" y="2870362"/>
              <a:ext cx="187237" cy="187257"/>
            </a:xfrm>
            <a:custGeom>
              <a:avLst/>
              <a:gdLst/>
              <a:ahLst/>
              <a:cxnLst/>
              <a:rect l="l" t="t" r="r" b="b"/>
              <a:pathLst>
                <a:path w="9496" h="9497" extrusionOk="0">
                  <a:moveTo>
                    <a:pt x="1" y="1"/>
                  </a:moveTo>
                  <a:lnTo>
                    <a:pt x="1" y="9496"/>
                  </a:lnTo>
                  <a:lnTo>
                    <a:pt x="9496" y="9496"/>
                  </a:lnTo>
                  <a:lnTo>
                    <a:pt x="94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3"/>
            <p:cNvSpPr/>
            <p:nvPr/>
          </p:nvSpPr>
          <p:spPr>
            <a:xfrm>
              <a:off x="7252272" y="2912222"/>
              <a:ext cx="105331" cy="103537"/>
            </a:xfrm>
            <a:custGeom>
              <a:avLst/>
              <a:gdLst/>
              <a:ahLst/>
              <a:cxnLst/>
              <a:rect l="l" t="t" r="r" b="b"/>
              <a:pathLst>
                <a:path w="5342" h="5251" extrusionOk="0">
                  <a:moveTo>
                    <a:pt x="5022" y="1"/>
                  </a:moveTo>
                  <a:cubicBezTo>
                    <a:pt x="4948" y="1"/>
                    <a:pt x="4874" y="23"/>
                    <a:pt x="4817" y="69"/>
                  </a:cubicBezTo>
                  <a:lnTo>
                    <a:pt x="115" y="4771"/>
                  </a:lnTo>
                  <a:cubicBezTo>
                    <a:pt x="1" y="4885"/>
                    <a:pt x="1" y="5068"/>
                    <a:pt x="115" y="5182"/>
                  </a:cubicBezTo>
                  <a:cubicBezTo>
                    <a:pt x="183" y="5228"/>
                    <a:pt x="252" y="5250"/>
                    <a:pt x="320" y="5250"/>
                  </a:cubicBezTo>
                  <a:cubicBezTo>
                    <a:pt x="389" y="5250"/>
                    <a:pt x="480" y="5228"/>
                    <a:pt x="526" y="5182"/>
                  </a:cubicBezTo>
                  <a:lnTo>
                    <a:pt x="5228" y="480"/>
                  </a:lnTo>
                  <a:cubicBezTo>
                    <a:pt x="5342" y="366"/>
                    <a:pt x="5342" y="183"/>
                    <a:pt x="5228" y="69"/>
                  </a:cubicBezTo>
                  <a:cubicBezTo>
                    <a:pt x="5171" y="23"/>
                    <a:pt x="5096" y="1"/>
                    <a:pt x="5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7252272" y="2912222"/>
              <a:ext cx="105331" cy="103537"/>
            </a:xfrm>
            <a:custGeom>
              <a:avLst/>
              <a:gdLst/>
              <a:ahLst/>
              <a:cxnLst/>
              <a:rect l="l" t="t" r="r" b="b"/>
              <a:pathLst>
                <a:path w="5342" h="5251" extrusionOk="0">
                  <a:moveTo>
                    <a:pt x="320" y="1"/>
                  </a:moveTo>
                  <a:cubicBezTo>
                    <a:pt x="246" y="1"/>
                    <a:pt x="172" y="23"/>
                    <a:pt x="115" y="69"/>
                  </a:cubicBezTo>
                  <a:cubicBezTo>
                    <a:pt x="1" y="183"/>
                    <a:pt x="1" y="366"/>
                    <a:pt x="115" y="480"/>
                  </a:cubicBezTo>
                  <a:lnTo>
                    <a:pt x="4817" y="5182"/>
                  </a:lnTo>
                  <a:cubicBezTo>
                    <a:pt x="4885" y="5228"/>
                    <a:pt x="4954" y="5250"/>
                    <a:pt x="5022" y="5250"/>
                  </a:cubicBezTo>
                  <a:cubicBezTo>
                    <a:pt x="5091" y="5250"/>
                    <a:pt x="5159" y="5228"/>
                    <a:pt x="5228" y="5182"/>
                  </a:cubicBezTo>
                  <a:cubicBezTo>
                    <a:pt x="5342" y="5068"/>
                    <a:pt x="5342" y="4885"/>
                    <a:pt x="5228" y="4771"/>
                  </a:cubicBezTo>
                  <a:lnTo>
                    <a:pt x="526" y="69"/>
                  </a:lnTo>
                  <a:cubicBezTo>
                    <a:pt x="469" y="23"/>
                    <a:pt x="394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3"/>
            <p:cNvSpPr/>
            <p:nvPr/>
          </p:nvSpPr>
          <p:spPr>
            <a:xfrm>
              <a:off x="7466503" y="2870362"/>
              <a:ext cx="187237" cy="187257"/>
            </a:xfrm>
            <a:custGeom>
              <a:avLst/>
              <a:gdLst/>
              <a:ahLst/>
              <a:cxnLst/>
              <a:rect l="l" t="t" r="r" b="b"/>
              <a:pathLst>
                <a:path w="9496" h="9497" extrusionOk="0">
                  <a:moveTo>
                    <a:pt x="0" y="1"/>
                  </a:moveTo>
                  <a:lnTo>
                    <a:pt x="0" y="9496"/>
                  </a:lnTo>
                  <a:lnTo>
                    <a:pt x="9496" y="9496"/>
                  </a:lnTo>
                  <a:lnTo>
                    <a:pt x="94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3"/>
            <p:cNvSpPr/>
            <p:nvPr/>
          </p:nvSpPr>
          <p:spPr>
            <a:xfrm>
              <a:off x="7507456" y="2912222"/>
              <a:ext cx="105331" cy="103537"/>
            </a:xfrm>
            <a:custGeom>
              <a:avLst/>
              <a:gdLst/>
              <a:ahLst/>
              <a:cxnLst/>
              <a:rect l="l" t="t" r="r" b="b"/>
              <a:pathLst>
                <a:path w="5342" h="5251" extrusionOk="0">
                  <a:moveTo>
                    <a:pt x="5022" y="1"/>
                  </a:moveTo>
                  <a:cubicBezTo>
                    <a:pt x="4948" y="1"/>
                    <a:pt x="4874" y="23"/>
                    <a:pt x="4817" y="69"/>
                  </a:cubicBezTo>
                  <a:lnTo>
                    <a:pt x="115" y="4771"/>
                  </a:lnTo>
                  <a:cubicBezTo>
                    <a:pt x="1" y="4885"/>
                    <a:pt x="1" y="5068"/>
                    <a:pt x="115" y="5182"/>
                  </a:cubicBezTo>
                  <a:cubicBezTo>
                    <a:pt x="183" y="5228"/>
                    <a:pt x="252" y="5250"/>
                    <a:pt x="320" y="5250"/>
                  </a:cubicBezTo>
                  <a:cubicBezTo>
                    <a:pt x="389" y="5250"/>
                    <a:pt x="480" y="5228"/>
                    <a:pt x="526" y="5182"/>
                  </a:cubicBezTo>
                  <a:lnTo>
                    <a:pt x="5228" y="480"/>
                  </a:lnTo>
                  <a:cubicBezTo>
                    <a:pt x="5342" y="366"/>
                    <a:pt x="5342" y="183"/>
                    <a:pt x="5228" y="69"/>
                  </a:cubicBezTo>
                  <a:cubicBezTo>
                    <a:pt x="5170" y="23"/>
                    <a:pt x="5096" y="1"/>
                    <a:pt x="5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7721687" y="2870362"/>
              <a:ext cx="187237" cy="187257"/>
            </a:xfrm>
            <a:custGeom>
              <a:avLst/>
              <a:gdLst/>
              <a:ahLst/>
              <a:cxnLst/>
              <a:rect l="l" t="t" r="r" b="b"/>
              <a:pathLst>
                <a:path w="9496" h="9497" extrusionOk="0">
                  <a:moveTo>
                    <a:pt x="0" y="1"/>
                  </a:moveTo>
                  <a:lnTo>
                    <a:pt x="0" y="9496"/>
                  </a:lnTo>
                  <a:lnTo>
                    <a:pt x="9496" y="9496"/>
                  </a:lnTo>
                  <a:lnTo>
                    <a:pt x="94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7772085" y="2916284"/>
              <a:ext cx="94979" cy="95413"/>
            </a:xfrm>
            <a:custGeom>
              <a:avLst/>
              <a:gdLst/>
              <a:ahLst/>
              <a:cxnLst/>
              <a:rect l="l" t="t" r="r" b="b"/>
              <a:pathLst>
                <a:path w="4817" h="4839" extrusionOk="0">
                  <a:moveTo>
                    <a:pt x="4246" y="571"/>
                  </a:moveTo>
                  <a:lnTo>
                    <a:pt x="4246" y="4268"/>
                  </a:lnTo>
                  <a:lnTo>
                    <a:pt x="571" y="4268"/>
                  </a:lnTo>
                  <a:lnTo>
                    <a:pt x="571" y="571"/>
                  </a:lnTo>
                  <a:close/>
                  <a:moveTo>
                    <a:pt x="275" y="0"/>
                  </a:moveTo>
                  <a:cubicBezTo>
                    <a:pt x="115" y="0"/>
                    <a:pt x="1" y="137"/>
                    <a:pt x="1" y="297"/>
                  </a:cubicBezTo>
                  <a:lnTo>
                    <a:pt x="1" y="4542"/>
                  </a:lnTo>
                  <a:cubicBezTo>
                    <a:pt x="1" y="4702"/>
                    <a:pt x="115" y="4839"/>
                    <a:pt x="275" y="4839"/>
                  </a:cubicBezTo>
                  <a:lnTo>
                    <a:pt x="4543" y="4839"/>
                  </a:lnTo>
                  <a:cubicBezTo>
                    <a:pt x="4680" y="4839"/>
                    <a:pt x="4817" y="4702"/>
                    <a:pt x="4817" y="4542"/>
                  </a:cubicBezTo>
                  <a:lnTo>
                    <a:pt x="4817" y="297"/>
                  </a:lnTo>
                  <a:cubicBezTo>
                    <a:pt x="4817" y="137"/>
                    <a:pt x="4680" y="0"/>
                    <a:pt x="45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7976872" y="2870362"/>
              <a:ext cx="186784" cy="187257"/>
            </a:xfrm>
            <a:custGeom>
              <a:avLst/>
              <a:gdLst/>
              <a:ahLst/>
              <a:cxnLst/>
              <a:rect l="l" t="t" r="r" b="b"/>
              <a:pathLst>
                <a:path w="9473" h="9497" extrusionOk="0">
                  <a:moveTo>
                    <a:pt x="0" y="1"/>
                  </a:moveTo>
                  <a:lnTo>
                    <a:pt x="0" y="9496"/>
                  </a:lnTo>
                  <a:lnTo>
                    <a:pt x="9473" y="9496"/>
                  </a:lnTo>
                  <a:lnTo>
                    <a:pt x="9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8022774" y="2916383"/>
              <a:ext cx="11278" cy="11160"/>
            </a:xfrm>
            <a:custGeom>
              <a:avLst/>
              <a:gdLst/>
              <a:ahLst/>
              <a:cxnLst/>
              <a:rect l="l" t="t" r="r" b="b"/>
              <a:pathLst>
                <a:path w="572" h="566" extrusionOk="0">
                  <a:moveTo>
                    <a:pt x="286" y="1"/>
                  </a:moveTo>
                  <a:cubicBezTo>
                    <a:pt x="252" y="1"/>
                    <a:pt x="217" y="6"/>
                    <a:pt x="183" y="18"/>
                  </a:cubicBezTo>
                  <a:cubicBezTo>
                    <a:pt x="137" y="41"/>
                    <a:pt x="115" y="64"/>
                    <a:pt x="92" y="86"/>
                  </a:cubicBezTo>
                  <a:cubicBezTo>
                    <a:pt x="23" y="132"/>
                    <a:pt x="1" y="223"/>
                    <a:pt x="1" y="292"/>
                  </a:cubicBezTo>
                  <a:cubicBezTo>
                    <a:pt x="1" y="337"/>
                    <a:pt x="1" y="360"/>
                    <a:pt x="23" y="406"/>
                  </a:cubicBezTo>
                  <a:cubicBezTo>
                    <a:pt x="46" y="429"/>
                    <a:pt x="69" y="452"/>
                    <a:pt x="92" y="497"/>
                  </a:cubicBezTo>
                  <a:cubicBezTo>
                    <a:pt x="137" y="543"/>
                    <a:pt x="206" y="566"/>
                    <a:pt x="297" y="566"/>
                  </a:cubicBezTo>
                  <a:cubicBezTo>
                    <a:pt x="366" y="566"/>
                    <a:pt x="434" y="543"/>
                    <a:pt x="480" y="497"/>
                  </a:cubicBezTo>
                  <a:cubicBezTo>
                    <a:pt x="548" y="429"/>
                    <a:pt x="571" y="360"/>
                    <a:pt x="571" y="292"/>
                  </a:cubicBezTo>
                  <a:cubicBezTo>
                    <a:pt x="571" y="246"/>
                    <a:pt x="571" y="223"/>
                    <a:pt x="548" y="178"/>
                  </a:cubicBezTo>
                  <a:cubicBezTo>
                    <a:pt x="526" y="132"/>
                    <a:pt x="526" y="109"/>
                    <a:pt x="480" y="86"/>
                  </a:cubicBezTo>
                  <a:cubicBezTo>
                    <a:pt x="457" y="64"/>
                    <a:pt x="434" y="41"/>
                    <a:pt x="389" y="18"/>
                  </a:cubicBezTo>
                  <a:cubicBezTo>
                    <a:pt x="354" y="6"/>
                    <a:pt x="320" y="1"/>
                    <a:pt x="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8106495" y="2916383"/>
              <a:ext cx="11259" cy="11160"/>
            </a:xfrm>
            <a:custGeom>
              <a:avLst/>
              <a:gdLst/>
              <a:ahLst/>
              <a:cxnLst/>
              <a:rect l="l" t="t" r="r" b="b"/>
              <a:pathLst>
                <a:path w="571" h="566" extrusionOk="0">
                  <a:moveTo>
                    <a:pt x="297" y="1"/>
                  </a:moveTo>
                  <a:cubicBezTo>
                    <a:pt x="257" y="1"/>
                    <a:pt x="217" y="6"/>
                    <a:pt x="183" y="18"/>
                  </a:cubicBezTo>
                  <a:cubicBezTo>
                    <a:pt x="160" y="41"/>
                    <a:pt x="114" y="64"/>
                    <a:pt x="91" y="86"/>
                  </a:cubicBezTo>
                  <a:cubicBezTo>
                    <a:pt x="46" y="132"/>
                    <a:pt x="0" y="223"/>
                    <a:pt x="0" y="292"/>
                  </a:cubicBezTo>
                  <a:cubicBezTo>
                    <a:pt x="0" y="337"/>
                    <a:pt x="23" y="360"/>
                    <a:pt x="23" y="406"/>
                  </a:cubicBezTo>
                  <a:cubicBezTo>
                    <a:pt x="46" y="429"/>
                    <a:pt x="69" y="452"/>
                    <a:pt x="91" y="497"/>
                  </a:cubicBezTo>
                  <a:cubicBezTo>
                    <a:pt x="137" y="543"/>
                    <a:pt x="228" y="566"/>
                    <a:pt x="297" y="566"/>
                  </a:cubicBezTo>
                  <a:cubicBezTo>
                    <a:pt x="365" y="566"/>
                    <a:pt x="434" y="543"/>
                    <a:pt x="502" y="497"/>
                  </a:cubicBezTo>
                  <a:cubicBezTo>
                    <a:pt x="548" y="429"/>
                    <a:pt x="571" y="360"/>
                    <a:pt x="571" y="292"/>
                  </a:cubicBezTo>
                  <a:cubicBezTo>
                    <a:pt x="571" y="246"/>
                    <a:pt x="571" y="223"/>
                    <a:pt x="548" y="178"/>
                  </a:cubicBezTo>
                  <a:cubicBezTo>
                    <a:pt x="548" y="132"/>
                    <a:pt x="525" y="109"/>
                    <a:pt x="502" y="86"/>
                  </a:cubicBezTo>
                  <a:cubicBezTo>
                    <a:pt x="479" y="64"/>
                    <a:pt x="434" y="41"/>
                    <a:pt x="411" y="18"/>
                  </a:cubicBezTo>
                  <a:cubicBezTo>
                    <a:pt x="377" y="6"/>
                    <a:pt x="337" y="1"/>
                    <a:pt x="2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8022774" y="3000202"/>
              <a:ext cx="11278" cy="11495"/>
            </a:xfrm>
            <a:custGeom>
              <a:avLst/>
              <a:gdLst/>
              <a:ahLst/>
              <a:cxnLst/>
              <a:rect l="l" t="t" r="r" b="b"/>
              <a:pathLst>
                <a:path w="572" h="583" extrusionOk="0">
                  <a:moveTo>
                    <a:pt x="286" y="1"/>
                  </a:moveTo>
                  <a:cubicBezTo>
                    <a:pt x="252" y="1"/>
                    <a:pt x="217" y="12"/>
                    <a:pt x="183" y="35"/>
                  </a:cubicBezTo>
                  <a:cubicBezTo>
                    <a:pt x="137" y="35"/>
                    <a:pt x="115" y="58"/>
                    <a:pt x="92" y="81"/>
                  </a:cubicBezTo>
                  <a:cubicBezTo>
                    <a:pt x="23" y="149"/>
                    <a:pt x="1" y="218"/>
                    <a:pt x="1" y="286"/>
                  </a:cubicBezTo>
                  <a:cubicBezTo>
                    <a:pt x="1" y="332"/>
                    <a:pt x="1" y="355"/>
                    <a:pt x="23" y="400"/>
                  </a:cubicBezTo>
                  <a:cubicBezTo>
                    <a:pt x="46" y="446"/>
                    <a:pt x="46" y="469"/>
                    <a:pt x="92" y="492"/>
                  </a:cubicBezTo>
                  <a:cubicBezTo>
                    <a:pt x="115" y="515"/>
                    <a:pt x="137" y="537"/>
                    <a:pt x="183" y="560"/>
                  </a:cubicBezTo>
                  <a:cubicBezTo>
                    <a:pt x="206" y="560"/>
                    <a:pt x="252" y="583"/>
                    <a:pt x="297" y="583"/>
                  </a:cubicBezTo>
                  <a:cubicBezTo>
                    <a:pt x="320" y="583"/>
                    <a:pt x="366" y="560"/>
                    <a:pt x="389" y="560"/>
                  </a:cubicBezTo>
                  <a:cubicBezTo>
                    <a:pt x="434" y="537"/>
                    <a:pt x="457" y="515"/>
                    <a:pt x="480" y="492"/>
                  </a:cubicBezTo>
                  <a:cubicBezTo>
                    <a:pt x="526" y="469"/>
                    <a:pt x="526" y="446"/>
                    <a:pt x="548" y="400"/>
                  </a:cubicBezTo>
                  <a:cubicBezTo>
                    <a:pt x="571" y="355"/>
                    <a:pt x="571" y="332"/>
                    <a:pt x="571" y="286"/>
                  </a:cubicBezTo>
                  <a:cubicBezTo>
                    <a:pt x="571" y="218"/>
                    <a:pt x="548" y="149"/>
                    <a:pt x="480" y="81"/>
                  </a:cubicBezTo>
                  <a:cubicBezTo>
                    <a:pt x="457" y="58"/>
                    <a:pt x="434" y="35"/>
                    <a:pt x="389" y="35"/>
                  </a:cubicBezTo>
                  <a:cubicBezTo>
                    <a:pt x="354" y="12"/>
                    <a:pt x="320" y="1"/>
                    <a:pt x="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8106495" y="3000419"/>
              <a:ext cx="11259" cy="11278"/>
            </a:xfrm>
            <a:custGeom>
              <a:avLst/>
              <a:gdLst/>
              <a:ahLst/>
              <a:cxnLst/>
              <a:rect l="l" t="t" r="r" b="b"/>
              <a:pathLst>
                <a:path w="571" h="572" extrusionOk="0">
                  <a:moveTo>
                    <a:pt x="303" y="0"/>
                  </a:moveTo>
                  <a:cubicBezTo>
                    <a:pt x="263" y="0"/>
                    <a:pt x="223" y="8"/>
                    <a:pt x="183" y="24"/>
                  </a:cubicBezTo>
                  <a:cubicBezTo>
                    <a:pt x="160" y="24"/>
                    <a:pt x="114" y="47"/>
                    <a:pt x="91" y="70"/>
                  </a:cubicBezTo>
                  <a:cubicBezTo>
                    <a:pt x="46" y="138"/>
                    <a:pt x="0" y="207"/>
                    <a:pt x="0" y="275"/>
                  </a:cubicBezTo>
                  <a:cubicBezTo>
                    <a:pt x="0" y="321"/>
                    <a:pt x="23" y="344"/>
                    <a:pt x="23" y="389"/>
                  </a:cubicBezTo>
                  <a:cubicBezTo>
                    <a:pt x="46" y="435"/>
                    <a:pt x="69" y="458"/>
                    <a:pt x="91" y="481"/>
                  </a:cubicBezTo>
                  <a:cubicBezTo>
                    <a:pt x="114" y="504"/>
                    <a:pt x="160" y="526"/>
                    <a:pt x="183" y="549"/>
                  </a:cubicBezTo>
                  <a:cubicBezTo>
                    <a:pt x="228" y="549"/>
                    <a:pt x="251" y="572"/>
                    <a:pt x="297" y="572"/>
                  </a:cubicBezTo>
                  <a:cubicBezTo>
                    <a:pt x="365" y="572"/>
                    <a:pt x="434" y="526"/>
                    <a:pt x="502" y="481"/>
                  </a:cubicBezTo>
                  <a:cubicBezTo>
                    <a:pt x="525" y="458"/>
                    <a:pt x="548" y="435"/>
                    <a:pt x="548" y="389"/>
                  </a:cubicBezTo>
                  <a:cubicBezTo>
                    <a:pt x="571" y="344"/>
                    <a:pt x="571" y="321"/>
                    <a:pt x="571" y="275"/>
                  </a:cubicBezTo>
                  <a:cubicBezTo>
                    <a:pt x="571" y="207"/>
                    <a:pt x="548" y="138"/>
                    <a:pt x="502" y="70"/>
                  </a:cubicBezTo>
                  <a:cubicBezTo>
                    <a:pt x="443" y="26"/>
                    <a:pt x="375" y="0"/>
                    <a:pt x="3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8417479" y="1683566"/>
              <a:ext cx="831724" cy="832177"/>
            </a:xfrm>
            <a:custGeom>
              <a:avLst/>
              <a:gdLst/>
              <a:ahLst/>
              <a:cxnLst/>
              <a:rect l="l" t="t" r="r" b="b"/>
              <a:pathLst>
                <a:path w="42182" h="42205" extrusionOk="0">
                  <a:moveTo>
                    <a:pt x="2739" y="1"/>
                  </a:moveTo>
                  <a:cubicBezTo>
                    <a:pt x="1210" y="1"/>
                    <a:pt x="0" y="1233"/>
                    <a:pt x="0" y="2740"/>
                  </a:cubicBezTo>
                  <a:lnTo>
                    <a:pt x="0" y="39466"/>
                  </a:lnTo>
                  <a:cubicBezTo>
                    <a:pt x="0" y="40972"/>
                    <a:pt x="1210" y="42205"/>
                    <a:pt x="2739" y="42205"/>
                  </a:cubicBezTo>
                  <a:lnTo>
                    <a:pt x="39442" y="42205"/>
                  </a:lnTo>
                  <a:cubicBezTo>
                    <a:pt x="40949" y="42205"/>
                    <a:pt x="42181" y="40972"/>
                    <a:pt x="42181" y="39466"/>
                  </a:cubicBezTo>
                  <a:lnTo>
                    <a:pt x="42181" y="2740"/>
                  </a:lnTo>
                  <a:cubicBezTo>
                    <a:pt x="42181" y="1233"/>
                    <a:pt x="40949" y="1"/>
                    <a:pt x="39442" y="1"/>
                  </a:cubicBezTo>
                  <a:close/>
                </a:path>
              </a:pathLst>
            </a:custGeom>
            <a:solidFill>
              <a:srgbClr val="2970AA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8364814" y="1630920"/>
              <a:ext cx="831724" cy="832157"/>
            </a:xfrm>
            <a:custGeom>
              <a:avLst/>
              <a:gdLst/>
              <a:ahLst/>
              <a:cxnLst/>
              <a:rect l="l" t="t" r="r" b="b"/>
              <a:pathLst>
                <a:path w="42182" h="42204" extrusionOk="0">
                  <a:moveTo>
                    <a:pt x="2740" y="0"/>
                  </a:moveTo>
                  <a:cubicBezTo>
                    <a:pt x="1233" y="0"/>
                    <a:pt x="1" y="1233"/>
                    <a:pt x="1" y="2739"/>
                  </a:cubicBezTo>
                  <a:lnTo>
                    <a:pt x="1" y="39465"/>
                  </a:lnTo>
                  <a:cubicBezTo>
                    <a:pt x="1" y="40971"/>
                    <a:pt x="1233" y="42204"/>
                    <a:pt x="2740" y="42204"/>
                  </a:cubicBezTo>
                  <a:lnTo>
                    <a:pt x="39443" y="42204"/>
                  </a:lnTo>
                  <a:cubicBezTo>
                    <a:pt x="40972" y="42204"/>
                    <a:pt x="42182" y="40971"/>
                    <a:pt x="42182" y="39465"/>
                  </a:cubicBezTo>
                  <a:lnTo>
                    <a:pt x="42182" y="2739"/>
                  </a:lnTo>
                  <a:cubicBezTo>
                    <a:pt x="42182" y="1233"/>
                    <a:pt x="40972" y="0"/>
                    <a:pt x="394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8359411" y="1625518"/>
              <a:ext cx="842982" cy="842963"/>
            </a:xfrm>
            <a:custGeom>
              <a:avLst/>
              <a:gdLst/>
              <a:ahLst/>
              <a:cxnLst/>
              <a:rect l="l" t="t" r="r" b="b"/>
              <a:pathLst>
                <a:path w="42753" h="42752" extrusionOk="0">
                  <a:moveTo>
                    <a:pt x="39717" y="571"/>
                  </a:moveTo>
                  <a:cubicBezTo>
                    <a:pt x="41086" y="571"/>
                    <a:pt x="42182" y="1666"/>
                    <a:pt x="42182" y="3013"/>
                  </a:cubicBezTo>
                  <a:lnTo>
                    <a:pt x="42182" y="39739"/>
                  </a:lnTo>
                  <a:cubicBezTo>
                    <a:pt x="42182" y="41086"/>
                    <a:pt x="41086" y="42181"/>
                    <a:pt x="39717" y="42181"/>
                  </a:cubicBezTo>
                  <a:lnTo>
                    <a:pt x="3014" y="42181"/>
                  </a:lnTo>
                  <a:cubicBezTo>
                    <a:pt x="1667" y="42181"/>
                    <a:pt x="571" y="41086"/>
                    <a:pt x="571" y="39739"/>
                  </a:cubicBezTo>
                  <a:lnTo>
                    <a:pt x="571" y="3013"/>
                  </a:lnTo>
                  <a:cubicBezTo>
                    <a:pt x="571" y="1666"/>
                    <a:pt x="1667" y="571"/>
                    <a:pt x="3014" y="571"/>
                  </a:cubicBezTo>
                  <a:close/>
                  <a:moveTo>
                    <a:pt x="3014" y="0"/>
                  </a:moveTo>
                  <a:cubicBezTo>
                    <a:pt x="1348" y="0"/>
                    <a:pt x="1" y="1347"/>
                    <a:pt x="1" y="3013"/>
                  </a:cubicBezTo>
                  <a:lnTo>
                    <a:pt x="1" y="39739"/>
                  </a:lnTo>
                  <a:cubicBezTo>
                    <a:pt x="1" y="41405"/>
                    <a:pt x="1348" y="42752"/>
                    <a:pt x="3014" y="42752"/>
                  </a:cubicBezTo>
                  <a:lnTo>
                    <a:pt x="39717" y="42752"/>
                  </a:lnTo>
                  <a:cubicBezTo>
                    <a:pt x="41383" y="42752"/>
                    <a:pt x="42753" y="41405"/>
                    <a:pt x="42753" y="39739"/>
                  </a:cubicBezTo>
                  <a:lnTo>
                    <a:pt x="42753" y="3013"/>
                  </a:lnTo>
                  <a:cubicBezTo>
                    <a:pt x="42753" y="1347"/>
                    <a:pt x="41383" y="0"/>
                    <a:pt x="397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3"/>
            <p:cNvSpPr/>
            <p:nvPr/>
          </p:nvSpPr>
          <p:spPr>
            <a:xfrm>
              <a:off x="8428718" y="1690329"/>
              <a:ext cx="54933" cy="54026"/>
            </a:xfrm>
            <a:custGeom>
              <a:avLst/>
              <a:gdLst/>
              <a:ahLst/>
              <a:cxnLst/>
              <a:rect l="l" t="t" r="r" b="b"/>
              <a:pathLst>
                <a:path w="2786" h="2740" extrusionOk="0">
                  <a:moveTo>
                    <a:pt x="2466" y="0"/>
                  </a:moveTo>
                  <a:cubicBezTo>
                    <a:pt x="2392" y="0"/>
                    <a:pt x="2318" y="23"/>
                    <a:pt x="2261" y="69"/>
                  </a:cubicBezTo>
                  <a:lnTo>
                    <a:pt x="115" y="2237"/>
                  </a:lnTo>
                  <a:cubicBezTo>
                    <a:pt x="1" y="2351"/>
                    <a:pt x="1" y="2534"/>
                    <a:pt x="115" y="2648"/>
                  </a:cubicBezTo>
                  <a:cubicBezTo>
                    <a:pt x="161" y="2693"/>
                    <a:pt x="229" y="2739"/>
                    <a:pt x="321" y="2739"/>
                  </a:cubicBezTo>
                  <a:cubicBezTo>
                    <a:pt x="389" y="2739"/>
                    <a:pt x="457" y="2693"/>
                    <a:pt x="503" y="2648"/>
                  </a:cubicBezTo>
                  <a:lnTo>
                    <a:pt x="2672" y="479"/>
                  </a:lnTo>
                  <a:cubicBezTo>
                    <a:pt x="2786" y="365"/>
                    <a:pt x="2786" y="183"/>
                    <a:pt x="2672" y="69"/>
                  </a:cubicBezTo>
                  <a:cubicBezTo>
                    <a:pt x="2614" y="23"/>
                    <a:pt x="2540" y="0"/>
                    <a:pt x="2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3"/>
            <p:cNvSpPr/>
            <p:nvPr/>
          </p:nvSpPr>
          <p:spPr>
            <a:xfrm>
              <a:off x="8428718" y="1690329"/>
              <a:ext cx="54933" cy="54026"/>
            </a:xfrm>
            <a:custGeom>
              <a:avLst/>
              <a:gdLst/>
              <a:ahLst/>
              <a:cxnLst/>
              <a:rect l="l" t="t" r="r" b="b"/>
              <a:pathLst>
                <a:path w="2786" h="2740" extrusionOk="0">
                  <a:moveTo>
                    <a:pt x="318" y="0"/>
                  </a:moveTo>
                  <a:cubicBezTo>
                    <a:pt x="246" y="0"/>
                    <a:pt x="172" y="23"/>
                    <a:pt x="115" y="69"/>
                  </a:cubicBezTo>
                  <a:cubicBezTo>
                    <a:pt x="1" y="183"/>
                    <a:pt x="1" y="365"/>
                    <a:pt x="115" y="479"/>
                  </a:cubicBezTo>
                  <a:lnTo>
                    <a:pt x="2283" y="2648"/>
                  </a:lnTo>
                  <a:cubicBezTo>
                    <a:pt x="2329" y="2693"/>
                    <a:pt x="2398" y="2739"/>
                    <a:pt x="2466" y="2739"/>
                  </a:cubicBezTo>
                  <a:cubicBezTo>
                    <a:pt x="2557" y="2739"/>
                    <a:pt x="2626" y="2693"/>
                    <a:pt x="2672" y="2648"/>
                  </a:cubicBezTo>
                  <a:cubicBezTo>
                    <a:pt x="2786" y="2534"/>
                    <a:pt x="2786" y="2351"/>
                    <a:pt x="2672" y="2237"/>
                  </a:cubicBezTo>
                  <a:lnTo>
                    <a:pt x="503" y="69"/>
                  </a:lnTo>
                  <a:cubicBezTo>
                    <a:pt x="457" y="23"/>
                    <a:pt x="389" y="0"/>
                    <a:pt x="3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8179844" y="1858638"/>
              <a:ext cx="246646" cy="107579"/>
            </a:xfrm>
            <a:custGeom>
              <a:avLst/>
              <a:gdLst/>
              <a:ahLst/>
              <a:cxnLst/>
              <a:rect l="l" t="t" r="r" b="b"/>
              <a:pathLst>
                <a:path w="12509" h="5456" extrusionOk="0">
                  <a:moveTo>
                    <a:pt x="274" y="1"/>
                  </a:moveTo>
                  <a:cubicBezTo>
                    <a:pt x="115" y="1"/>
                    <a:pt x="1" y="138"/>
                    <a:pt x="1" y="297"/>
                  </a:cubicBezTo>
                  <a:cubicBezTo>
                    <a:pt x="1" y="457"/>
                    <a:pt x="115" y="571"/>
                    <a:pt x="274" y="571"/>
                  </a:cubicBezTo>
                  <a:cubicBezTo>
                    <a:pt x="3470" y="571"/>
                    <a:pt x="4976" y="1827"/>
                    <a:pt x="6414" y="3036"/>
                  </a:cubicBezTo>
                  <a:cubicBezTo>
                    <a:pt x="7830" y="4223"/>
                    <a:pt x="9290" y="5456"/>
                    <a:pt x="12235" y="5456"/>
                  </a:cubicBezTo>
                  <a:cubicBezTo>
                    <a:pt x="12395" y="5456"/>
                    <a:pt x="12509" y="5342"/>
                    <a:pt x="12509" y="5182"/>
                  </a:cubicBezTo>
                  <a:cubicBezTo>
                    <a:pt x="12509" y="5022"/>
                    <a:pt x="12395" y="4885"/>
                    <a:pt x="12235" y="4885"/>
                  </a:cubicBezTo>
                  <a:cubicBezTo>
                    <a:pt x="9496" y="4885"/>
                    <a:pt x="8172" y="3790"/>
                    <a:pt x="6780" y="2603"/>
                  </a:cubicBezTo>
                  <a:cubicBezTo>
                    <a:pt x="5273" y="1325"/>
                    <a:pt x="3698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8421068" y="1939203"/>
              <a:ext cx="42787" cy="42767"/>
            </a:xfrm>
            <a:custGeom>
              <a:avLst/>
              <a:gdLst/>
              <a:ahLst/>
              <a:cxnLst/>
              <a:rect l="l" t="t" r="r" b="b"/>
              <a:pathLst>
                <a:path w="2170" h="2169" extrusionOk="0">
                  <a:moveTo>
                    <a:pt x="1074" y="0"/>
                  </a:moveTo>
                  <a:cubicBezTo>
                    <a:pt x="480" y="0"/>
                    <a:pt x="1" y="503"/>
                    <a:pt x="1" y="1096"/>
                  </a:cubicBezTo>
                  <a:cubicBezTo>
                    <a:pt x="1" y="1689"/>
                    <a:pt x="480" y="2169"/>
                    <a:pt x="1074" y="2169"/>
                  </a:cubicBezTo>
                  <a:cubicBezTo>
                    <a:pt x="1667" y="2169"/>
                    <a:pt x="2169" y="1689"/>
                    <a:pt x="2169" y="1096"/>
                  </a:cubicBezTo>
                  <a:cubicBezTo>
                    <a:pt x="2169" y="503"/>
                    <a:pt x="1667" y="0"/>
                    <a:pt x="1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8415231" y="1933801"/>
              <a:ext cx="54026" cy="54026"/>
            </a:xfrm>
            <a:custGeom>
              <a:avLst/>
              <a:gdLst/>
              <a:ahLst/>
              <a:cxnLst/>
              <a:rect l="l" t="t" r="r" b="b"/>
              <a:pathLst>
                <a:path w="2740" h="2740" extrusionOk="0">
                  <a:moveTo>
                    <a:pt x="1370" y="571"/>
                  </a:moveTo>
                  <a:cubicBezTo>
                    <a:pt x="1826" y="571"/>
                    <a:pt x="2169" y="914"/>
                    <a:pt x="2169" y="1370"/>
                  </a:cubicBezTo>
                  <a:cubicBezTo>
                    <a:pt x="2169" y="1804"/>
                    <a:pt x="1826" y="2169"/>
                    <a:pt x="1370" y="2169"/>
                  </a:cubicBezTo>
                  <a:cubicBezTo>
                    <a:pt x="936" y="2169"/>
                    <a:pt x="571" y="1804"/>
                    <a:pt x="571" y="1370"/>
                  </a:cubicBezTo>
                  <a:cubicBezTo>
                    <a:pt x="571" y="914"/>
                    <a:pt x="936" y="571"/>
                    <a:pt x="1370" y="571"/>
                  </a:cubicBezTo>
                  <a:close/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cubicBezTo>
                    <a:pt x="0" y="2123"/>
                    <a:pt x="616" y="2740"/>
                    <a:pt x="1370" y="2740"/>
                  </a:cubicBezTo>
                  <a:cubicBezTo>
                    <a:pt x="2123" y="2740"/>
                    <a:pt x="2739" y="2123"/>
                    <a:pt x="2739" y="1370"/>
                  </a:cubicBezTo>
                  <a:cubicBezTo>
                    <a:pt x="2739" y="617"/>
                    <a:pt x="2123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3"/>
            <p:cNvSpPr/>
            <p:nvPr/>
          </p:nvSpPr>
          <p:spPr>
            <a:xfrm>
              <a:off x="8142932" y="1842884"/>
              <a:ext cx="42333" cy="42787"/>
            </a:xfrm>
            <a:custGeom>
              <a:avLst/>
              <a:gdLst/>
              <a:ahLst/>
              <a:cxnLst/>
              <a:rect l="l" t="t" r="r" b="b"/>
              <a:pathLst>
                <a:path w="2147" h="2170" extrusionOk="0">
                  <a:moveTo>
                    <a:pt x="1074" y="1"/>
                  </a:moveTo>
                  <a:cubicBezTo>
                    <a:pt x="480" y="1"/>
                    <a:pt x="1" y="503"/>
                    <a:pt x="1" y="1096"/>
                  </a:cubicBezTo>
                  <a:cubicBezTo>
                    <a:pt x="1" y="1690"/>
                    <a:pt x="480" y="2169"/>
                    <a:pt x="1074" y="2169"/>
                  </a:cubicBezTo>
                  <a:cubicBezTo>
                    <a:pt x="1667" y="2169"/>
                    <a:pt x="2146" y="1690"/>
                    <a:pt x="2146" y="1096"/>
                  </a:cubicBezTo>
                  <a:cubicBezTo>
                    <a:pt x="2146" y="503"/>
                    <a:pt x="1667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8137096" y="1837481"/>
              <a:ext cx="54026" cy="54026"/>
            </a:xfrm>
            <a:custGeom>
              <a:avLst/>
              <a:gdLst/>
              <a:ahLst/>
              <a:cxnLst/>
              <a:rect l="l" t="t" r="r" b="b"/>
              <a:pathLst>
                <a:path w="2740" h="2740" extrusionOk="0">
                  <a:moveTo>
                    <a:pt x="1370" y="572"/>
                  </a:moveTo>
                  <a:cubicBezTo>
                    <a:pt x="1803" y="572"/>
                    <a:pt x="2169" y="914"/>
                    <a:pt x="2169" y="1370"/>
                  </a:cubicBezTo>
                  <a:cubicBezTo>
                    <a:pt x="2169" y="1804"/>
                    <a:pt x="1803" y="2169"/>
                    <a:pt x="1370" y="2169"/>
                  </a:cubicBezTo>
                  <a:cubicBezTo>
                    <a:pt x="936" y="2169"/>
                    <a:pt x="571" y="1804"/>
                    <a:pt x="571" y="1370"/>
                  </a:cubicBezTo>
                  <a:cubicBezTo>
                    <a:pt x="571" y="914"/>
                    <a:pt x="936" y="572"/>
                    <a:pt x="1370" y="572"/>
                  </a:cubicBezTo>
                  <a:close/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cubicBezTo>
                    <a:pt x="0" y="2124"/>
                    <a:pt x="616" y="2740"/>
                    <a:pt x="1370" y="2740"/>
                  </a:cubicBezTo>
                  <a:cubicBezTo>
                    <a:pt x="2123" y="2740"/>
                    <a:pt x="2739" y="2124"/>
                    <a:pt x="2739" y="1370"/>
                  </a:cubicBezTo>
                  <a:cubicBezTo>
                    <a:pt x="2739" y="617"/>
                    <a:pt x="2123" y="1"/>
                    <a:pt x="13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8421068" y="2071528"/>
              <a:ext cx="42787" cy="42767"/>
            </a:xfrm>
            <a:custGeom>
              <a:avLst/>
              <a:gdLst/>
              <a:ahLst/>
              <a:cxnLst/>
              <a:rect l="l" t="t" r="r" b="b"/>
              <a:pathLst>
                <a:path w="2170" h="2169" extrusionOk="0">
                  <a:moveTo>
                    <a:pt x="1074" y="0"/>
                  </a:moveTo>
                  <a:cubicBezTo>
                    <a:pt x="480" y="0"/>
                    <a:pt x="1" y="479"/>
                    <a:pt x="1" y="1073"/>
                  </a:cubicBezTo>
                  <a:cubicBezTo>
                    <a:pt x="1" y="1666"/>
                    <a:pt x="480" y="2168"/>
                    <a:pt x="1074" y="2168"/>
                  </a:cubicBezTo>
                  <a:cubicBezTo>
                    <a:pt x="1667" y="2168"/>
                    <a:pt x="2169" y="1666"/>
                    <a:pt x="2169" y="1073"/>
                  </a:cubicBezTo>
                  <a:cubicBezTo>
                    <a:pt x="2169" y="479"/>
                    <a:pt x="1667" y="0"/>
                    <a:pt x="1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8415231" y="2065671"/>
              <a:ext cx="54026" cy="54026"/>
            </a:xfrm>
            <a:custGeom>
              <a:avLst/>
              <a:gdLst/>
              <a:ahLst/>
              <a:cxnLst/>
              <a:rect l="l" t="t" r="r" b="b"/>
              <a:pathLst>
                <a:path w="2740" h="2740" extrusionOk="0">
                  <a:moveTo>
                    <a:pt x="1370" y="571"/>
                  </a:moveTo>
                  <a:cubicBezTo>
                    <a:pt x="1826" y="571"/>
                    <a:pt x="2169" y="936"/>
                    <a:pt x="2169" y="1370"/>
                  </a:cubicBezTo>
                  <a:cubicBezTo>
                    <a:pt x="2169" y="1803"/>
                    <a:pt x="1826" y="2169"/>
                    <a:pt x="1370" y="2169"/>
                  </a:cubicBezTo>
                  <a:cubicBezTo>
                    <a:pt x="936" y="2169"/>
                    <a:pt x="571" y="1803"/>
                    <a:pt x="571" y="1370"/>
                  </a:cubicBezTo>
                  <a:cubicBezTo>
                    <a:pt x="571" y="936"/>
                    <a:pt x="936" y="571"/>
                    <a:pt x="1370" y="571"/>
                  </a:cubicBezTo>
                  <a:close/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cubicBezTo>
                    <a:pt x="0" y="2123"/>
                    <a:pt x="616" y="2739"/>
                    <a:pt x="1370" y="2739"/>
                  </a:cubicBezTo>
                  <a:cubicBezTo>
                    <a:pt x="2123" y="2739"/>
                    <a:pt x="2739" y="2123"/>
                    <a:pt x="2739" y="1370"/>
                  </a:cubicBezTo>
                  <a:cubicBezTo>
                    <a:pt x="2739" y="617"/>
                    <a:pt x="2123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8142932" y="2071528"/>
              <a:ext cx="42333" cy="42767"/>
            </a:xfrm>
            <a:custGeom>
              <a:avLst/>
              <a:gdLst/>
              <a:ahLst/>
              <a:cxnLst/>
              <a:rect l="l" t="t" r="r" b="b"/>
              <a:pathLst>
                <a:path w="2147" h="2169" extrusionOk="0">
                  <a:moveTo>
                    <a:pt x="1074" y="0"/>
                  </a:moveTo>
                  <a:cubicBezTo>
                    <a:pt x="480" y="0"/>
                    <a:pt x="1" y="479"/>
                    <a:pt x="1" y="1073"/>
                  </a:cubicBezTo>
                  <a:cubicBezTo>
                    <a:pt x="1" y="1666"/>
                    <a:pt x="480" y="2168"/>
                    <a:pt x="1074" y="2168"/>
                  </a:cubicBezTo>
                  <a:cubicBezTo>
                    <a:pt x="1667" y="2168"/>
                    <a:pt x="2146" y="1666"/>
                    <a:pt x="2146" y="1073"/>
                  </a:cubicBezTo>
                  <a:cubicBezTo>
                    <a:pt x="2146" y="479"/>
                    <a:pt x="1667" y="0"/>
                    <a:pt x="1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3"/>
            <p:cNvSpPr/>
            <p:nvPr/>
          </p:nvSpPr>
          <p:spPr>
            <a:xfrm>
              <a:off x="8137096" y="2065671"/>
              <a:ext cx="54026" cy="54026"/>
            </a:xfrm>
            <a:custGeom>
              <a:avLst/>
              <a:gdLst/>
              <a:ahLst/>
              <a:cxnLst/>
              <a:rect l="l" t="t" r="r" b="b"/>
              <a:pathLst>
                <a:path w="2740" h="2740" extrusionOk="0">
                  <a:moveTo>
                    <a:pt x="1370" y="571"/>
                  </a:moveTo>
                  <a:cubicBezTo>
                    <a:pt x="1803" y="571"/>
                    <a:pt x="2169" y="936"/>
                    <a:pt x="2169" y="1370"/>
                  </a:cubicBezTo>
                  <a:cubicBezTo>
                    <a:pt x="2169" y="1803"/>
                    <a:pt x="1803" y="2169"/>
                    <a:pt x="1370" y="2169"/>
                  </a:cubicBezTo>
                  <a:cubicBezTo>
                    <a:pt x="936" y="2169"/>
                    <a:pt x="571" y="1803"/>
                    <a:pt x="571" y="1370"/>
                  </a:cubicBezTo>
                  <a:cubicBezTo>
                    <a:pt x="571" y="936"/>
                    <a:pt x="936" y="571"/>
                    <a:pt x="1370" y="571"/>
                  </a:cubicBezTo>
                  <a:close/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cubicBezTo>
                    <a:pt x="0" y="2123"/>
                    <a:pt x="616" y="2739"/>
                    <a:pt x="1370" y="2739"/>
                  </a:cubicBezTo>
                  <a:cubicBezTo>
                    <a:pt x="2123" y="2739"/>
                    <a:pt x="2739" y="2123"/>
                    <a:pt x="2739" y="1370"/>
                  </a:cubicBezTo>
                  <a:cubicBezTo>
                    <a:pt x="2739" y="617"/>
                    <a:pt x="2123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3"/>
            <p:cNvSpPr/>
            <p:nvPr/>
          </p:nvSpPr>
          <p:spPr>
            <a:xfrm>
              <a:off x="8179844" y="2087262"/>
              <a:ext cx="246646" cy="11278"/>
            </a:xfrm>
            <a:custGeom>
              <a:avLst/>
              <a:gdLst/>
              <a:ahLst/>
              <a:cxnLst/>
              <a:rect l="l" t="t" r="r" b="b"/>
              <a:pathLst>
                <a:path w="12509" h="572" extrusionOk="0">
                  <a:moveTo>
                    <a:pt x="274" y="1"/>
                  </a:moveTo>
                  <a:cubicBezTo>
                    <a:pt x="115" y="1"/>
                    <a:pt x="1" y="115"/>
                    <a:pt x="1" y="275"/>
                  </a:cubicBezTo>
                  <a:cubicBezTo>
                    <a:pt x="1" y="435"/>
                    <a:pt x="115" y="572"/>
                    <a:pt x="274" y="572"/>
                  </a:cubicBezTo>
                  <a:lnTo>
                    <a:pt x="12235" y="572"/>
                  </a:lnTo>
                  <a:cubicBezTo>
                    <a:pt x="12395" y="572"/>
                    <a:pt x="12509" y="435"/>
                    <a:pt x="12509" y="275"/>
                  </a:cubicBezTo>
                  <a:cubicBezTo>
                    <a:pt x="12509" y="115"/>
                    <a:pt x="12395" y="1"/>
                    <a:pt x="12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8179844" y="2219133"/>
              <a:ext cx="246646" cy="107579"/>
            </a:xfrm>
            <a:custGeom>
              <a:avLst/>
              <a:gdLst/>
              <a:ahLst/>
              <a:cxnLst/>
              <a:rect l="l" t="t" r="r" b="b"/>
              <a:pathLst>
                <a:path w="12509" h="5456" extrusionOk="0">
                  <a:moveTo>
                    <a:pt x="12235" y="1"/>
                  </a:moveTo>
                  <a:cubicBezTo>
                    <a:pt x="9290" y="1"/>
                    <a:pt x="7830" y="1233"/>
                    <a:pt x="6414" y="2420"/>
                  </a:cubicBezTo>
                  <a:cubicBezTo>
                    <a:pt x="4976" y="3630"/>
                    <a:pt x="3470" y="4885"/>
                    <a:pt x="274" y="4885"/>
                  </a:cubicBezTo>
                  <a:cubicBezTo>
                    <a:pt x="115" y="4885"/>
                    <a:pt x="1" y="5022"/>
                    <a:pt x="1" y="5182"/>
                  </a:cubicBezTo>
                  <a:cubicBezTo>
                    <a:pt x="1" y="5342"/>
                    <a:pt x="115" y="5456"/>
                    <a:pt x="274" y="5456"/>
                  </a:cubicBezTo>
                  <a:cubicBezTo>
                    <a:pt x="3698" y="5456"/>
                    <a:pt x="5273" y="4132"/>
                    <a:pt x="6780" y="2854"/>
                  </a:cubicBezTo>
                  <a:cubicBezTo>
                    <a:pt x="8172" y="1690"/>
                    <a:pt x="9496" y="571"/>
                    <a:pt x="12235" y="571"/>
                  </a:cubicBezTo>
                  <a:cubicBezTo>
                    <a:pt x="12395" y="571"/>
                    <a:pt x="12509" y="457"/>
                    <a:pt x="12509" y="297"/>
                  </a:cubicBezTo>
                  <a:cubicBezTo>
                    <a:pt x="12509" y="138"/>
                    <a:pt x="12395" y="1"/>
                    <a:pt x="12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8421068" y="2203378"/>
              <a:ext cx="42787" cy="42787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4" y="1"/>
                  </a:moveTo>
                  <a:cubicBezTo>
                    <a:pt x="480" y="1"/>
                    <a:pt x="1" y="503"/>
                    <a:pt x="1" y="1096"/>
                  </a:cubicBezTo>
                  <a:cubicBezTo>
                    <a:pt x="1" y="1690"/>
                    <a:pt x="480" y="2169"/>
                    <a:pt x="1074" y="2169"/>
                  </a:cubicBezTo>
                  <a:cubicBezTo>
                    <a:pt x="1667" y="2169"/>
                    <a:pt x="2169" y="1690"/>
                    <a:pt x="2169" y="1096"/>
                  </a:cubicBezTo>
                  <a:cubicBezTo>
                    <a:pt x="2169" y="503"/>
                    <a:pt x="1667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8415231" y="2197976"/>
              <a:ext cx="54026" cy="54026"/>
            </a:xfrm>
            <a:custGeom>
              <a:avLst/>
              <a:gdLst/>
              <a:ahLst/>
              <a:cxnLst/>
              <a:rect l="l" t="t" r="r" b="b"/>
              <a:pathLst>
                <a:path w="2740" h="2740" extrusionOk="0">
                  <a:moveTo>
                    <a:pt x="1370" y="572"/>
                  </a:moveTo>
                  <a:cubicBezTo>
                    <a:pt x="1826" y="572"/>
                    <a:pt x="2169" y="937"/>
                    <a:pt x="2169" y="1370"/>
                  </a:cubicBezTo>
                  <a:cubicBezTo>
                    <a:pt x="2169" y="1804"/>
                    <a:pt x="1826" y="2169"/>
                    <a:pt x="1370" y="2169"/>
                  </a:cubicBezTo>
                  <a:cubicBezTo>
                    <a:pt x="936" y="2169"/>
                    <a:pt x="571" y="1804"/>
                    <a:pt x="571" y="1370"/>
                  </a:cubicBezTo>
                  <a:cubicBezTo>
                    <a:pt x="571" y="937"/>
                    <a:pt x="936" y="572"/>
                    <a:pt x="1370" y="572"/>
                  </a:cubicBezTo>
                  <a:close/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cubicBezTo>
                    <a:pt x="0" y="2124"/>
                    <a:pt x="616" y="2740"/>
                    <a:pt x="1370" y="2740"/>
                  </a:cubicBezTo>
                  <a:cubicBezTo>
                    <a:pt x="2123" y="2740"/>
                    <a:pt x="2739" y="2124"/>
                    <a:pt x="2739" y="1370"/>
                  </a:cubicBezTo>
                  <a:cubicBezTo>
                    <a:pt x="2739" y="617"/>
                    <a:pt x="2123" y="1"/>
                    <a:pt x="13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3"/>
            <p:cNvSpPr/>
            <p:nvPr/>
          </p:nvSpPr>
          <p:spPr>
            <a:xfrm>
              <a:off x="8142932" y="2299698"/>
              <a:ext cx="42333" cy="42767"/>
            </a:xfrm>
            <a:custGeom>
              <a:avLst/>
              <a:gdLst/>
              <a:ahLst/>
              <a:cxnLst/>
              <a:rect l="l" t="t" r="r" b="b"/>
              <a:pathLst>
                <a:path w="2147" h="2169" extrusionOk="0">
                  <a:moveTo>
                    <a:pt x="1074" y="0"/>
                  </a:moveTo>
                  <a:cubicBezTo>
                    <a:pt x="480" y="0"/>
                    <a:pt x="1" y="503"/>
                    <a:pt x="1" y="1096"/>
                  </a:cubicBezTo>
                  <a:cubicBezTo>
                    <a:pt x="1" y="1689"/>
                    <a:pt x="480" y="2169"/>
                    <a:pt x="1074" y="2169"/>
                  </a:cubicBezTo>
                  <a:cubicBezTo>
                    <a:pt x="1667" y="2169"/>
                    <a:pt x="2146" y="1689"/>
                    <a:pt x="2146" y="1096"/>
                  </a:cubicBezTo>
                  <a:cubicBezTo>
                    <a:pt x="2146" y="503"/>
                    <a:pt x="1667" y="0"/>
                    <a:pt x="1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3"/>
            <p:cNvSpPr/>
            <p:nvPr/>
          </p:nvSpPr>
          <p:spPr>
            <a:xfrm>
              <a:off x="8137096" y="2294296"/>
              <a:ext cx="54026" cy="54026"/>
            </a:xfrm>
            <a:custGeom>
              <a:avLst/>
              <a:gdLst/>
              <a:ahLst/>
              <a:cxnLst/>
              <a:rect l="l" t="t" r="r" b="b"/>
              <a:pathLst>
                <a:path w="2740" h="2740" extrusionOk="0">
                  <a:moveTo>
                    <a:pt x="1370" y="571"/>
                  </a:moveTo>
                  <a:cubicBezTo>
                    <a:pt x="1803" y="571"/>
                    <a:pt x="2169" y="936"/>
                    <a:pt x="2169" y="1370"/>
                  </a:cubicBezTo>
                  <a:cubicBezTo>
                    <a:pt x="2169" y="1804"/>
                    <a:pt x="1803" y="2169"/>
                    <a:pt x="1370" y="2169"/>
                  </a:cubicBezTo>
                  <a:cubicBezTo>
                    <a:pt x="936" y="2169"/>
                    <a:pt x="571" y="1804"/>
                    <a:pt x="571" y="1370"/>
                  </a:cubicBezTo>
                  <a:cubicBezTo>
                    <a:pt x="571" y="936"/>
                    <a:pt x="936" y="571"/>
                    <a:pt x="1370" y="571"/>
                  </a:cubicBezTo>
                  <a:close/>
                  <a:moveTo>
                    <a:pt x="1370" y="1"/>
                  </a:moveTo>
                  <a:cubicBezTo>
                    <a:pt x="616" y="1"/>
                    <a:pt x="0" y="617"/>
                    <a:pt x="0" y="1370"/>
                  </a:cubicBezTo>
                  <a:cubicBezTo>
                    <a:pt x="0" y="2123"/>
                    <a:pt x="616" y="2740"/>
                    <a:pt x="1370" y="2740"/>
                  </a:cubicBezTo>
                  <a:cubicBezTo>
                    <a:pt x="2123" y="2740"/>
                    <a:pt x="2739" y="2123"/>
                    <a:pt x="2739" y="1370"/>
                  </a:cubicBezTo>
                  <a:cubicBezTo>
                    <a:pt x="2739" y="617"/>
                    <a:pt x="2123" y="1"/>
                    <a:pt x="13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075826" y="3424838"/>
              <a:ext cx="945139" cy="512182"/>
            </a:xfrm>
            <a:custGeom>
              <a:avLst/>
              <a:gdLst/>
              <a:ahLst/>
              <a:cxnLst/>
              <a:rect l="l" t="t" r="r" b="b"/>
              <a:pathLst>
                <a:path w="47934" h="25976" extrusionOk="0">
                  <a:moveTo>
                    <a:pt x="2739" y="1"/>
                  </a:moveTo>
                  <a:cubicBezTo>
                    <a:pt x="1233" y="1"/>
                    <a:pt x="0" y="1210"/>
                    <a:pt x="0" y="2740"/>
                  </a:cubicBezTo>
                  <a:lnTo>
                    <a:pt x="0" y="23237"/>
                  </a:lnTo>
                  <a:cubicBezTo>
                    <a:pt x="0" y="24743"/>
                    <a:pt x="1233" y="25976"/>
                    <a:pt x="2739" y="25976"/>
                  </a:cubicBezTo>
                  <a:lnTo>
                    <a:pt x="45194" y="25976"/>
                  </a:lnTo>
                  <a:cubicBezTo>
                    <a:pt x="46701" y="25976"/>
                    <a:pt x="47933" y="24743"/>
                    <a:pt x="47933" y="23237"/>
                  </a:cubicBezTo>
                  <a:lnTo>
                    <a:pt x="47933" y="2740"/>
                  </a:lnTo>
                  <a:cubicBezTo>
                    <a:pt x="47933" y="1210"/>
                    <a:pt x="46701" y="1"/>
                    <a:pt x="45194" y="1"/>
                  </a:cubicBezTo>
                  <a:close/>
                </a:path>
              </a:pathLst>
            </a:custGeom>
            <a:solidFill>
              <a:srgbClr val="2970AA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023614" y="3372192"/>
              <a:ext cx="945139" cy="512182"/>
            </a:xfrm>
            <a:custGeom>
              <a:avLst/>
              <a:gdLst/>
              <a:ahLst/>
              <a:cxnLst/>
              <a:rect l="l" t="t" r="r" b="b"/>
              <a:pathLst>
                <a:path w="47934" h="25976" extrusionOk="0">
                  <a:moveTo>
                    <a:pt x="2740" y="0"/>
                  </a:moveTo>
                  <a:cubicBezTo>
                    <a:pt x="1210" y="0"/>
                    <a:pt x="1" y="1233"/>
                    <a:pt x="1" y="2739"/>
                  </a:cubicBezTo>
                  <a:lnTo>
                    <a:pt x="1" y="23236"/>
                  </a:lnTo>
                  <a:cubicBezTo>
                    <a:pt x="1" y="24743"/>
                    <a:pt x="1210" y="25975"/>
                    <a:pt x="2740" y="25975"/>
                  </a:cubicBezTo>
                  <a:lnTo>
                    <a:pt x="45195" y="25975"/>
                  </a:lnTo>
                  <a:cubicBezTo>
                    <a:pt x="46701" y="25975"/>
                    <a:pt x="47934" y="24743"/>
                    <a:pt x="47934" y="23236"/>
                  </a:cubicBezTo>
                  <a:lnTo>
                    <a:pt x="47934" y="2739"/>
                  </a:lnTo>
                  <a:cubicBezTo>
                    <a:pt x="47934" y="1233"/>
                    <a:pt x="46701" y="0"/>
                    <a:pt x="45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017758" y="3366789"/>
              <a:ext cx="956397" cy="523421"/>
            </a:xfrm>
            <a:custGeom>
              <a:avLst/>
              <a:gdLst/>
              <a:ahLst/>
              <a:cxnLst/>
              <a:rect l="l" t="t" r="r" b="b"/>
              <a:pathLst>
                <a:path w="48505" h="26546" extrusionOk="0">
                  <a:moveTo>
                    <a:pt x="45492" y="571"/>
                  </a:moveTo>
                  <a:cubicBezTo>
                    <a:pt x="46838" y="571"/>
                    <a:pt x="47934" y="1666"/>
                    <a:pt x="47934" y="3013"/>
                  </a:cubicBezTo>
                  <a:lnTo>
                    <a:pt x="47934" y="23510"/>
                  </a:lnTo>
                  <a:cubicBezTo>
                    <a:pt x="47934" y="24857"/>
                    <a:pt x="46838" y="25975"/>
                    <a:pt x="45492" y="25975"/>
                  </a:cubicBezTo>
                  <a:lnTo>
                    <a:pt x="3037" y="25975"/>
                  </a:lnTo>
                  <a:cubicBezTo>
                    <a:pt x="1667" y="25975"/>
                    <a:pt x="571" y="24857"/>
                    <a:pt x="571" y="23510"/>
                  </a:cubicBezTo>
                  <a:lnTo>
                    <a:pt x="571" y="3013"/>
                  </a:lnTo>
                  <a:cubicBezTo>
                    <a:pt x="571" y="1666"/>
                    <a:pt x="1667" y="571"/>
                    <a:pt x="3037" y="571"/>
                  </a:cubicBezTo>
                  <a:close/>
                  <a:moveTo>
                    <a:pt x="3037" y="0"/>
                  </a:moveTo>
                  <a:cubicBezTo>
                    <a:pt x="1370" y="0"/>
                    <a:pt x="1" y="1347"/>
                    <a:pt x="1" y="3013"/>
                  </a:cubicBezTo>
                  <a:lnTo>
                    <a:pt x="1" y="23510"/>
                  </a:lnTo>
                  <a:cubicBezTo>
                    <a:pt x="1" y="25176"/>
                    <a:pt x="1370" y="26546"/>
                    <a:pt x="3037" y="26546"/>
                  </a:cubicBezTo>
                  <a:lnTo>
                    <a:pt x="45492" y="26546"/>
                  </a:lnTo>
                  <a:cubicBezTo>
                    <a:pt x="47158" y="26546"/>
                    <a:pt x="48505" y="25176"/>
                    <a:pt x="48505" y="23510"/>
                  </a:cubicBezTo>
                  <a:lnTo>
                    <a:pt x="48505" y="3013"/>
                  </a:lnTo>
                  <a:cubicBezTo>
                    <a:pt x="48505" y="1347"/>
                    <a:pt x="47158" y="0"/>
                    <a:pt x="45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3"/>
            <p:cNvSpPr/>
            <p:nvPr/>
          </p:nvSpPr>
          <p:spPr>
            <a:xfrm>
              <a:off x="6087519" y="3431246"/>
              <a:ext cx="54933" cy="53927"/>
            </a:xfrm>
            <a:custGeom>
              <a:avLst/>
              <a:gdLst/>
              <a:ahLst/>
              <a:cxnLst/>
              <a:rect l="l" t="t" r="r" b="b"/>
              <a:pathLst>
                <a:path w="2786" h="2735" extrusionOk="0">
                  <a:moveTo>
                    <a:pt x="2466" y="1"/>
                  </a:moveTo>
                  <a:cubicBezTo>
                    <a:pt x="2392" y="1"/>
                    <a:pt x="2317" y="29"/>
                    <a:pt x="2260" y="86"/>
                  </a:cubicBezTo>
                  <a:lnTo>
                    <a:pt x="92" y="2255"/>
                  </a:lnTo>
                  <a:cubicBezTo>
                    <a:pt x="1" y="2369"/>
                    <a:pt x="1" y="2552"/>
                    <a:pt x="92" y="2643"/>
                  </a:cubicBezTo>
                  <a:cubicBezTo>
                    <a:pt x="160" y="2711"/>
                    <a:pt x="229" y="2734"/>
                    <a:pt x="297" y="2734"/>
                  </a:cubicBezTo>
                  <a:cubicBezTo>
                    <a:pt x="366" y="2734"/>
                    <a:pt x="457" y="2711"/>
                    <a:pt x="503" y="2643"/>
                  </a:cubicBezTo>
                  <a:lnTo>
                    <a:pt x="2671" y="497"/>
                  </a:lnTo>
                  <a:cubicBezTo>
                    <a:pt x="2785" y="383"/>
                    <a:pt x="2785" y="201"/>
                    <a:pt x="2671" y="86"/>
                  </a:cubicBezTo>
                  <a:cubicBezTo>
                    <a:pt x="2614" y="29"/>
                    <a:pt x="2540" y="1"/>
                    <a:pt x="2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3"/>
            <p:cNvSpPr/>
            <p:nvPr/>
          </p:nvSpPr>
          <p:spPr>
            <a:xfrm>
              <a:off x="6087519" y="3431246"/>
              <a:ext cx="54933" cy="53927"/>
            </a:xfrm>
            <a:custGeom>
              <a:avLst/>
              <a:gdLst/>
              <a:ahLst/>
              <a:cxnLst/>
              <a:rect l="l" t="t" r="r" b="b"/>
              <a:pathLst>
                <a:path w="2786" h="2735" extrusionOk="0">
                  <a:moveTo>
                    <a:pt x="297" y="1"/>
                  </a:moveTo>
                  <a:cubicBezTo>
                    <a:pt x="223" y="1"/>
                    <a:pt x="149" y="29"/>
                    <a:pt x="92" y="86"/>
                  </a:cubicBezTo>
                  <a:cubicBezTo>
                    <a:pt x="1" y="201"/>
                    <a:pt x="1" y="383"/>
                    <a:pt x="92" y="497"/>
                  </a:cubicBezTo>
                  <a:lnTo>
                    <a:pt x="2260" y="2643"/>
                  </a:lnTo>
                  <a:cubicBezTo>
                    <a:pt x="2329" y="2711"/>
                    <a:pt x="2397" y="2734"/>
                    <a:pt x="2466" y="2734"/>
                  </a:cubicBezTo>
                  <a:cubicBezTo>
                    <a:pt x="2534" y="2734"/>
                    <a:pt x="2603" y="2711"/>
                    <a:pt x="2671" y="2643"/>
                  </a:cubicBezTo>
                  <a:cubicBezTo>
                    <a:pt x="2785" y="2552"/>
                    <a:pt x="2785" y="2369"/>
                    <a:pt x="2671" y="2255"/>
                  </a:cubicBezTo>
                  <a:lnTo>
                    <a:pt x="503" y="86"/>
                  </a:lnTo>
                  <a:cubicBezTo>
                    <a:pt x="446" y="29"/>
                    <a:pt x="372" y="1"/>
                    <a:pt x="2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3"/>
            <p:cNvSpPr/>
            <p:nvPr/>
          </p:nvSpPr>
          <p:spPr>
            <a:xfrm>
              <a:off x="6309854" y="3097192"/>
              <a:ext cx="194434" cy="308756"/>
            </a:xfrm>
            <a:custGeom>
              <a:avLst/>
              <a:gdLst/>
              <a:ahLst/>
              <a:cxnLst/>
              <a:rect l="l" t="t" r="r" b="b"/>
              <a:pathLst>
                <a:path w="9861" h="15659" extrusionOk="0">
                  <a:moveTo>
                    <a:pt x="297" y="1"/>
                  </a:moveTo>
                  <a:cubicBezTo>
                    <a:pt x="137" y="1"/>
                    <a:pt x="0" y="115"/>
                    <a:pt x="0" y="275"/>
                  </a:cubicBezTo>
                  <a:cubicBezTo>
                    <a:pt x="0" y="434"/>
                    <a:pt x="137" y="571"/>
                    <a:pt x="297" y="571"/>
                  </a:cubicBezTo>
                  <a:lnTo>
                    <a:pt x="1553" y="571"/>
                  </a:lnTo>
                  <a:cubicBezTo>
                    <a:pt x="3127" y="571"/>
                    <a:pt x="4406" y="1850"/>
                    <a:pt x="4406" y="3425"/>
                  </a:cubicBezTo>
                  <a:cubicBezTo>
                    <a:pt x="4406" y="6826"/>
                    <a:pt x="5730" y="8400"/>
                    <a:pt x="7008" y="9930"/>
                  </a:cubicBezTo>
                  <a:cubicBezTo>
                    <a:pt x="8172" y="11322"/>
                    <a:pt x="9290" y="12646"/>
                    <a:pt x="9290" y="15362"/>
                  </a:cubicBezTo>
                  <a:cubicBezTo>
                    <a:pt x="9290" y="15522"/>
                    <a:pt x="9404" y="15659"/>
                    <a:pt x="9564" y="15659"/>
                  </a:cubicBezTo>
                  <a:cubicBezTo>
                    <a:pt x="9724" y="15659"/>
                    <a:pt x="9861" y="15522"/>
                    <a:pt x="9861" y="15362"/>
                  </a:cubicBezTo>
                  <a:cubicBezTo>
                    <a:pt x="9861" y="12441"/>
                    <a:pt x="8628" y="10980"/>
                    <a:pt x="7441" y="9565"/>
                  </a:cubicBezTo>
                  <a:cubicBezTo>
                    <a:pt x="6232" y="8104"/>
                    <a:pt x="4976" y="6620"/>
                    <a:pt x="4976" y="3425"/>
                  </a:cubicBezTo>
                  <a:cubicBezTo>
                    <a:pt x="4976" y="1530"/>
                    <a:pt x="3424" y="1"/>
                    <a:pt x="1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3"/>
            <p:cNvSpPr/>
            <p:nvPr/>
          </p:nvSpPr>
          <p:spPr>
            <a:xfrm>
              <a:off x="6477275" y="3400092"/>
              <a:ext cx="42767" cy="42767"/>
            </a:xfrm>
            <a:custGeom>
              <a:avLst/>
              <a:gdLst/>
              <a:ahLst/>
              <a:cxnLst/>
              <a:rect l="l" t="t" r="r" b="b"/>
              <a:pathLst>
                <a:path w="2169" h="2169" extrusionOk="0">
                  <a:moveTo>
                    <a:pt x="1073" y="0"/>
                  </a:moveTo>
                  <a:cubicBezTo>
                    <a:pt x="480" y="0"/>
                    <a:pt x="0" y="502"/>
                    <a:pt x="0" y="1096"/>
                  </a:cubicBezTo>
                  <a:cubicBezTo>
                    <a:pt x="0" y="1689"/>
                    <a:pt x="480" y="2169"/>
                    <a:pt x="1073" y="2169"/>
                  </a:cubicBezTo>
                  <a:cubicBezTo>
                    <a:pt x="1667" y="2169"/>
                    <a:pt x="2169" y="1689"/>
                    <a:pt x="2169" y="1096"/>
                  </a:cubicBezTo>
                  <a:cubicBezTo>
                    <a:pt x="2169" y="502"/>
                    <a:pt x="1667" y="0"/>
                    <a:pt x="10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3"/>
            <p:cNvSpPr/>
            <p:nvPr/>
          </p:nvSpPr>
          <p:spPr>
            <a:xfrm>
              <a:off x="6471419" y="3394690"/>
              <a:ext cx="54026" cy="54026"/>
            </a:xfrm>
            <a:custGeom>
              <a:avLst/>
              <a:gdLst/>
              <a:ahLst/>
              <a:cxnLst/>
              <a:rect l="l" t="t" r="r" b="b"/>
              <a:pathLst>
                <a:path w="2740" h="2740" extrusionOk="0">
                  <a:moveTo>
                    <a:pt x="1370" y="571"/>
                  </a:moveTo>
                  <a:cubicBezTo>
                    <a:pt x="1827" y="571"/>
                    <a:pt x="2169" y="936"/>
                    <a:pt x="2169" y="1370"/>
                  </a:cubicBezTo>
                  <a:cubicBezTo>
                    <a:pt x="2169" y="1803"/>
                    <a:pt x="1827" y="2169"/>
                    <a:pt x="1370" y="2169"/>
                  </a:cubicBezTo>
                  <a:cubicBezTo>
                    <a:pt x="937" y="2169"/>
                    <a:pt x="571" y="1803"/>
                    <a:pt x="571" y="1370"/>
                  </a:cubicBezTo>
                  <a:cubicBezTo>
                    <a:pt x="571" y="936"/>
                    <a:pt x="937" y="571"/>
                    <a:pt x="1370" y="571"/>
                  </a:cubicBezTo>
                  <a:close/>
                  <a:moveTo>
                    <a:pt x="1370" y="0"/>
                  </a:moveTo>
                  <a:cubicBezTo>
                    <a:pt x="617" y="0"/>
                    <a:pt x="1" y="617"/>
                    <a:pt x="1" y="1370"/>
                  </a:cubicBezTo>
                  <a:cubicBezTo>
                    <a:pt x="1" y="2123"/>
                    <a:pt x="617" y="2739"/>
                    <a:pt x="1370" y="2739"/>
                  </a:cubicBezTo>
                  <a:cubicBezTo>
                    <a:pt x="2123" y="2739"/>
                    <a:pt x="2740" y="2123"/>
                    <a:pt x="2740" y="1370"/>
                  </a:cubicBezTo>
                  <a:cubicBezTo>
                    <a:pt x="2740" y="617"/>
                    <a:pt x="2123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3"/>
            <p:cNvSpPr/>
            <p:nvPr/>
          </p:nvSpPr>
          <p:spPr>
            <a:xfrm>
              <a:off x="6272942" y="3081438"/>
              <a:ext cx="42787" cy="42787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9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667"/>
                    <a:pt x="480" y="2169"/>
                    <a:pt x="1096" y="2169"/>
                  </a:cubicBezTo>
                  <a:cubicBezTo>
                    <a:pt x="1690" y="2169"/>
                    <a:pt x="2169" y="1667"/>
                    <a:pt x="2169" y="1074"/>
                  </a:cubicBezTo>
                  <a:cubicBezTo>
                    <a:pt x="2169" y="480"/>
                    <a:pt x="1690" y="1"/>
                    <a:pt x="10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3"/>
            <p:cNvSpPr/>
            <p:nvPr/>
          </p:nvSpPr>
          <p:spPr>
            <a:xfrm>
              <a:off x="6267540" y="3075601"/>
              <a:ext cx="53592" cy="54026"/>
            </a:xfrm>
            <a:custGeom>
              <a:avLst/>
              <a:gdLst/>
              <a:ahLst/>
              <a:cxnLst/>
              <a:rect l="l" t="t" r="r" b="b"/>
              <a:pathLst>
                <a:path w="2718" h="2740" extrusionOk="0">
                  <a:moveTo>
                    <a:pt x="1370" y="571"/>
                  </a:moveTo>
                  <a:cubicBezTo>
                    <a:pt x="1804" y="571"/>
                    <a:pt x="2146" y="936"/>
                    <a:pt x="2146" y="1370"/>
                  </a:cubicBezTo>
                  <a:cubicBezTo>
                    <a:pt x="2146" y="1803"/>
                    <a:pt x="1804" y="2169"/>
                    <a:pt x="1370" y="2169"/>
                  </a:cubicBezTo>
                  <a:cubicBezTo>
                    <a:pt x="914" y="2169"/>
                    <a:pt x="571" y="1803"/>
                    <a:pt x="571" y="1370"/>
                  </a:cubicBezTo>
                  <a:cubicBezTo>
                    <a:pt x="571" y="936"/>
                    <a:pt x="914" y="571"/>
                    <a:pt x="1370" y="571"/>
                  </a:cubicBezTo>
                  <a:close/>
                  <a:moveTo>
                    <a:pt x="1370" y="0"/>
                  </a:moveTo>
                  <a:cubicBezTo>
                    <a:pt x="617" y="0"/>
                    <a:pt x="1" y="616"/>
                    <a:pt x="1" y="1370"/>
                  </a:cubicBezTo>
                  <a:cubicBezTo>
                    <a:pt x="1" y="2123"/>
                    <a:pt x="617" y="2739"/>
                    <a:pt x="1370" y="2739"/>
                  </a:cubicBezTo>
                  <a:cubicBezTo>
                    <a:pt x="2124" y="2739"/>
                    <a:pt x="2717" y="2123"/>
                    <a:pt x="2717" y="1370"/>
                  </a:cubicBezTo>
                  <a:cubicBezTo>
                    <a:pt x="2717" y="616"/>
                    <a:pt x="2124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3"/>
            <p:cNvSpPr/>
            <p:nvPr/>
          </p:nvSpPr>
          <p:spPr>
            <a:xfrm>
              <a:off x="5294520" y="1830284"/>
              <a:ext cx="522080" cy="712019"/>
            </a:xfrm>
            <a:custGeom>
              <a:avLst/>
              <a:gdLst/>
              <a:ahLst/>
              <a:cxnLst/>
              <a:rect l="l" t="t" r="r" b="b"/>
              <a:pathLst>
                <a:path w="26478" h="36111" extrusionOk="0">
                  <a:moveTo>
                    <a:pt x="2740" y="1"/>
                  </a:moveTo>
                  <a:cubicBezTo>
                    <a:pt x="1233" y="1"/>
                    <a:pt x="1" y="1210"/>
                    <a:pt x="1" y="2740"/>
                  </a:cubicBezTo>
                  <a:lnTo>
                    <a:pt x="1" y="33371"/>
                  </a:lnTo>
                  <a:cubicBezTo>
                    <a:pt x="1" y="34901"/>
                    <a:pt x="1233" y="36110"/>
                    <a:pt x="2740" y="36110"/>
                  </a:cubicBezTo>
                  <a:lnTo>
                    <a:pt x="23739" y="36110"/>
                  </a:lnTo>
                  <a:cubicBezTo>
                    <a:pt x="25268" y="36110"/>
                    <a:pt x="26478" y="34901"/>
                    <a:pt x="26478" y="33371"/>
                  </a:cubicBezTo>
                  <a:lnTo>
                    <a:pt x="26478" y="2740"/>
                  </a:lnTo>
                  <a:cubicBezTo>
                    <a:pt x="26478" y="1210"/>
                    <a:pt x="25268" y="1"/>
                    <a:pt x="23739" y="1"/>
                  </a:cubicBezTo>
                  <a:close/>
                </a:path>
              </a:pathLst>
            </a:custGeom>
            <a:solidFill>
              <a:srgbClr val="2970AA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3"/>
            <p:cNvSpPr/>
            <p:nvPr/>
          </p:nvSpPr>
          <p:spPr>
            <a:xfrm>
              <a:off x="5242308" y="1777638"/>
              <a:ext cx="522100" cy="712452"/>
            </a:xfrm>
            <a:custGeom>
              <a:avLst/>
              <a:gdLst/>
              <a:ahLst/>
              <a:cxnLst/>
              <a:rect l="l" t="t" r="r" b="b"/>
              <a:pathLst>
                <a:path w="26479" h="36133" extrusionOk="0">
                  <a:moveTo>
                    <a:pt x="2740" y="0"/>
                  </a:moveTo>
                  <a:cubicBezTo>
                    <a:pt x="1211" y="0"/>
                    <a:pt x="1" y="1233"/>
                    <a:pt x="1" y="2739"/>
                  </a:cubicBezTo>
                  <a:lnTo>
                    <a:pt x="1" y="33393"/>
                  </a:lnTo>
                  <a:cubicBezTo>
                    <a:pt x="1" y="34900"/>
                    <a:pt x="1211" y="36133"/>
                    <a:pt x="2740" y="36133"/>
                  </a:cubicBezTo>
                  <a:lnTo>
                    <a:pt x="23739" y="36133"/>
                  </a:lnTo>
                  <a:cubicBezTo>
                    <a:pt x="25246" y="36133"/>
                    <a:pt x="26478" y="34900"/>
                    <a:pt x="26478" y="33393"/>
                  </a:cubicBezTo>
                  <a:lnTo>
                    <a:pt x="26478" y="2739"/>
                  </a:lnTo>
                  <a:cubicBezTo>
                    <a:pt x="26478" y="1233"/>
                    <a:pt x="25246" y="0"/>
                    <a:pt x="23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3"/>
            <p:cNvSpPr/>
            <p:nvPr/>
          </p:nvSpPr>
          <p:spPr>
            <a:xfrm>
              <a:off x="5236471" y="1771782"/>
              <a:ext cx="533339" cy="723711"/>
            </a:xfrm>
            <a:custGeom>
              <a:avLst/>
              <a:gdLst/>
              <a:ahLst/>
              <a:cxnLst/>
              <a:rect l="l" t="t" r="r" b="b"/>
              <a:pathLst>
                <a:path w="27049" h="36704" extrusionOk="0">
                  <a:moveTo>
                    <a:pt x="24035" y="571"/>
                  </a:moveTo>
                  <a:cubicBezTo>
                    <a:pt x="25382" y="571"/>
                    <a:pt x="26477" y="1689"/>
                    <a:pt x="26477" y="3036"/>
                  </a:cubicBezTo>
                  <a:lnTo>
                    <a:pt x="26477" y="33690"/>
                  </a:lnTo>
                  <a:cubicBezTo>
                    <a:pt x="26477" y="35037"/>
                    <a:pt x="25382" y="36133"/>
                    <a:pt x="24035" y="36133"/>
                  </a:cubicBezTo>
                  <a:lnTo>
                    <a:pt x="3036" y="36133"/>
                  </a:lnTo>
                  <a:cubicBezTo>
                    <a:pt x="1666" y="36133"/>
                    <a:pt x="571" y="35037"/>
                    <a:pt x="571" y="33690"/>
                  </a:cubicBezTo>
                  <a:lnTo>
                    <a:pt x="571" y="3036"/>
                  </a:lnTo>
                  <a:cubicBezTo>
                    <a:pt x="571" y="1689"/>
                    <a:pt x="1666" y="571"/>
                    <a:pt x="3036" y="571"/>
                  </a:cubicBezTo>
                  <a:close/>
                  <a:moveTo>
                    <a:pt x="3036" y="0"/>
                  </a:moveTo>
                  <a:cubicBezTo>
                    <a:pt x="1347" y="0"/>
                    <a:pt x="0" y="1370"/>
                    <a:pt x="0" y="3036"/>
                  </a:cubicBezTo>
                  <a:lnTo>
                    <a:pt x="0" y="33690"/>
                  </a:lnTo>
                  <a:cubicBezTo>
                    <a:pt x="0" y="35357"/>
                    <a:pt x="1347" y="36703"/>
                    <a:pt x="3036" y="36703"/>
                  </a:cubicBezTo>
                  <a:lnTo>
                    <a:pt x="24035" y="36703"/>
                  </a:lnTo>
                  <a:cubicBezTo>
                    <a:pt x="25701" y="36703"/>
                    <a:pt x="27048" y="35357"/>
                    <a:pt x="27048" y="33690"/>
                  </a:cubicBezTo>
                  <a:lnTo>
                    <a:pt x="27048" y="3036"/>
                  </a:lnTo>
                  <a:cubicBezTo>
                    <a:pt x="27048" y="1370"/>
                    <a:pt x="25701" y="0"/>
                    <a:pt x="240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3"/>
            <p:cNvSpPr/>
            <p:nvPr/>
          </p:nvSpPr>
          <p:spPr>
            <a:xfrm>
              <a:off x="5305778" y="1836692"/>
              <a:ext cx="55367" cy="53927"/>
            </a:xfrm>
            <a:custGeom>
              <a:avLst/>
              <a:gdLst/>
              <a:ahLst/>
              <a:cxnLst/>
              <a:rect l="l" t="t" r="r" b="b"/>
              <a:pathLst>
                <a:path w="2808" h="2735" extrusionOk="0">
                  <a:moveTo>
                    <a:pt x="2488" y="1"/>
                  </a:moveTo>
                  <a:cubicBezTo>
                    <a:pt x="2414" y="1"/>
                    <a:pt x="2340" y="29"/>
                    <a:pt x="2283" y="87"/>
                  </a:cubicBezTo>
                  <a:lnTo>
                    <a:pt x="114" y="2255"/>
                  </a:lnTo>
                  <a:cubicBezTo>
                    <a:pt x="0" y="2369"/>
                    <a:pt x="0" y="2529"/>
                    <a:pt x="114" y="2643"/>
                  </a:cubicBezTo>
                  <a:cubicBezTo>
                    <a:pt x="183" y="2711"/>
                    <a:pt x="251" y="2734"/>
                    <a:pt x="320" y="2734"/>
                  </a:cubicBezTo>
                  <a:cubicBezTo>
                    <a:pt x="388" y="2734"/>
                    <a:pt x="457" y="2711"/>
                    <a:pt x="525" y="2643"/>
                  </a:cubicBezTo>
                  <a:lnTo>
                    <a:pt x="2694" y="497"/>
                  </a:lnTo>
                  <a:cubicBezTo>
                    <a:pt x="2808" y="383"/>
                    <a:pt x="2808" y="201"/>
                    <a:pt x="2694" y="87"/>
                  </a:cubicBezTo>
                  <a:cubicBezTo>
                    <a:pt x="2636" y="29"/>
                    <a:pt x="2562" y="1"/>
                    <a:pt x="24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3"/>
            <p:cNvSpPr/>
            <p:nvPr/>
          </p:nvSpPr>
          <p:spPr>
            <a:xfrm>
              <a:off x="5305778" y="1836692"/>
              <a:ext cx="55367" cy="53927"/>
            </a:xfrm>
            <a:custGeom>
              <a:avLst/>
              <a:gdLst/>
              <a:ahLst/>
              <a:cxnLst/>
              <a:rect l="l" t="t" r="r" b="b"/>
              <a:pathLst>
                <a:path w="2808" h="2735" extrusionOk="0">
                  <a:moveTo>
                    <a:pt x="320" y="1"/>
                  </a:moveTo>
                  <a:cubicBezTo>
                    <a:pt x="246" y="1"/>
                    <a:pt x="171" y="29"/>
                    <a:pt x="114" y="87"/>
                  </a:cubicBezTo>
                  <a:cubicBezTo>
                    <a:pt x="0" y="201"/>
                    <a:pt x="0" y="383"/>
                    <a:pt x="114" y="497"/>
                  </a:cubicBezTo>
                  <a:lnTo>
                    <a:pt x="2283" y="2643"/>
                  </a:lnTo>
                  <a:cubicBezTo>
                    <a:pt x="2328" y="2711"/>
                    <a:pt x="2420" y="2734"/>
                    <a:pt x="2488" y="2734"/>
                  </a:cubicBezTo>
                  <a:cubicBezTo>
                    <a:pt x="2557" y="2734"/>
                    <a:pt x="2625" y="2711"/>
                    <a:pt x="2694" y="2643"/>
                  </a:cubicBezTo>
                  <a:cubicBezTo>
                    <a:pt x="2808" y="2529"/>
                    <a:pt x="2808" y="2369"/>
                    <a:pt x="2694" y="2255"/>
                  </a:cubicBezTo>
                  <a:lnTo>
                    <a:pt x="525" y="87"/>
                  </a:lnTo>
                  <a:cubicBezTo>
                    <a:pt x="468" y="29"/>
                    <a:pt x="394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3"/>
            <p:cNvSpPr/>
            <p:nvPr/>
          </p:nvSpPr>
          <p:spPr>
            <a:xfrm>
              <a:off x="5701371" y="1946400"/>
              <a:ext cx="247100" cy="108032"/>
            </a:xfrm>
            <a:custGeom>
              <a:avLst/>
              <a:gdLst/>
              <a:ahLst/>
              <a:cxnLst/>
              <a:rect l="l" t="t" r="r" b="b"/>
              <a:pathLst>
                <a:path w="12532" h="5479" extrusionOk="0">
                  <a:moveTo>
                    <a:pt x="297" y="1"/>
                  </a:moveTo>
                  <a:cubicBezTo>
                    <a:pt x="138" y="1"/>
                    <a:pt x="1" y="138"/>
                    <a:pt x="1" y="297"/>
                  </a:cubicBezTo>
                  <a:cubicBezTo>
                    <a:pt x="1" y="457"/>
                    <a:pt x="138" y="571"/>
                    <a:pt x="297" y="571"/>
                  </a:cubicBezTo>
                  <a:cubicBezTo>
                    <a:pt x="3014" y="571"/>
                    <a:pt x="4337" y="1690"/>
                    <a:pt x="5730" y="2854"/>
                  </a:cubicBezTo>
                  <a:cubicBezTo>
                    <a:pt x="7259" y="4155"/>
                    <a:pt x="8834" y="5479"/>
                    <a:pt x="12235" y="5479"/>
                  </a:cubicBezTo>
                  <a:cubicBezTo>
                    <a:pt x="12395" y="5479"/>
                    <a:pt x="12532" y="5342"/>
                    <a:pt x="12532" y="5182"/>
                  </a:cubicBezTo>
                  <a:cubicBezTo>
                    <a:pt x="12532" y="5022"/>
                    <a:pt x="12395" y="4908"/>
                    <a:pt x="12235" y="4908"/>
                  </a:cubicBezTo>
                  <a:cubicBezTo>
                    <a:pt x="9039" y="4908"/>
                    <a:pt x="7556" y="3653"/>
                    <a:pt x="6095" y="2420"/>
                  </a:cubicBezTo>
                  <a:cubicBezTo>
                    <a:pt x="4703" y="1233"/>
                    <a:pt x="3242" y="1"/>
                    <a:pt x="2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3"/>
            <p:cNvSpPr/>
            <p:nvPr/>
          </p:nvSpPr>
          <p:spPr>
            <a:xfrm>
              <a:off x="5664460" y="1931100"/>
              <a:ext cx="42787" cy="42333"/>
            </a:xfrm>
            <a:custGeom>
              <a:avLst/>
              <a:gdLst/>
              <a:ahLst/>
              <a:cxnLst/>
              <a:rect l="l" t="t" r="r" b="b"/>
              <a:pathLst>
                <a:path w="2170" h="2147" extrusionOk="0">
                  <a:moveTo>
                    <a:pt x="1074" y="1"/>
                  </a:moveTo>
                  <a:cubicBezTo>
                    <a:pt x="480" y="1"/>
                    <a:pt x="1" y="480"/>
                    <a:pt x="1" y="1073"/>
                  </a:cubicBezTo>
                  <a:cubicBezTo>
                    <a:pt x="1" y="1667"/>
                    <a:pt x="480" y="2146"/>
                    <a:pt x="1074" y="2146"/>
                  </a:cubicBezTo>
                  <a:cubicBezTo>
                    <a:pt x="1690" y="2146"/>
                    <a:pt x="2169" y="1667"/>
                    <a:pt x="2169" y="1073"/>
                  </a:cubicBezTo>
                  <a:cubicBezTo>
                    <a:pt x="2169" y="480"/>
                    <a:pt x="1690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3"/>
            <p:cNvSpPr/>
            <p:nvPr/>
          </p:nvSpPr>
          <p:spPr>
            <a:xfrm>
              <a:off x="5659077" y="1925243"/>
              <a:ext cx="53572" cy="54026"/>
            </a:xfrm>
            <a:custGeom>
              <a:avLst/>
              <a:gdLst/>
              <a:ahLst/>
              <a:cxnLst/>
              <a:rect l="l" t="t" r="r" b="b"/>
              <a:pathLst>
                <a:path w="2717" h="2740" extrusionOk="0">
                  <a:moveTo>
                    <a:pt x="1347" y="571"/>
                  </a:moveTo>
                  <a:cubicBezTo>
                    <a:pt x="1803" y="571"/>
                    <a:pt x="2146" y="937"/>
                    <a:pt x="2146" y="1370"/>
                  </a:cubicBezTo>
                  <a:cubicBezTo>
                    <a:pt x="2146" y="1804"/>
                    <a:pt x="1803" y="2169"/>
                    <a:pt x="1347" y="2169"/>
                  </a:cubicBezTo>
                  <a:cubicBezTo>
                    <a:pt x="913" y="2169"/>
                    <a:pt x="571" y="1804"/>
                    <a:pt x="571" y="1370"/>
                  </a:cubicBezTo>
                  <a:cubicBezTo>
                    <a:pt x="571" y="937"/>
                    <a:pt x="913" y="571"/>
                    <a:pt x="1347" y="571"/>
                  </a:cubicBezTo>
                  <a:close/>
                  <a:moveTo>
                    <a:pt x="1347" y="1"/>
                  </a:moveTo>
                  <a:cubicBezTo>
                    <a:pt x="593" y="1"/>
                    <a:pt x="0" y="617"/>
                    <a:pt x="0" y="1370"/>
                  </a:cubicBezTo>
                  <a:cubicBezTo>
                    <a:pt x="0" y="2124"/>
                    <a:pt x="593" y="2740"/>
                    <a:pt x="1347" y="2740"/>
                  </a:cubicBezTo>
                  <a:cubicBezTo>
                    <a:pt x="2100" y="2740"/>
                    <a:pt x="2716" y="2124"/>
                    <a:pt x="2716" y="1370"/>
                  </a:cubicBezTo>
                  <a:cubicBezTo>
                    <a:pt x="2716" y="617"/>
                    <a:pt x="2100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3"/>
            <p:cNvSpPr/>
            <p:nvPr/>
          </p:nvSpPr>
          <p:spPr>
            <a:xfrm>
              <a:off x="5942595" y="2027420"/>
              <a:ext cx="42787" cy="42314"/>
            </a:xfrm>
            <a:custGeom>
              <a:avLst/>
              <a:gdLst/>
              <a:ahLst/>
              <a:cxnLst/>
              <a:rect l="l" t="t" r="r" b="b"/>
              <a:pathLst>
                <a:path w="2170" h="2146" extrusionOk="0">
                  <a:moveTo>
                    <a:pt x="1097" y="0"/>
                  </a:moveTo>
                  <a:cubicBezTo>
                    <a:pt x="503" y="0"/>
                    <a:pt x="1" y="479"/>
                    <a:pt x="1" y="1073"/>
                  </a:cubicBezTo>
                  <a:cubicBezTo>
                    <a:pt x="1" y="1666"/>
                    <a:pt x="503" y="2146"/>
                    <a:pt x="1097" y="2146"/>
                  </a:cubicBezTo>
                  <a:cubicBezTo>
                    <a:pt x="1690" y="2146"/>
                    <a:pt x="2169" y="1666"/>
                    <a:pt x="2169" y="1073"/>
                  </a:cubicBezTo>
                  <a:cubicBezTo>
                    <a:pt x="2169" y="479"/>
                    <a:pt x="1690" y="0"/>
                    <a:pt x="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3"/>
            <p:cNvSpPr/>
            <p:nvPr/>
          </p:nvSpPr>
          <p:spPr>
            <a:xfrm>
              <a:off x="5937212" y="2021563"/>
              <a:ext cx="54026" cy="54026"/>
            </a:xfrm>
            <a:custGeom>
              <a:avLst/>
              <a:gdLst/>
              <a:ahLst/>
              <a:cxnLst/>
              <a:rect l="l" t="t" r="r" b="b"/>
              <a:pathLst>
                <a:path w="2740" h="2740" extrusionOk="0">
                  <a:moveTo>
                    <a:pt x="1370" y="571"/>
                  </a:moveTo>
                  <a:cubicBezTo>
                    <a:pt x="1803" y="571"/>
                    <a:pt x="2168" y="936"/>
                    <a:pt x="2168" y="1370"/>
                  </a:cubicBezTo>
                  <a:cubicBezTo>
                    <a:pt x="2168" y="1804"/>
                    <a:pt x="1803" y="2169"/>
                    <a:pt x="1370" y="2169"/>
                  </a:cubicBezTo>
                  <a:cubicBezTo>
                    <a:pt x="936" y="2169"/>
                    <a:pt x="571" y="1804"/>
                    <a:pt x="571" y="1370"/>
                  </a:cubicBezTo>
                  <a:cubicBezTo>
                    <a:pt x="571" y="936"/>
                    <a:pt x="936" y="571"/>
                    <a:pt x="1370" y="571"/>
                  </a:cubicBezTo>
                  <a:close/>
                  <a:moveTo>
                    <a:pt x="1370" y="0"/>
                  </a:moveTo>
                  <a:cubicBezTo>
                    <a:pt x="616" y="0"/>
                    <a:pt x="0" y="617"/>
                    <a:pt x="0" y="1370"/>
                  </a:cubicBezTo>
                  <a:cubicBezTo>
                    <a:pt x="0" y="2123"/>
                    <a:pt x="616" y="2739"/>
                    <a:pt x="1370" y="2739"/>
                  </a:cubicBezTo>
                  <a:cubicBezTo>
                    <a:pt x="2123" y="2739"/>
                    <a:pt x="2739" y="2123"/>
                    <a:pt x="2739" y="1370"/>
                  </a:cubicBezTo>
                  <a:cubicBezTo>
                    <a:pt x="2739" y="617"/>
                    <a:pt x="2123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3"/>
            <p:cNvSpPr/>
            <p:nvPr/>
          </p:nvSpPr>
          <p:spPr>
            <a:xfrm>
              <a:off x="6114532" y="1595350"/>
              <a:ext cx="550887" cy="348369"/>
            </a:xfrm>
            <a:custGeom>
              <a:avLst/>
              <a:gdLst/>
              <a:ahLst/>
              <a:cxnLst/>
              <a:rect l="l" t="t" r="r" b="b"/>
              <a:pathLst>
                <a:path w="27939" h="17668" extrusionOk="0">
                  <a:moveTo>
                    <a:pt x="2739" y="1"/>
                  </a:moveTo>
                  <a:cubicBezTo>
                    <a:pt x="1233" y="1"/>
                    <a:pt x="0" y="1233"/>
                    <a:pt x="0" y="2740"/>
                  </a:cubicBezTo>
                  <a:lnTo>
                    <a:pt x="0" y="14929"/>
                  </a:lnTo>
                  <a:cubicBezTo>
                    <a:pt x="0" y="16458"/>
                    <a:pt x="1233" y="17668"/>
                    <a:pt x="2739" y="17668"/>
                  </a:cubicBezTo>
                  <a:lnTo>
                    <a:pt x="25199" y="17668"/>
                  </a:lnTo>
                  <a:cubicBezTo>
                    <a:pt x="26729" y="17668"/>
                    <a:pt x="27938" y="16458"/>
                    <a:pt x="27938" y="14929"/>
                  </a:cubicBezTo>
                  <a:lnTo>
                    <a:pt x="27938" y="2740"/>
                  </a:lnTo>
                  <a:cubicBezTo>
                    <a:pt x="27938" y="1233"/>
                    <a:pt x="26729" y="1"/>
                    <a:pt x="25199" y="1"/>
                  </a:cubicBezTo>
                  <a:close/>
                </a:path>
              </a:pathLst>
            </a:custGeom>
            <a:solidFill>
              <a:srgbClr val="2970AA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3"/>
            <p:cNvSpPr/>
            <p:nvPr/>
          </p:nvSpPr>
          <p:spPr>
            <a:xfrm>
              <a:off x="6062320" y="1543158"/>
              <a:ext cx="550887" cy="348349"/>
            </a:xfrm>
            <a:custGeom>
              <a:avLst/>
              <a:gdLst/>
              <a:ahLst/>
              <a:cxnLst/>
              <a:rect l="l" t="t" r="r" b="b"/>
              <a:pathLst>
                <a:path w="27939" h="17667" extrusionOk="0">
                  <a:moveTo>
                    <a:pt x="2740" y="0"/>
                  </a:moveTo>
                  <a:cubicBezTo>
                    <a:pt x="1210" y="0"/>
                    <a:pt x="0" y="1210"/>
                    <a:pt x="0" y="2739"/>
                  </a:cubicBezTo>
                  <a:lnTo>
                    <a:pt x="0" y="14928"/>
                  </a:lnTo>
                  <a:cubicBezTo>
                    <a:pt x="0" y="16434"/>
                    <a:pt x="1210" y="17667"/>
                    <a:pt x="2740" y="17667"/>
                  </a:cubicBezTo>
                  <a:lnTo>
                    <a:pt x="25200" y="17667"/>
                  </a:lnTo>
                  <a:cubicBezTo>
                    <a:pt x="26706" y="17667"/>
                    <a:pt x="27939" y="16434"/>
                    <a:pt x="27939" y="14928"/>
                  </a:cubicBezTo>
                  <a:lnTo>
                    <a:pt x="27939" y="2739"/>
                  </a:lnTo>
                  <a:cubicBezTo>
                    <a:pt x="27939" y="1210"/>
                    <a:pt x="26706" y="0"/>
                    <a:pt x="25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3"/>
            <p:cNvSpPr/>
            <p:nvPr/>
          </p:nvSpPr>
          <p:spPr>
            <a:xfrm>
              <a:off x="6056464" y="1537302"/>
              <a:ext cx="562146" cy="359608"/>
            </a:xfrm>
            <a:custGeom>
              <a:avLst/>
              <a:gdLst/>
              <a:ahLst/>
              <a:cxnLst/>
              <a:rect l="l" t="t" r="r" b="b"/>
              <a:pathLst>
                <a:path w="28510" h="18238" extrusionOk="0">
                  <a:moveTo>
                    <a:pt x="25497" y="571"/>
                  </a:moveTo>
                  <a:cubicBezTo>
                    <a:pt x="26843" y="571"/>
                    <a:pt x="27939" y="1667"/>
                    <a:pt x="27939" y="3036"/>
                  </a:cubicBezTo>
                  <a:lnTo>
                    <a:pt x="27939" y="15225"/>
                  </a:lnTo>
                  <a:cubicBezTo>
                    <a:pt x="27939" y="16572"/>
                    <a:pt x="26843" y="17667"/>
                    <a:pt x="25497" y="17667"/>
                  </a:cubicBezTo>
                  <a:lnTo>
                    <a:pt x="3037" y="17667"/>
                  </a:lnTo>
                  <a:cubicBezTo>
                    <a:pt x="1667" y="17667"/>
                    <a:pt x="571" y="16572"/>
                    <a:pt x="571" y="15225"/>
                  </a:cubicBezTo>
                  <a:lnTo>
                    <a:pt x="571" y="3036"/>
                  </a:lnTo>
                  <a:cubicBezTo>
                    <a:pt x="571" y="1667"/>
                    <a:pt x="1667" y="571"/>
                    <a:pt x="3037" y="571"/>
                  </a:cubicBezTo>
                  <a:close/>
                  <a:moveTo>
                    <a:pt x="3037" y="0"/>
                  </a:moveTo>
                  <a:cubicBezTo>
                    <a:pt x="1370" y="0"/>
                    <a:pt x="1" y="1370"/>
                    <a:pt x="1" y="3036"/>
                  </a:cubicBezTo>
                  <a:lnTo>
                    <a:pt x="1" y="15225"/>
                  </a:lnTo>
                  <a:cubicBezTo>
                    <a:pt x="1" y="16891"/>
                    <a:pt x="1370" y="18238"/>
                    <a:pt x="3037" y="18238"/>
                  </a:cubicBezTo>
                  <a:lnTo>
                    <a:pt x="25497" y="18238"/>
                  </a:lnTo>
                  <a:cubicBezTo>
                    <a:pt x="27163" y="18238"/>
                    <a:pt x="28510" y="16891"/>
                    <a:pt x="28510" y="15225"/>
                  </a:cubicBezTo>
                  <a:lnTo>
                    <a:pt x="28510" y="3036"/>
                  </a:lnTo>
                  <a:cubicBezTo>
                    <a:pt x="28510" y="1370"/>
                    <a:pt x="27163" y="0"/>
                    <a:pt x="254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3"/>
            <p:cNvSpPr/>
            <p:nvPr/>
          </p:nvSpPr>
          <p:spPr>
            <a:xfrm>
              <a:off x="6125771" y="1602212"/>
              <a:ext cx="55386" cy="53927"/>
            </a:xfrm>
            <a:custGeom>
              <a:avLst/>
              <a:gdLst/>
              <a:ahLst/>
              <a:cxnLst/>
              <a:rect l="l" t="t" r="r" b="b"/>
              <a:pathLst>
                <a:path w="2809" h="2735" extrusionOk="0">
                  <a:moveTo>
                    <a:pt x="2489" y="1"/>
                  </a:moveTo>
                  <a:cubicBezTo>
                    <a:pt x="2415" y="1"/>
                    <a:pt x="2340" y="30"/>
                    <a:pt x="2283" y="87"/>
                  </a:cubicBezTo>
                  <a:lnTo>
                    <a:pt x="115" y="2232"/>
                  </a:lnTo>
                  <a:cubicBezTo>
                    <a:pt x="1" y="2346"/>
                    <a:pt x="1" y="2529"/>
                    <a:pt x="115" y="2643"/>
                  </a:cubicBezTo>
                  <a:cubicBezTo>
                    <a:pt x="183" y="2711"/>
                    <a:pt x="252" y="2734"/>
                    <a:pt x="320" y="2734"/>
                  </a:cubicBezTo>
                  <a:cubicBezTo>
                    <a:pt x="389" y="2734"/>
                    <a:pt x="480" y="2711"/>
                    <a:pt x="526" y="2643"/>
                  </a:cubicBezTo>
                  <a:lnTo>
                    <a:pt x="2694" y="475"/>
                  </a:lnTo>
                  <a:cubicBezTo>
                    <a:pt x="2808" y="360"/>
                    <a:pt x="2808" y="201"/>
                    <a:pt x="2694" y="87"/>
                  </a:cubicBezTo>
                  <a:cubicBezTo>
                    <a:pt x="2637" y="30"/>
                    <a:pt x="2563" y="1"/>
                    <a:pt x="24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3"/>
            <p:cNvSpPr/>
            <p:nvPr/>
          </p:nvSpPr>
          <p:spPr>
            <a:xfrm>
              <a:off x="6125771" y="1602212"/>
              <a:ext cx="55386" cy="53927"/>
            </a:xfrm>
            <a:custGeom>
              <a:avLst/>
              <a:gdLst/>
              <a:ahLst/>
              <a:cxnLst/>
              <a:rect l="l" t="t" r="r" b="b"/>
              <a:pathLst>
                <a:path w="2809" h="2735" extrusionOk="0">
                  <a:moveTo>
                    <a:pt x="320" y="1"/>
                  </a:moveTo>
                  <a:cubicBezTo>
                    <a:pt x="246" y="1"/>
                    <a:pt x="172" y="30"/>
                    <a:pt x="115" y="87"/>
                  </a:cubicBezTo>
                  <a:cubicBezTo>
                    <a:pt x="1" y="201"/>
                    <a:pt x="1" y="360"/>
                    <a:pt x="115" y="475"/>
                  </a:cubicBezTo>
                  <a:lnTo>
                    <a:pt x="2283" y="2643"/>
                  </a:lnTo>
                  <a:cubicBezTo>
                    <a:pt x="2329" y="2711"/>
                    <a:pt x="2420" y="2734"/>
                    <a:pt x="2489" y="2734"/>
                  </a:cubicBezTo>
                  <a:cubicBezTo>
                    <a:pt x="2557" y="2734"/>
                    <a:pt x="2626" y="2711"/>
                    <a:pt x="2694" y="2643"/>
                  </a:cubicBezTo>
                  <a:cubicBezTo>
                    <a:pt x="2808" y="2529"/>
                    <a:pt x="2808" y="2346"/>
                    <a:pt x="2694" y="2232"/>
                  </a:cubicBezTo>
                  <a:lnTo>
                    <a:pt x="526" y="87"/>
                  </a:lnTo>
                  <a:cubicBezTo>
                    <a:pt x="469" y="30"/>
                    <a:pt x="395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3"/>
            <p:cNvSpPr txBox="1"/>
            <p:nvPr/>
          </p:nvSpPr>
          <p:spPr>
            <a:xfrm>
              <a:off x="8521453" y="1752205"/>
              <a:ext cx="522000" cy="5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accent6"/>
                  </a:solidFill>
                  <a:latin typeface="Bebas Neue"/>
                  <a:ea typeface="Bebas Neue"/>
                  <a:cs typeface="Bebas Neue"/>
                  <a:sym typeface="Bebas Neue"/>
                </a:rPr>
                <a:t>UI</a:t>
              </a:r>
              <a:endParaRPr sz="2600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688" name="Google Shape;688;p23"/>
            <p:cNvSpPr txBox="1"/>
            <p:nvPr/>
          </p:nvSpPr>
          <p:spPr>
            <a:xfrm>
              <a:off x="6109875" y="1620513"/>
              <a:ext cx="462600" cy="19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accent6"/>
                  </a:solidFill>
                  <a:latin typeface="Bebas Neue"/>
                  <a:ea typeface="Bebas Neue"/>
                  <a:cs typeface="Bebas Neue"/>
                  <a:sym typeface="Bebas Neue"/>
                </a:rPr>
                <a:t>JAVA</a:t>
              </a:r>
              <a:endParaRPr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689" name="Google Shape;689;p23"/>
            <p:cNvSpPr txBox="1"/>
            <p:nvPr/>
          </p:nvSpPr>
          <p:spPr>
            <a:xfrm>
              <a:off x="6237650" y="3434775"/>
              <a:ext cx="5220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accent6"/>
                  </a:solidFill>
                  <a:latin typeface="Bebas Neue"/>
                  <a:ea typeface="Bebas Neue"/>
                  <a:cs typeface="Bebas Neue"/>
                  <a:sym typeface="Bebas Neue"/>
                </a:rPr>
                <a:t>UX</a:t>
              </a:r>
              <a:endParaRPr sz="2600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690" name="Google Shape;690;p23"/>
            <p:cNvSpPr txBox="1"/>
            <p:nvPr/>
          </p:nvSpPr>
          <p:spPr>
            <a:xfrm>
              <a:off x="5239775" y="1958162"/>
              <a:ext cx="5220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6"/>
                  </a:solidFill>
                  <a:latin typeface="Bebas Neue"/>
                  <a:ea typeface="Bebas Neue"/>
                  <a:cs typeface="Bebas Neue"/>
                  <a:sym typeface="Bebas Neue"/>
                </a:rPr>
                <a:t>&lt;/&gt;</a:t>
              </a:r>
              <a:endParaRPr sz="2200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</p:grpSp>
      <p:pic>
        <p:nvPicPr>
          <p:cNvPr id="181" name="Picture 180" descr="Graphical user interface&#10;&#10;Description automatically generated">
            <a:extLst>
              <a:ext uri="{FF2B5EF4-FFF2-40B4-BE49-F238E27FC236}">
                <a16:creationId xmlns:a16="http://schemas.microsoft.com/office/drawing/2014/main" id="{FF9C458A-7562-4A5A-A32E-FFE5231C5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" y="482595"/>
            <a:ext cx="4916053" cy="816686"/>
          </a:xfrm>
          <a:prstGeom prst="rect">
            <a:avLst/>
          </a:prstGeom>
        </p:spPr>
      </p:pic>
      <p:pic>
        <p:nvPicPr>
          <p:cNvPr id="1026" name="Picture 2" descr="StashAway - Wikipedia">
            <a:extLst>
              <a:ext uri="{FF2B5EF4-FFF2-40B4-BE49-F238E27FC236}">
                <a16:creationId xmlns:a16="http://schemas.microsoft.com/office/drawing/2014/main" id="{9474EA52-34E7-430E-B87F-E2B8CBF6F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780" y="-213624"/>
            <a:ext cx="3927495" cy="220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A34F2A47-F67B-430C-B9DD-6F404D1F1C61}"/>
              </a:ext>
            </a:extLst>
          </p:cNvPr>
          <p:cNvSpPr/>
          <p:nvPr/>
        </p:nvSpPr>
        <p:spPr>
          <a:xfrm>
            <a:off x="5013073" y="841152"/>
            <a:ext cx="343084" cy="30867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 animBg="1"/>
      <p:bldP spid="514" grpId="0" build="p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4"/>
          <p:cNvSpPr/>
          <p:nvPr/>
        </p:nvSpPr>
        <p:spPr>
          <a:xfrm>
            <a:off x="790426" y="227697"/>
            <a:ext cx="7704000" cy="46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4"/>
          <p:cNvSpPr txBox="1">
            <a:spLocks noGrp="1"/>
          </p:cNvSpPr>
          <p:nvPr>
            <p:ph type="title"/>
          </p:nvPr>
        </p:nvSpPr>
        <p:spPr>
          <a:xfrm>
            <a:off x="725202" y="211596"/>
            <a:ext cx="7703999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2"/>
                </a:solidFill>
                <a:latin typeface="Bebas Neue"/>
                <a:ea typeface="Bebas Neue"/>
                <a:cs typeface="Bebas Neue"/>
                <a:sym typeface="Bebas Neue"/>
              </a:rPr>
              <a:t>Investigate </a:t>
            </a:r>
            <a:r>
              <a:rPr lang="en-US" sz="2800" dirty="0" err="1">
                <a:solidFill>
                  <a:schemeClr val="bg2"/>
                </a:solidFill>
                <a:latin typeface="Bebas Neue"/>
                <a:ea typeface="Bebas Neue"/>
                <a:cs typeface="Bebas Neue"/>
                <a:sym typeface="Bebas Neue"/>
              </a:rPr>
              <a:t>Stashaway’s</a:t>
            </a:r>
            <a:r>
              <a:rPr lang="en-US" sz="2800" dirty="0">
                <a:solidFill>
                  <a:schemeClr val="bg2"/>
                </a:solidFill>
                <a:latin typeface="Bebas Neue"/>
                <a:ea typeface="Bebas Neue"/>
                <a:cs typeface="Bebas Neue"/>
                <a:sym typeface="Bebas Neue"/>
              </a:rPr>
              <a:t> brand representation</a:t>
            </a:r>
          </a:p>
        </p:txBody>
      </p:sp>
      <p:sp>
        <p:nvSpPr>
          <p:cNvPr id="697" name="Google Shape;697;p24"/>
          <p:cNvSpPr txBox="1">
            <a:spLocks noGrp="1"/>
          </p:cNvSpPr>
          <p:nvPr>
            <p:ph type="body" idx="1"/>
          </p:nvPr>
        </p:nvSpPr>
        <p:spPr>
          <a:xfrm>
            <a:off x="860754" y="800397"/>
            <a:ext cx="3026977" cy="158290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5. Customer- Centric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 lvl="0">
              <a:buFont typeface="Quicksand"/>
              <a:buChar char="●"/>
            </a:pPr>
            <a:r>
              <a:rPr lang="en-US" b="1" dirty="0">
                <a:solidFill>
                  <a:srgbClr val="F99AAA"/>
                </a:solidFill>
              </a:rPr>
              <a:t>4 types </a:t>
            </a:r>
            <a:r>
              <a:rPr lang="en-US" dirty="0"/>
              <a:t>of customer service: email, telephone, messenger &amp; </a:t>
            </a:r>
            <a:r>
              <a:rPr lang="en-US" dirty="0" err="1"/>
              <a:t>whataspp</a:t>
            </a:r>
            <a:r>
              <a:rPr lang="en-US" dirty="0"/>
              <a:t> </a:t>
            </a:r>
          </a:p>
          <a:p>
            <a:pPr lvl="0">
              <a:buFont typeface="Quicksand"/>
              <a:buChar char="●"/>
            </a:pPr>
            <a:r>
              <a:rPr lang="en-US" b="1" dirty="0">
                <a:solidFill>
                  <a:srgbClr val="F99AAA"/>
                </a:solidFill>
              </a:rPr>
              <a:t>Easily find </a:t>
            </a:r>
            <a:r>
              <a:rPr lang="en-US" dirty="0"/>
              <a:t>icon to contact customer services</a:t>
            </a:r>
          </a:p>
          <a:p>
            <a:pPr lvl="0">
              <a:buFont typeface="Quicksand"/>
              <a:buChar char="●"/>
            </a:pPr>
            <a:r>
              <a:rPr lang="en-US" dirty="0"/>
              <a:t>Respond </a:t>
            </a:r>
            <a:r>
              <a:rPr lang="en-US" b="1" dirty="0">
                <a:solidFill>
                  <a:srgbClr val="F99AAA"/>
                </a:solidFill>
              </a:rPr>
              <a:t>immediately</a:t>
            </a:r>
            <a:r>
              <a:rPr lang="en-US" dirty="0"/>
              <a:t> to assist and resolve</a:t>
            </a:r>
          </a:p>
        </p:txBody>
      </p:sp>
      <p:grpSp>
        <p:nvGrpSpPr>
          <p:cNvPr id="698" name="Google Shape;698;p24"/>
          <p:cNvGrpSpPr/>
          <p:nvPr/>
        </p:nvGrpSpPr>
        <p:grpSpPr>
          <a:xfrm>
            <a:off x="7607894" y="437907"/>
            <a:ext cx="636814" cy="120078"/>
            <a:chOff x="8209059" y="198000"/>
            <a:chExt cx="636814" cy="120078"/>
          </a:xfrm>
        </p:grpSpPr>
        <p:sp>
          <p:nvSpPr>
            <p:cNvPr id="699" name="Google Shape;699;p24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697;p24">
            <a:extLst>
              <a:ext uri="{FF2B5EF4-FFF2-40B4-BE49-F238E27FC236}">
                <a16:creationId xmlns:a16="http://schemas.microsoft.com/office/drawing/2014/main" id="{D02BE02A-B420-45E9-A1D1-A4A6E0EEEFA6}"/>
              </a:ext>
            </a:extLst>
          </p:cNvPr>
          <p:cNvSpPr txBox="1">
            <a:spLocks/>
          </p:cNvSpPr>
          <p:nvPr/>
        </p:nvSpPr>
        <p:spPr>
          <a:xfrm>
            <a:off x="4838783" y="720998"/>
            <a:ext cx="3026977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6. Accessibility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>
              <a:buFont typeface="Quicksand"/>
              <a:buChar char="●"/>
            </a:pPr>
            <a:r>
              <a:rPr lang="en-US" dirty="0"/>
              <a:t>Platforms are </a:t>
            </a:r>
            <a:r>
              <a:rPr lang="en-US" b="1" dirty="0">
                <a:solidFill>
                  <a:srgbClr val="F99AAA"/>
                </a:solidFill>
              </a:rPr>
              <a:t>user-friendly</a:t>
            </a:r>
          </a:p>
          <a:p>
            <a:pPr>
              <a:buFont typeface="Quicksand"/>
              <a:buChar char="●"/>
            </a:pPr>
            <a:r>
              <a:rPr lang="en-US" dirty="0"/>
              <a:t>Accessible through </a:t>
            </a:r>
            <a:r>
              <a:rPr lang="en-US" b="1" dirty="0">
                <a:solidFill>
                  <a:srgbClr val="F99AAA"/>
                </a:solidFill>
              </a:rPr>
              <a:t>multiple</a:t>
            </a:r>
            <a:r>
              <a:rPr lang="en-US" dirty="0"/>
              <a:t> platform </a:t>
            </a:r>
          </a:p>
          <a:p>
            <a:pPr>
              <a:buFont typeface="Quicksand"/>
              <a:buChar char="●"/>
            </a:pPr>
            <a:r>
              <a:rPr lang="en-US" dirty="0"/>
              <a:t>4.5+ star rated </a:t>
            </a:r>
            <a:r>
              <a:rPr lang="en-US" b="1" dirty="0">
                <a:solidFill>
                  <a:srgbClr val="F99AAA"/>
                </a:solidFill>
              </a:rPr>
              <a:t>Easy </a:t>
            </a:r>
            <a:r>
              <a:rPr lang="en-US" dirty="0"/>
              <a:t>to navigate and use</a:t>
            </a:r>
          </a:p>
        </p:txBody>
      </p:sp>
      <p:sp>
        <p:nvSpPr>
          <p:cNvPr id="14" name="Google Shape;697;p24">
            <a:extLst>
              <a:ext uri="{FF2B5EF4-FFF2-40B4-BE49-F238E27FC236}">
                <a16:creationId xmlns:a16="http://schemas.microsoft.com/office/drawing/2014/main" id="{A37374F9-61B5-4FF4-88B5-CCC1EBAFFAC9}"/>
              </a:ext>
            </a:extLst>
          </p:cNvPr>
          <p:cNvSpPr txBox="1">
            <a:spLocks/>
          </p:cNvSpPr>
          <p:nvPr/>
        </p:nvSpPr>
        <p:spPr>
          <a:xfrm>
            <a:off x="860754" y="2701754"/>
            <a:ext cx="3026977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7. Value Driven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>
              <a:buFont typeface="Quicksand"/>
              <a:buChar char="●"/>
            </a:pPr>
            <a:r>
              <a:rPr lang="en-US" dirty="0"/>
              <a:t>StashAway team has contributed &amp; accumulated value to industry</a:t>
            </a:r>
          </a:p>
          <a:p>
            <a:pPr>
              <a:buFont typeface="Quicksand"/>
              <a:buChar char="●"/>
            </a:pPr>
            <a:r>
              <a:rPr lang="en-US" dirty="0"/>
              <a:t>regularly hosting talks and interviews, maintaining </a:t>
            </a:r>
            <a:r>
              <a:rPr lang="en-US" b="1" dirty="0">
                <a:solidFill>
                  <a:srgbClr val="F99AAA"/>
                </a:solidFill>
              </a:rPr>
              <a:t>positive relationships</a:t>
            </a:r>
            <a:endParaRPr lang="en-US" dirty="0"/>
          </a:p>
          <a:p>
            <a:pPr>
              <a:buFont typeface="Quicksand"/>
              <a:buChar char="●"/>
            </a:pPr>
            <a:r>
              <a:rPr lang="en-US" dirty="0"/>
              <a:t>goal to achieve long term accomplishment, involving training and certification of front-line </a:t>
            </a:r>
            <a:r>
              <a:rPr lang="en-US" dirty="0" err="1"/>
              <a:t>personel</a:t>
            </a:r>
            <a:endParaRPr lang="en-US" dirty="0"/>
          </a:p>
        </p:txBody>
      </p:sp>
      <p:sp>
        <p:nvSpPr>
          <p:cNvPr id="20" name="Google Shape;697;p24">
            <a:extLst>
              <a:ext uri="{FF2B5EF4-FFF2-40B4-BE49-F238E27FC236}">
                <a16:creationId xmlns:a16="http://schemas.microsoft.com/office/drawing/2014/main" id="{0DDF9678-9945-457C-9423-C22D9182F58E}"/>
              </a:ext>
            </a:extLst>
          </p:cNvPr>
          <p:cNvSpPr txBox="1">
            <a:spLocks/>
          </p:cNvSpPr>
          <p:nvPr/>
        </p:nvSpPr>
        <p:spPr>
          <a:xfrm>
            <a:off x="4899317" y="2571750"/>
            <a:ext cx="3026977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8. Reliability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>
              <a:buFont typeface="Quicksand"/>
              <a:buChar char="●"/>
            </a:pPr>
            <a:r>
              <a:rPr lang="en-US" b="1" dirty="0">
                <a:solidFill>
                  <a:srgbClr val="F99AAA"/>
                </a:solidFill>
              </a:rPr>
              <a:t>Consistently good</a:t>
            </a:r>
            <a:r>
              <a:rPr lang="en-US" dirty="0"/>
              <a:t> quality &amp; performance, very reliable &amp; can be trusted</a:t>
            </a:r>
          </a:p>
          <a:p>
            <a:pPr>
              <a:buFont typeface="Quicksand"/>
              <a:buChar char="●"/>
            </a:pPr>
            <a:r>
              <a:rPr lang="en-US" dirty="0"/>
              <a:t>Offers </a:t>
            </a:r>
            <a:r>
              <a:rPr lang="en-US" b="1" dirty="0">
                <a:solidFill>
                  <a:srgbClr val="F99AAA"/>
                </a:solidFill>
              </a:rPr>
              <a:t>high-quality</a:t>
            </a:r>
            <a:r>
              <a:rPr lang="en-US" dirty="0"/>
              <a:t> financial advice &amp; products</a:t>
            </a:r>
          </a:p>
          <a:p>
            <a:pPr>
              <a:buFont typeface="Quicksand"/>
              <a:buChar char="●"/>
            </a:pPr>
            <a:r>
              <a:rPr lang="en-US" dirty="0"/>
              <a:t>Users receive </a:t>
            </a:r>
            <a:r>
              <a:rPr lang="en-US" b="1" dirty="0">
                <a:solidFill>
                  <a:srgbClr val="F99AAA"/>
                </a:solidFill>
              </a:rPr>
              <a:t>up-to-date </a:t>
            </a:r>
            <a:r>
              <a:rPr lang="en-US" dirty="0"/>
              <a:t>information frequently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BB697A-EB98-43A1-B2F2-DDA618A64AD1}"/>
              </a:ext>
            </a:extLst>
          </p:cNvPr>
          <p:cNvPicPr/>
          <p:nvPr/>
        </p:nvPicPr>
        <p:blipFill rotWithShape="1">
          <a:blip r:embed="rId3"/>
          <a:srcRect l="55038" t="53410" r="20988" b="15121"/>
          <a:stretch/>
        </p:blipFill>
        <p:spPr>
          <a:xfrm>
            <a:off x="766485" y="2441746"/>
            <a:ext cx="2858773" cy="21527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72F4AB-1B87-4130-82B5-A95A8B98618D}"/>
              </a:ext>
            </a:extLst>
          </p:cNvPr>
          <p:cNvPicPr/>
          <p:nvPr/>
        </p:nvPicPr>
        <p:blipFill rotWithShape="1">
          <a:blip r:embed="rId4"/>
          <a:srcRect l="60086" t="46383" r="25864" b="15789"/>
          <a:stretch/>
        </p:blipFill>
        <p:spPr>
          <a:xfrm>
            <a:off x="4183742" y="907892"/>
            <a:ext cx="2395813" cy="3863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567B89-110D-4F27-BD6E-D3D91BE79BD0}"/>
              </a:ext>
            </a:extLst>
          </p:cNvPr>
          <p:cNvPicPr/>
          <p:nvPr/>
        </p:nvPicPr>
        <p:blipFill rotWithShape="1">
          <a:blip r:embed="rId5"/>
          <a:srcRect l="54676" t="21501" r="20075" b="56424"/>
          <a:stretch/>
        </p:blipFill>
        <p:spPr>
          <a:xfrm>
            <a:off x="339351" y="900807"/>
            <a:ext cx="3548380" cy="17449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192A68-40B6-48F9-B0F7-61AC077DA8FF}"/>
              </a:ext>
            </a:extLst>
          </p:cNvPr>
          <p:cNvPicPr/>
          <p:nvPr/>
        </p:nvPicPr>
        <p:blipFill rotWithShape="1">
          <a:blip r:embed="rId6"/>
          <a:srcRect l="54675" t="36893" r="20226" b="43382"/>
          <a:stretch/>
        </p:blipFill>
        <p:spPr>
          <a:xfrm>
            <a:off x="245189" y="2972056"/>
            <a:ext cx="3580765" cy="15829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BE5057-C8F4-4A97-A927-B294DB41C82B}"/>
              </a:ext>
            </a:extLst>
          </p:cNvPr>
          <p:cNvPicPr/>
          <p:nvPr/>
        </p:nvPicPr>
        <p:blipFill rotWithShape="1">
          <a:blip r:embed="rId6"/>
          <a:srcRect l="54675" t="65833" r="21311" b="21501"/>
          <a:stretch/>
        </p:blipFill>
        <p:spPr>
          <a:xfrm>
            <a:off x="3822471" y="2998755"/>
            <a:ext cx="5180668" cy="14503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CB606B-D14C-4EE7-AD86-06769A795801}"/>
              </a:ext>
            </a:extLst>
          </p:cNvPr>
          <p:cNvPicPr/>
          <p:nvPr/>
        </p:nvPicPr>
        <p:blipFill rotWithShape="1">
          <a:blip r:embed="rId7"/>
          <a:srcRect l="54662" t="32614" r="20364" b="32231"/>
          <a:stretch/>
        </p:blipFill>
        <p:spPr>
          <a:xfrm>
            <a:off x="333773" y="1236224"/>
            <a:ext cx="4050665" cy="32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7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" grpId="0" uiExpand="1" build="p"/>
      <p:bldP spid="10" grpId="0" uiExpand="1" build="p"/>
      <p:bldP spid="14" grpId="0" uiExpand="1" build="p"/>
      <p:bldP spid="2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4"/>
          <p:cNvSpPr/>
          <p:nvPr/>
        </p:nvSpPr>
        <p:spPr>
          <a:xfrm>
            <a:off x="790426" y="227697"/>
            <a:ext cx="7704000" cy="46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4"/>
          <p:cNvSpPr txBox="1">
            <a:spLocks noGrp="1"/>
          </p:cNvSpPr>
          <p:nvPr>
            <p:ph type="title"/>
          </p:nvPr>
        </p:nvSpPr>
        <p:spPr>
          <a:xfrm>
            <a:off x="725202" y="211596"/>
            <a:ext cx="7703999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2"/>
                </a:solidFill>
                <a:latin typeface="Bebas Neue"/>
                <a:ea typeface="Bebas Neue"/>
                <a:cs typeface="Bebas Neue"/>
                <a:sym typeface="Bebas Neue"/>
              </a:rPr>
              <a:t>Identify </a:t>
            </a:r>
            <a:r>
              <a:rPr lang="en-US" sz="2800" dirty="0" err="1">
                <a:solidFill>
                  <a:schemeClr val="bg2"/>
                </a:solidFill>
                <a:latin typeface="Bebas Neue"/>
                <a:ea typeface="Bebas Neue"/>
                <a:cs typeface="Bebas Neue"/>
                <a:sym typeface="Bebas Neue"/>
              </a:rPr>
              <a:t>Stashaway’s</a:t>
            </a:r>
            <a:r>
              <a:rPr lang="en-US" sz="2800" dirty="0">
                <a:solidFill>
                  <a:schemeClr val="bg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US" sz="2800" dirty="0">
                <a:solidFill>
                  <a:schemeClr val="bg2"/>
                </a:solidFill>
              </a:rPr>
              <a:t>augmented products</a:t>
            </a:r>
            <a:endParaRPr lang="en-US" sz="2800" dirty="0">
              <a:solidFill>
                <a:schemeClr val="bg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97" name="Google Shape;697;p24"/>
          <p:cNvSpPr txBox="1">
            <a:spLocks noGrp="1"/>
          </p:cNvSpPr>
          <p:nvPr>
            <p:ph type="body" idx="1"/>
          </p:nvPr>
        </p:nvSpPr>
        <p:spPr>
          <a:xfrm>
            <a:off x="790426" y="802429"/>
            <a:ext cx="2319940" cy="158290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1. Referral Program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 lvl="0">
              <a:buFont typeface="Quicksand"/>
              <a:buChar char="●"/>
            </a:pPr>
            <a:r>
              <a:rPr lang="en-US" dirty="0"/>
              <a:t>New customers able to use referral link </a:t>
            </a:r>
          </a:p>
          <a:p>
            <a:pPr lvl="0">
              <a:buFont typeface="Quicksand"/>
              <a:buChar char="●"/>
            </a:pPr>
            <a:r>
              <a:rPr lang="en-US" dirty="0"/>
              <a:t>No limit to refer</a:t>
            </a:r>
          </a:p>
          <a:p>
            <a:pPr lvl="0">
              <a:buFont typeface="Quicksand"/>
              <a:buChar char="●"/>
            </a:pPr>
            <a:r>
              <a:rPr lang="en-US" dirty="0"/>
              <a:t>Partnered with “No Money Lah” </a:t>
            </a:r>
          </a:p>
        </p:txBody>
      </p:sp>
      <p:grpSp>
        <p:nvGrpSpPr>
          <p:cNvPr id="698" name="Google Shape;698;p24"/>
          <p:cNvGrpSpPr/>
          <p:nvPr/>
        </p:nvGrpSpPr>
        <p:grpSpPr>
          <a:xfrm>
            <a:off x="7607894" y="437907"/>
            <a:ext cx="636814" cy="120078"/>
            <a:chOff x="8209059" y="198000"/>
            <a:chExt cx="636814" cy="120078"/>
          </a:xfrm>
        </p:grpSpPr>
        <p:sp>
          <p:nvSpPr>
            <p:cNvPr id="699" name="Google Shape;699;p24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697;p24">
            <a:extLst>
              <a:ext uri="{FF2B5EF4-FFF2-40B4-BE49-F238E27FC236}">
                <a16:creationId xmlns:a16="http://schemas.microsoft.com/office/drawing/2014/main" id="{D02BE02A-B420-45E9-A1D1-A4A6E0EEEFA6}"/>
              </a:ext>
            </a:extLst>
          </p:cNvPr>
          <p:cNvSpPr txBox="1">
            <a:spLocks/>
          </p:cNvSpPr>
          <p:nvPr/>
        </p:nvSpPr>
        <p:spPr>
          <a:xfrm>
            <a:off x="3447368" y="917952"/>
            <a:ext cx="2105777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2. Customer Support Team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>
              <a:buFont typeface="Quicksand"/>
              <a:buChar char="●"/>
            </a:pPr>
            <a:r>
              <a:rPr lang="en-US" dirty="0"/>
              <a:t>Users can contact customer service Website allows </a:t>
            </a:r>
            <a:r>
              <a:rPr lang="en-US" dirty="0" err="1"/>
              <a:t>Whatsapp</a:t>
            </a:r>
            <a:r>
              <a:rPr lang="en-US" dirty="0"/>
              <a:t>, call and email</a:t>
            </a:r>
          </a:p>
          <a:p>
            <a:pPr>
              <a:buFont typeface="Quicksand"/>
              <a:buChar char="●"/>
            </a:pPr>
            <a:r>
              <a:rPr lang="en-US" dirty="0"/>
              <a:t>App allows </a:t>
            </a:r>
            <a:r>
              <a:rPr lang="en-US" dirty="0" err="1"/>
              <a:t>Whatsapp</a:t>
            </a:r>
            <a:r>
              <a:rPr lang="en-US" dirty="0"/>
              <a:t> </a:t>
            </a:r>
          </a:p>
        </p:txBody>
      </p:sp>
      <p:sp>
        <p:nvSpPr>
          <p:cNvPr id="14" name="Google Shape;697;p24">
            <a:extLst>
              <a:ext uri="{FF2B5EF4-FFF2-40B4-BE49-F238E27FC236}">
                <a16:creationId xmlns:a16="http://schemas.microsoft.com/office/drawing/2014/main" id="{A37374F9-61B5-4FF4-88B5-CCC1EBAFFAC9}"/>
              </a:ext>
            </a:extLst>
          </p:cNvPr>
          <p:cNvSpPr txBox="1">
            <a:spLocks/>
          </p:cNvSpPr>
          <p:nvPr/>
        </p:nvSpPr>
        <p:spPr>
          <a:xfrm>
            <a:off x="5890147" y="765779"/>
            <a:ext cx="2539054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3. Software Update: Mobile App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 lvl="0"/>
            <a:r>
              <a:rPr lang="en-US" dirty="0"/>
              <a:t>App will update accordingly to improve the experience of users. </a:t>
            </a:r>
          </a:p>
          <a:p>
            <a:pPr lvl="0"/>
            <a:r>
              <a:rPr lang="en-US" dirty="0"/>
              <a:t>Fix bugs that was faced by most of the users. </a:t>
            </a:r>
          </a:p>
        </p:txBody>
      </p:sp>
      <p:sp>
        <p:nvSpPr>
          <p:cNvPr id="11" name="Google Shape;697;p24">
            <a:extLst>
              <a:ext uri="{FF2B5EF4-FFF2-40B4-BE49-F238E27FC236}">
                <a16:creationId xmlns:a16="http://schemas.microsoft.com/office/drawing/2014/main" id="{B6F6E602-FCE5-478E-9569-81AAEAD1121E}"/>
              </a:ext>
            </a:extLst>
          </p:cNvPr>
          <p:cNvSpPr txBox="1">
            <a:spLocks/>
          </p:cNvSpPr>
          <p:nvPr/>
        </p:nvSpPr>
        <p:spPr>
          <a:xfrm>
            <a:off x="3383874" y="2700368"/>
            <a:ext cx="2319940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Why is it AE: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r>
              <a:rPr lang="en-US" dirty="0"/>
              <a:t>Ensure customers have a good experience </a:t>
            </a:r>
          </a:p>
          <a:p>
            <a:pPr lvl="0"/>
            <a:r>
              <a:rPr lang="en-US" dirty="0"/>
              <a:t>Customers will need help while facing technical issues</a:t>
            </a:r>
          </a:p>
        </p:txBody>
      </p:sp>
      <p:sp>
        <p:nvSpPr>
          <p:cNvPr id="15" name="Google Shape;697;p24">
            <a:extLst>
              <a:ext uri="{FF2B5EF4-FFF2-40B4-BE49-F238E27FC236}">
                <a16:creationId xmlns:a16="http://schemas.microsoft.com/office/drawing/2014/main" id="{620BC779-4BAE-4629-AF8D-C0AB988DA321}"/>
              </a:ext>
            </a:extLst>
          </p:cNvPr>
          <p:cNvSpPr txBox="1">
            <a:spLocks/>
          </p:cNvSpPr>
          <p:nvPr/>
        </p:nvSpPr>
        <p:spPr>
          <a:xfrm>
            <a:off x="790426" y="2624740"/>
            <a:ext cx="2319940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Why is it AE: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>
              <a:buFont typeface="Quicksand"/>
              <a:buChar char="●"/>
            </a:pPr>
            <a:r>
              <a:rPr lang="en-US" dirty="0"/>
              <a:t>not a feature </a:t>
            </a:r>
          </a:p>
          <a:p>
            <a:pPr>
              <a:buFont typeface="Quicksand"/>
              <a:buChar char="●"/>
            </a:pPr>
            <a:r>
              <a:rPr lang="en-US" dirty="0"/>
              <a:t>Encourage customers to invite their friends or families</a:t>
            </a:r>
          </a:p>
          <a:p>
            <a:pPr>
              <a:buFont typeface="Quicksand"/>
              <a:buChar char="●"/>
            </a:pPr>
            <a:r>
              <a:rPr lang="en-US" dirty="0"/>
              <a:t>add value to the customers when they successfully refer</a:t>
            </a:r>
          </a:p>
        </p:txBody>
      </p:sp>
      <p:sp>
        <p:nvSpPr>
          <p:cNvPr id="16" name="Google Shape;697;p24">
            <a:extLst>
              <a:ext uri="{FF2B5EF4-FFF2-40B4-BE49-F238E27FC236}">
                <a16:creationId xmlns:a16="http://schemas.microsoft.com/office/drawing/2014/main" id="{14449DF9-671F-44CC-B1E8-696ADD98A29A}"/>
              </a:ext>
            </a:extLst>
          </p:cNvPr>
          <p:cNvSpPr txBox="1">
            <a:spLocks/>
          </p:cNvSpPr>
          <p:nvPr/>
        </p:nvSpPr>
        <p:spPr>
          <a:xfrm>
            <a:off x="5924768" y="2624741"/>
            <a:ext cx="2319940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Why is it AE: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>
              <a:buFont typeface="Quicksand"/>
              <a:buChar char="●"/>
            </a:pPr>
            <a:r>
              <a:rPr lang="en-US" dirty="0"/>
              <a:t>Enhance users’ experience</a:t>
            </a:r>
          </a:p>
          <a:p>
            <a:pPr>
              <a:buFont typeface="Quicksand"/>
              <a:buChar char="●"/>
            </a:pPr>
            <a:r>
              <a:rPr lang="en-US" dirty="0"/>
              <a:t>App will only be updated when there is customer feedback or bugs</a:t>
            </a:r>
          </a:p>
        </p:txBody>
      </p:sp>
      <p:pic>
        <p:nvPicPr>
          <p:cNvPr id="17" name="Picture 16" descr="Stashaway Referral Programme | Referral Promotions (Singapore)">
            <a:extLst>
              <a:ext uri="{FF2B5EF4-FFF2-40B4-BE49-F238E27FC236}">
                <a16:creationId xmlns:a16="http://schemas.microsoft.com/office/drawing/2014/main" id="{B9C84630-700F-40A2-B8C9-CD9F5A2273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233" y="868679"/>
            <a:ext cx="3096744" cy="226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E36CBC-D95F-45FB-A66D-F500835DDA0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16624" y="2509320"/>
            <a:ext cx="3086100" cy="2225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482688-5C16-4AF2-A8DF-0855854D521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t="9882" r="7987" b="7357"/>
          <a:stretch/>
        </p:blipFill>
        <p:spPr bwMode="auto">
          <a:xfrm>
            <a:off x="170196" y="849245"/>
            <a:ext cx="3178143" cy="15829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B2DE75-F0F4-4B6D-BD98-8C13C16814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17" t="39699" r="57910" b="32097"/>
          <a:stretch/>
        </p:blipFill>
        <p:spPr>
          <a:xfrm>
            <a:off x="6033636" y="800397"/>
            <a:ext cx="2095302" cy="3832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716250-5006-4ED4-AE6D-62D44A38D2EB}"/>
              </a:ext>
            </a:extLst>
          </p:cNvPr>
          <p:cNvPicPr/>
          <p:nvPr/>
        </p:nvPicPr>
        <p:blipFill rotWithShape="1">
          <a:blip r:embed="rId7"/>
          <a:srcRect l="18866" t="32528" r="42824" b="30620"/>
          <a:stretch/>
        </p:blipFill>
        <p:spPr bwMode="auto">
          <a:xfrm>
            <a:off x="1393257" y="1186833"/>
            <a:ext cx="3964733" cy="2342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58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" grpId="0" uiExpand="1" build="p"/>
      <p:bldP spid="10" grpId="0" uiExpand="1" build="p"/>
      <p:bldP spid="14" grpId="0" uiExpand="1" build="p"/>
      <p:bldP spid="11" grpId="0" uiExpand="1" build="p"/>
      <p:bldP spid="15" grpId="0" uiExpand="1" build="p"/>
      <p:bldP spid="1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4"/>
          <p:cNvSpPr/>
          <p:nvPr/>
        </p:nvSpPr>
        <p:spPr>
          <a:xfrm>
            <a:off x="790426" y="227697"/>
            <a:ext cx="7704000" cy="46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4"/>
          <p:cNvSpPr txBox="1">
            <a:spLocks noGrp="1"/>
          </p:cNvSpPr>
          <p:nvPr>
            <p:ph type="title"/>
          </p:nvPr>
        </p:nvSpPr>
        <p:spPr>
          <a:xfrm>
            <a:off x="725202" y="211596"/>
            <a:ext cx="7703999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2"/>
                </a:solidFill>
                <a:latin typeface="Bebas Neue"/>
                <a:ea typeface="Bebas Neue"/>
                <a:cs typeface="Bebas Neue"/>
                <a:sym typeface="Bebas Neue"/>
              </a:rPr>
              <a:t>Identify </a:t>
            </a:r>
            <a:r>
              <a:rPr lang="en-US" sz="2800" dirty="0" err="1">
                <a:solidFill>
                  <a:schemeClr val="bg2"/>
                </a:solidFill>
                <a:latin typeface="Bebas Neue"/>
                <a:ea typeface="Bebas Neue"/>
                <a:cs typeface="Bebas Neue"/>
                <a:sym typeface="Bebas Neue"/>
              </a:rPr>
              <a:t>Stashaway’s</a:t>
            </a:r>
            <a:r>
              <a:rPr lang="en-US" sz="2800" dirty="0">
                <a:solidFill>
                  <a:schemeClr val="bg2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-US" sz="2800" dirty="0">
                <a:solidFill>
                  <a:schemeClr val="bg2"/>
                </a:solidFill>
              </a:rPr>
              <a:t>augmented products</a:t>
            </a:r>
            <a:endParaRPr lang="en-US" sz="2800" dirty="0">
              <a:solidFill>
                <a:schemeClr val="bg2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97" name="Google Shape;697;p24"/>
          <p:cNvSpPr txBox="1">
            <a:spLocks noGrp="1"/>
          </p:cNvSpPr>
          <p:nvPr>
            <p:ph type="body" idx="1"/>
          </p:nvPr>
        </p:nvSpPr>
        <p:spPr>
          <a:xfrm>
            <a:off x="790426" y="917952"/>
            <a:ext cx="2593448" cy="158290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4. Time-weighted Return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 lvl="0">
              <a:buFont typeface="Quicksand"/>
              <a:buChar char="●"/>
            </a:pPr>
            <a:r>
              <a:rPr lang="en-US" dirty="0"/>
              <a:t>way to calculate users’ return</a:t>
            </a:r>
          </a:p>
          <a:p>
            <a:pPr lvl="0">
              <a:buFont typeface="Quicksand"/>
              <a:buChar char="●"/>
            </a:pPr>
            <a:r>
              <a:rPr lang="en-US" b="1" dirty="0">
                <a:solidFill>
                  <a:srgbClr val="F99AAA"/>
                </a:solidFill>
              </a:rPr>
              <a:t>Easier</a:t>
            </a:r>
            <a:r>
              <a:rPr lang="en-US" dirty="0"/>
              <a:t> to make comparison between portfolios</a:t>
            </a:r>
          </a:p>
          <a:p>
            <a:pPr>
              <a:buFont typeface="Quicksand"/>
              <a:buChar char="●"/>
            </a:pPr>
            <a:r>
              <a:rPr lang="en-US" dirty="0"/>
              <a:t>Calculates rate of return over given period for </a:t>
            </a:r>
            <a:r>
              <a:rPr lang="en-US" b="1" dirty="0">
                <a:solidFill>
                  <a:srgbClr val="F99AAA"/>
                </a:solidFill>
              </a:rPr>
              <a:t>one unit </a:t>
            </a:r>
            <a:r>
              <a:rPr lang="en-US" dirty="0"/>
              <a:t>of cash. </a:t>
            </a:r>
          </a:p>
          <a:p>
            <a:pPr lvl="0">
              <a:buFont typeface="Quicksand"/>
              <a:buChar char="●"/>
            </a:pPr>
            <a:endParaRPr lang="en-US" dirty="0"/>
          </a:p>
        </p:txBody>
      </p:sp>
      <p:grpSp>
        <p:nvGrpSpPr>
          <p:cNvPr id="698" name="Google Shape;698;p24"/>
          <p:cNvGrpSpPr/>
          <p:nvPr/>
        </p:nvGrpSpPr>
        <p:grpSpPr>
          <a:xfrm>
            <a:off x="7607894" y="437907"/>
            <a:ext cx="636814" cy="120078"/>
            <a:chOff x="8209059" y="198000"/>
            <a:chExt cx="636814" cy="120078"/>
          </a:xfrm>
        </p:grpSpPr>
        <p:sp>
          <p:nvSpPr>
            <p:cNvPr id="699" name="Google Shape;699;p24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697;p24">
            <a:extLst>
              <a:ext uri="{FF2B5EF4-FFF2-40B4-BE49-F238E27FC236}">
                <a16:creationId xmlns:a16="http://schemas.microsoft.com/office/drawing/2014/main" id="{D02BE02A-B420-45E9-A1D1-A4A6E0EEEFA6}"/>
              </a:ext>
            </a:extLst>
          </p:cNvPr>
          <p:cNvSpPr txBox="1">
            <a:spLocks/>
          </p:cNvSpPr>
          <p:nvPr/>
        </p:nvSpPr>
        <p:spPr>
          <a:xfrm>
            <a:off x="3412426" y="713598"/>
            <a:ext cx="2105777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5. Money- weighted Return 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>
              <a:buFont typeface="Quicksand"/>
              <a:buChar char="●"/>
            </a:pPr>
            <a:r>
              <a:rPr lang="en-US" dirty="0"/>
              <a:t>another way to </a:t>
            </a:r>
            <a:r>
              <a:rPr lang="en-US" b="1" dirty="0">
                <a:solidFill>
                  <a:srgbClr val="F99AAA"/>
                </a:solidFill>
              </a:rPr>
              <a:t>calculate</a:t>
            </a:r>
            <a:r>
              <a:rPr lang="en-US" dirty="0"/>
              <a:t> users’ return</a:t>
            </a:r>
          </a:p>
          <a:p>
            <a:pPr lvl="0"/>
            <a:r>
              <a:rPr lang="en-US" dirty="0"/>
              <a:t>calculates growth rate of funds invested over evaluation period. </a:t>
            </a:r>
          </a:p>
        </p:txBody>
      </p:sp>
      <p:sp>
        <p:nvSpPr>
          <p:cNvPr id="14" name="Google Shape;697;p24">
            <a:extLst>
              <a:ext uri="{FF2B5EF4-FFF2-40B4-BE49-F238E27FC236}">
                <a16:creationId xmlns:a16="http://schemas.microsoft.com/office/drawing/2014/main" id="{A37374F9-61B5-4FF4-88B5-CCC1EBAFFAC9}"/>
              </a:ext>
            </a:extLst>
          </p:cNvPr>
          <p:cNvSpPr txBox="1">
            <a:spLocks/>
          </p:cNvSpPr>
          <p:nvPr/>
        </p:nvSpPr>
        <p:spPr>
          <a:xfrm>
            <a:off x="5872078" y="748094"/>
            <a:ext cx="2539054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6. Discount/ Promotion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lvl="0"/>
            <a:r>
              <a:rPr lang="en-MY" dirty="0"/>
              <a:t>provide discounts for users that are </a:t>
            </a:r>
            <a:r>
              <a:rPr lang="en-MY" b="1" dirty="0">
                <a:solidFill>
                  <a:srgbClr val="F99AAA"/>
                </a:solidFill>
              </a:rPr>
              <a:t>signing up </a:t>
            </a:r>
          </a:p>
          <a:p>
            <a:pPr lvl="0"/>
            <a:r>
              <a:rPr lang="en-US" dirty="0"/>
              <a:t>collaborated with </a:t>
            </a:r>
            <a:r>
              <a:rPr lang="en-US" b="1" dirty="0" err="1">
                <a:solidFill>
                  <a:srgbClr val="F99AAA"/>
                </a:solidFill>
              </a:rPr>
              <a:t>Guidesify</a:t>
            </a:r>
            <a:endParaRPr lang="en-US" b="1" dirty="0">
              <a:solidFill>
                <a:srgbClr val="F99AAA"/>
              </a:solidFill>
            </a:endParaRPr>
          </a:p>
        </p:txBody>
      </p:sp>
      <p:sp>
        <p:nvSpPr>
          <p:cNvPr id="11" name="Google Shape;697;p24">
            <a:extLst>
              <a:ext uri="{FF2B5EF4-FFF2-40B4-BE49-F238E27FC236}">
                <a16:creationId xmlns:a16="http://schemas.microsoft.com/office/drawing/2014/main" id="{B6F6E602-FCE5-478E-9569-81AAEAD1121E}"/>
              </a:ext>
            </a:extLst>
          </p:cNvPr>
          <p:cNvSpPr txBox="1">
            <a:spLocks/>
          </p:cNvSpPr>
          <p:nvPr/>
        </p:nvSpPr>
        <p:spPr>
          <a:xfrm>
            <a:off x="3383874" y="2700368"/>
            <a:ext cx="2319940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Why is it AE: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 lvl="0"/>
            <a:r>
              <a:rPr lang="en-US" b="1" dirty="0">
                <a:solidFill>
                  <a:srgbClr val="F99AAA"/>
                </a:solidFill>
              </a:rPr>
              <a:t>enhances</a:t>
            </a:r>
            <a:r>
              <a:rPr lang="en-US" dirty="0"/>
              <a:t> customer experience</a:t>
            </a:r>
          </a:p>
          <a:p>
            <a:pPr lvl="0"/>
            <a:r>
              <a:rPr lang="en-US" b="1" dirty="0">
                <a:solidFill>
                  <a:srgbClr val="F99AAA"/>
                </a:solidFill>
              </a:rPr>
              <a:t>Does not </a:t>
            </a:r>
            <a:r>
              <a:rPr lang="en-US" dirty="0"/>
              <a:t>affect the performance of portfolio. </a:t>
            </a:r>
          </a:p>
          <a:p>
            <a:r>
              <a:rPr lang="en-US" dirty="0"/>
              <a:t>Users can still review their returns</a:t>
            </a:r>
          </a:p>
        </p:txBody>
      </p:sp>
      <p:sp>
        <p:nvSpPr>
          <p:cNvPr id="15" name="Google Shape;697;p24">
            <a:extLst>
              <a:ext uri="{FF2B5EF4-FFF2-40B4-BE49-F238E27FC236}">
                <a16:creationId xmlns:a16="http://schemas.microsoft.com/office/drawing/2014/main" id="{620BC779-4BAE-4629-AF8D-C0AB988DA321}"/>
              </a:ext>
            </a:extLst>
          </p:cNvPr>
          <p:cNvSpPr txBox="1">
            <a:spLocks/>
          </p:cNvSpPr>
          <p:nvPr/>
        </p:nvSpPr>
        <p:spPr>
          <a:xfrm>
            <a:off x="790425" y="2604201"/>
            <a:ext cx="2407115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Why is it AE: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lvl="0"/>
            <a:r>
              <a:rPr lang="en-US" b="1" dirty="0">
                <a:solidFill>
                  <a:srgbClr val="F99AAA"/>
                </a:solidFill>
              </a:rPr>
              <a:t>Enhance</a:t>
            </a:r>
            <a:r>
              <a:rPr lang="en-US" dirty="0"/>
              <a:t> users’ experience </a:t>
            </a:r>
          </a:p>
          <a:p>
            <a:r>
              <a:rPr lang="en-US" dirty="0"/>
              <a:t>Allow users to have more </a:t>
            </a:r>
            <a:r>
              <a:rPr lang="en-US" b="1" dirty="0">
                <a:solidFill>
                  <a:srgbClr val="F99AAA"/>
                </a:solidFill>
              </a:rPr>
              <a:t>detailed</a:t>
            </a:r>
            <a:r>
              <a:rPr lang="en-US" dirty="0"/>
              <a:t> information </a:t>
            </a:r>
          </a:p>
          <a:p>
            <a:r>
              <a:rPr lang="en-US" dirty="0"/>
              <a:t>Report based on </a:t>
            </a:r>
            <a:r>
              <a:rPr lang="en-US" b="1" dirty="0">
                <a:solidFill>
                  <a:srgbClr val="F99AAA"/>
                </a:solidFill>
              </a:rPr>
              <a:t>gross return </a:t>
            </a:r>
          </a:p>
        </p:txBody>
      </p:sp>
      <p:sp>
        <p:nvSpPr>
          <p:cNvPr id="16" name="Google Shape;697;p24">
            <a:extLst>
              <a:ext uri="{FF2B5EF4-FFF2-40B4-BE49-F238E27FC236}">
                <a16:creationId xmlns:a16="http://schemas.microsoft.com/office/drawing/2014/main" id="{14449DF9-671F-44CC-B1E8-696ADD98A29A}"/>
              </a:ext>
            </a:extLst>
          </p:cNvPr>
          <p:cNvSpPr txBox="1">
            <a:spLocks/>
          </p:cNvSpPr>
          <p:nvPr/>
        </p:nvSpPr>
        <p:spPr>
          <a:xfrm>
            <a:off x="5890147" y="2700368"/>
            <a:ext cx="2319940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Why is it AE: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r>
              <a:rPr lang="en-MY" dirty="0"/>
              <a:t>used to promote brand awareness and </a:t>
            </a:r>
            <a:r>
              <a:rPr lang="en-MY" b="1" dirty="0">
                <a:solidFill>
                  <a:srgbClr val="F99AAA"/>
                </a:solidFill>
              </a:rPr>
              <a:t>traffic</a:t>
            </a:r>
          </a:p>
          <a:p>
            <a:pPr marL="152400" indent="0">
              <a:buNone/>
            </a:pPr>
            <a:endParaRPr lang="en-US" dirty="0"/>
          </a:p>
          <a:p>
            <a:r>
              <a:rPr lang="en-MY" dirty="0"/>
              <a:t>additional element to </a:t>
            </a:r>
            <a:r>
              <a:rPr lang="en-MY" b="1" dirty="0">
                <a:solidFill>
                  <a:srgbClr val="F99AAA"/>
                </a:solidFill>
              </a:rPr>
              <a:t>improve</a:t>
            </a:r>
            <a:r>
              <a:rPr lang="en-MY" dirty="0"/>
              <a:t> customer experience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2834B-F989-4F8C-9EB9-C31F9F64A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38" t="63253" r="23292" b="17846"/>
          <a:stretch/>
        </p:blipFill>
        <p:spPr>
          <a:xfrm>
            <a:off x="3544946" y="286403"/>
            <a:ext cx="4547111" cy="219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B9B871-78CC-448E-A2A3-DC0377F42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45" t="36844" r="54637" b="39854"/>
          <a:stretch/>
        </p:blipFill>
        <p:spPr>
          <a:xfrm>
            <a:off x="3734838" y="2579302"/>
            <a:ext cx="2596760" cy="2236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5C3B-A5DE-4F16-BF30-3972A7F774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44" t="37293" r="51998" b="31932"/>
          <a:stretch/>
        </p:blipFill>
        <p:spPr>
          <a:xfrm>
            <a:off x="338594" y="849983"/>
            <a:ext cx="3001084" cy="25645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B2DD43-A540-4299-BA00-3D6E74B4F937}"/>
              </a:ext>
            </a:extLst>
          </p:cNvPr>
          <p:cNvPicPr/>
          <p:nvPr/>
        </p:nvPicPr>
        <p:blipFill rotWithShape="1">
          <a:blip r:embed="rId6"/>
          <a:srcRect l="11227" t="32940" r="11459" b="28561"/>
          <a:stretch/>
        </p:blipFill>
        <p:spPr bwMode="auto">
          <a:xfrm>
            <a:off x="340822" y="839097"/>
            <a:ext cx="5081652" cy="15829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308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" grpId="0" uiExpand="1" build="p"/>
      <p:bldP spid="10" grpId="0" uiExpand="1" build="p"/>
      <p:bldP spid="14" grpId="0" uiExpand="1" build="p"/>
      <p:bldP spid="11" grpId="0" uiExpand="1" build="p"/>
      <p:bldP spid="15" grpId="0" uiExpand="1" build="p"/>
      <p:bldP spid="1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4DD136E-893F-43CA-A55A-2718B50ABD7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3307905" y="3401934"/>
            <a:ext cx="2294609" cy="600164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1100" b="1" dirty="0">
                <a:solidFill>
                  <a:schemeClr val="tx2"/>
                </a:solidFill>
              </a:rPr>
              <a:t>Decrease Management Fees</a:t>
            </a:r>
          </a:p>
          <a:p>
            <a:pPr>
              <a:buFontTx/>
              <a:buChar char="-"/>
            </a:pPr>
            <a:r>
              <a:rPr lang="en-US" sz="1100" dirty="0"/>
              <a:t>Lower the Percentage of the </a:t>
            </a:r>
            <a:r>
              <a:rPr lang="en-US" sz="1100" b="1" dirty="0">
                <a:solidFill>
                  <a:schemeClr val="tx2"/>
                </a:solidFill>
              </a:rPr>
              <a:t>7 Tiers of Fees</a:t>
            </a:r>
          </a:p>
          <a:p>
            <a:pPr>
              <a:buFontTx/>
              <a:buChar char="-"/>
            </a:pPr>
            <a:endParaRPr lang="en-US" sz="1100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22782518-35E1-4473-B308-77DEE325EA90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399235" y="1166824"/>
            <a:ext cx="2331000" cy="1069647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en-US" sz="1100" dirty="0" err="1"/>
              <a:t>Wahed</a:t>
            </a:r>
            <a:r>
              <a:rPr lang="en-US" sz="1100" dirty="0"/>
              <a:t> Invest Fees </a:t>
            </a:r>
            <a:r>
              <a:rPr lang="en-US" sz="1100" b="1" dirty="0">
                <a:solidFill>
                  <a:schemeClr val="tx2"/>
                </a:solidFill>
              </a:rPr>
              <a:t>Lower</a:t>
            </a:r>
            <a:r>
              <a:rPr lang="en-US" sz="1100" dirty="0"/>
              <a:t> (0.01%) on </a:t>
            </a:r>
            <a:r>
              <a:rPr lang="en-US" sz="1100" b="1" dirty="0">
                <a:solidFill>
                  <a:schemeClr val="tx2"/>
                </a:solidFill>
              </a:rPr>
              <a:t>minimum deposit</a:t>
            </a:r>
          </a:p>
          <a:p>
            <a:pPr algn="just">
              <a:buFontTx/>
              <a:buChar char="-"/>
            </a:pPr>
            <a:r>
              <a:rPr lang="en-US" sz="1100" b="1" dirty="0">
                <a:solidFill>
                  <a:schemeClr val="tx2"/>
                </a:solidFill>
              </a:rPr>
              <a:t>Invest </a:t>
            </a:r>
            <a:r>
              <a:rPr lang="en-US" sz="1100" dirty="0"/>
              <a:t>&lt; 100,000 &lt; fees &lt; </a:t>
            </a:r>
            <a:r>
              <a:rPr lang="en-US" sz="1100" b="1" dirty="0" err="1">
                <a:solidFill>
                  <a:schemeClr val="tx2"/>
                </a:solidFill>
              </a:rPr>
              <a:t>Wahed</a:t>
            </a:r>
            <a:r>
              <a:rPr lang="en-US" sz="1100" dirty="0"/>
              <a:t>  </a:t>
            </a:r>
          </a:p>
          <a:p>
            <a:pPr algn="just">
              <a:buFontTx/>
              <a:buChar char="-"/>
            </a:pPr>
            <a:r>
              <a:rPr lang="en-US" sz="1100" b="1" dirty="0">
                <a:solidFill>
                  <a:schemeClr val="tx2"/>
                </a:solidFill>
              </a:rPr>
              <a:t>Invest</a:t>
            </a:r>
            <a:r>
              <a:rPr lang="en-US" sz="1100" dirty="0"/>
              <a:t> &gt; 100,000 fees &gt; </a:t>
            </a:r>
            <a:r>
              <a:rPr lang="en-US" sz="1100" b="1" dirty="0" err="1">
                <a:solidFill>
                  <a:schemeClr val="tx2"/>
                </a:solidFill>
              </a:rPr>
              <a:t>Wahed</a:t>
            </a:r>
            <a:endParaRPr lang="en-MY" sz="1100" b="1" dirty="0">
              <a:solidFill>
                <a:schemeClr val="tx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67654A-3023-4A8F-94AE-E1FA84C833E5}"/>
              </a:ext>
            </a:extLst>
          </p:cNvPr>
          <p:cNvSpPr txBox="1"/>
          <p:nvPr/>
        </p:nvSpPr>
        <p:spPr>
          <a:xfrm>
            <a:off x="732931" y="3241815"/>
            <a:ext cx="24615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100" b="1" dirty="0">
                <a:solidFill>
                  <a:schemeClr val="tx2"/>
                </a:solidFill>
                <a:latin typeface="Quicksand" panose="020B0604020202020204" charset="0"/>
              </a:rPr>
              <a:t>Add Proper Conversion Rate </a:t>
            </a:r>
            <a:r>
              <a:rPr lang="en-US" sz="1100" dirty="0">
                <a:solidFill>
                  <a:schemeClr val="bg2"/>
                </a:solidFill>
                <a:latin typeface="Quicksand" panose="020B0604020202020204" charset="0"/>
              </a:rPr>
              <a:t>in the User Interface</a:t>
            </a:r>
          </a:p>
          <a:p>
            <a:pPr marL="285750" indent="-285750"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Add Extra Tabs To </a:t>
            </a:r>
            <a:r>
              <a:rPr lang="en-US" sz="1100" b="1" dirty="0">
                <a:solidFill>
                  <a:schemeClr val="tx2"/>
                </a:solidFill>
                <a:latin typeface="Quicksand" panose="020B0604020202020204" charset="0"/>
              </a:rPr>
              <a:t>Show Conversion Rate</a:t>
            </a:r>
          </a:p>
          <a:p>
            <a:pPr marL="285750" indent="-285750">
              <a:buFontTx/>
              <a:buChar char="-"/>
            </a:pPr>
            <a:r>
              <a:rPr lang="en-US" sz="1100" b="1" dirty="0">
                <a:solidFill>
                  <a:schemeClr val="tx2"/>
                </a:solidFill>
                <a:latin typeface="Quicksand" panose="020B0604020202020204" charset="0"/>
              </a:rPr>
              <a:t>Notification</a:t>
            </a:r>
            <a:r>
              <a:rPr lang="en-US" sz="1100" dirty="0">
                <a:latin typeface="Quicksand" panose="020B0604020202020204" charset="0"/>
              </a:rPr>
              <a:t> To Show </a:t>
            </a:r>
            <a:r>
              <a:rPr lang="en-US" sz="1100" b="1" dirty="0">
                <a:solidFill>
                  <a:schemeClr val="tx2"/>
                </a:solidFill>
                <a:latin typeface="Quicksand" panose="020B0604020202020204" charset="0"/>
              </a:rPr>
              <a:t>change In Portfolio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2952FA-90F0-4A5A-9630-EC28F0CDA3DE}"/>
              </a:ext>
            </a:extLst>
          </p:cNvPr>
          <p:cNvSpPr txBox="1"/>
          <p:nvPr/>
        </p:nvSpPr>
        <p:spPr>
          <a:xfrm>
            <a:off x="729283" y="1095247"/>
            <a:ext cx="2149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100" b="1" dirty="0">
                <a:solidFill>
                  <a:schemeClr val="tx2"/>
                </a:solidFill>
                <a:latin typeface="Quicksand" panose="020B0604020202020204" charset="0"/>
              </a:rPr>
              <a:t>Hidden Conversion Rate </a:t>
            </a:r>
            <a:r>
              <a:rPr lang="en-US" sz="1100" dirty="0">
                <a:latin typeface="Quicksand" panose="020B0604020202020204" charset="0"/>
              </a:rPr>
              <a:t>of MYR to USD</a:t>
            </a:r>
          </a:p>
          <a:p>
            <a:pPr marL="285750" indent="-285750">
              <a:buFontTx/>
              <a:buChar char="-"/>
            </a:pPr>
            <a:r>
              <a:rPr lang="en-US" sz="1100" b="1" dirty="0">
                <a:solidFill>
                  <a:schemeClr val="tx2"/>
                </a:solidFill>
                <a:latin typeface="Quicksand" panose="020B0604020202020204" charset="0"/>
              </a:rPr>
              <a:t>Barely any visibility </a:t>
            </a:r>
            <a:r>
              <a:rPr lang="en-US" sz="1100" dirty="0">
                <a:latin typeface="Quicksand" panose="020B0604020202020204" charset="0"/>
              </a:rPr>
              <a:t>on conversion rate</a:t>
            </a:r>
          </a:p>
          <a:p>
            <a:pPr marL="285750" indent="-285750">
              <a:buFontTx/>
              <a:buChar char="-"/>
            </a:pPr>
            <a:r>
              <a:rPr lang="en-MY" sz="1100" dirty="0">
                <a:latin typeface="Quicksand" panose="020B0604020202020204" charset="0"/>
              </a:rPr>
              <a:t>Portfolio return </a:t>
            </a:r>
            <a:r>
              <a:rPr lang="en-MY" sz="1100" b="1" dirty="0">
                <a:solidFill>
                  <a:schemeClr val="tx2"/>
                </a:solidFill>
                <a:latin typeface="Quicksand" panose="020B0604020202020204" charset="0"/>
              </a:rPr>
              <a:t>varies drastically </a:t>
            </a:r>
          </a:p>
        </p:txBody>
      </p:sp>
      <p:sp>
        <p:nvSpPr>
          <p:cNvPr id="15" name="Google Shape;695;p24">
            <a:extLst>
              <a:ext uri="{FF2B5EF4-FFF2-40B4-BE49-F238E27FC236}">
                <a16:creationId xmlns:a16="http://schemas.microsoft.com/office/drawing/2014/main" id="{001D4D8C-8ED6-4160-8270-55DDDCED7AF6}"/>
              </a:ext>
            </a:extLst>
          </p:cNvPr>
          <p:cNvSpPr/>
          <p:nvPr/>
        </p:nvSpPr>
        <p:spPr>
          <a:xfrm>
            <a:off x="712735" y="222752"/>
            <a:ext cx="7704000" cy="46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9B1D1E6-9611-4A95-8932-3573D49E4E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3449" y="2944478"/>
            <a:ext cx="1180015" cy="469800"/>
          </a:xfrm>
        </p:spPr>
        <p:txBody>
          <a:bodyPr/>
          <a:lstStyle/>
          <a:p>
            <a:r>
              <a:rPr lang="en-US" sz="2000" dirty="0"/>
              <a:t>Solution </a:t>
            </a:r>
            <a:endParaRPr lang="en-MY" sz="2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942D516-B3E1-42BF-BBE7-AE2B5017AC4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6586786" y="757934"/>
            <a:ext cx="2331000" cy="469800"/>
          </a:xfrm>
        </p:spPr>
        <p:txBody>
          <a:bodyPr/>
          <a:lstStyle/>
          <a:p>
            <a:r>
              <a:rPr lang="en-US" sz="2000" dirty="0"/>
              <a:t>Software Updates</a:t>
            </a:r>
            <a:endParaRPr lang="en-MY" sz="2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B628F5F-D07F-45B4-A0B9-E03748EFBDA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586786" y="1152584"/>
            <a:ext cx="2331000" cy="620257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1100" dirty="0"/>
              <a:t>makes bio metric slow, hangs, or unresponsive </a:t>
            </a:r>
          </a:p>
          <a:p>
            <a:pPr>
              <a:buFontTx/>
              <a:buChar char="-"/>
            </a:pPr>
            <a:r>
              <a:rPr lang="en-US" sz="1100" dirty="0"/>
              <a:t>phone have to restart</a:t>
            </a:r>
            <a:endParaRPr lang="en-MY" sz="11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85AFAE7-76A1-4593-BE52-3339C81417D0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6206820" y="757934"/>
            <a:ext cx="539700" cy="469800"/>
          </a:xfrm>
        </p:spPr>
        <p:txBody>
          <a:bodyPr/>
          <a:lstStyle/>
          <a:p>
            <a:r>
              <a:rPr lang="en-US" sz="1800" dirty="0">
                <a:solidFill>
                  <a:schemeClr val="accent5"/>
                </a:solidFill>
              </a:rPr>
              <a:t>3.</a:t>
            </a:r>
            <a:endParaRPr lang="en-MY" sz="1800" dirty="0">
              <a:solidFill>
                <a:schemeClr val="accent5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89F36A2-D243-4901-869B-AA4CCBCCA828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598506" y="179891"/>
            <a:ext cx="7704000" cy="572700"/>
          </a:xfrm>
        </p:spPr>
        <p:txBody>
          <a:bodyPr/>
          <a:lstStyle/>
          <a:p>
            <a:r>
              <a:rPr lang="en-US" dirty="0"/>
              <a:t>Recommendation</a:t>
            </a:r>
            <a:endParaRPr lang="en-MY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E573D023-4D40-43D3-AF08-F4AEA5481C5A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863449" y="757934"/>
            <a:ext cx="2331000" cy="469800"/>
          </a:xfrm>
        </p:spPr>
        <p:txBody>
          <a:bodyPr/>
          <a:lstStyle/>
          <a:p>
            <a:r>
              <a:rPr lang="en-US" sz="2000" dirty="0"/>
              <a:t>User Interface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5C61B7D-5347-4941-B473-B650708422E4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442885" y="735413"/>
            <a:ext cx="539700" cy="469800"/>
          </a:xfrm>
        </p:spPr>
        <p:txBody>
          <a:bodyPr/>
          <a:lstStyle/>
          <a:p>
            <a:r>
              <a:rPr lang="en-US" sz="1800" dirty="0">
                <a:solidFill>
                  <a:schemeClr val="accent5"/>
                </a:solidFill>
              </a:rPr>
              <a:t>1. </a:t>
            </a:r>
            <a:endParaRPr lang="en-MY" sz="1800" dirty="0">
              <a:solidFill>
                <a:schemeClr val="accent5"/>
              </a:solidFill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044F0554-19A8-4494-A98B-451A3162FB1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99235" y="744002"/>
            <a:ext cx="2331000" cy="469800"/>
          </a:xfrm>
        </p:spPr>
        <p:txBody>
          <a:bodyPr/>
          <a:lstStyle/>
          <a:p>
            <a:r>
              <a:rPr lang="en-US" sz="2000" dirty="0"/>
              <a:t>Management Fees</a:t>
            </a:r>
            <a:endParaRPr lang="en-MY" sz="20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1D7DA39-B1A7-4C92-9F0F-7E5EBE65E34D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2944356" y="757934"/>
            <a:ext cx="539700" cy="469800"/>
          </a:xfrm>
        </p:spPr>
        <p:txBody>
          <a:bodyPr/>
          <a:lstStyle/>
          <a:p>
            <a:r>
              <a:rPr lang="en-US" sz="1800" dirty="0">
                <a:solidFill>
                  <a:schemeClr val="accent5"/>
                </a:solidFill>
              </a:rPr>
              <a:t>2.</a:t>
            </a:r>
            <a:endParaRPr lang="en-MY" sz="1800" dirty="0">
              <a:solidFill>
                <a:schemeClr val="accent5"/>
              </a:solidFill>
            </a:endParaRPr>
          </a:p>
        </p:txBody>
      </p:sp>
      <p:grpSp>
        <p:nvGrpSpPr>
          <p:cNvPr id="16" name="Google Shape;698;p24">
            <a:extLst>
              <a:ext uri="{FF2B5EF4-FFF2-40B4-BE49-F238E27FC236}">
                <a16:creationId xmlns:a16="http://schemas.microsoft.com/office/drawing/2014/main" id="{53D9BE19-40E5-4119-B9E4-77E0A44792B2}"/>
              </a:ext>
            </a:extLst>
          </p:cNvPr>
          <p:cNvGrpSpPr/>
          <p:nvPr/>
        </p:nvGrpSpPr>
        <p:grpSpPr>
          <a:xfrm>
            <a:off x="7588711" y="512092"/>
            <a:ext cx="636814" cy="120078"/>
            <a:chOff x="8209059" y="198000"/>
            <a:chExt cx="636814" cy="120078"/>
          </a:xfrm>
        </p:grpSpPr>
        <p:sp>
          <p:nvSpPr>
            <p:cNvPr id="17" name="Google Shape;699;p24">
              <a:extLst>
                <a:ext uri="{FF2B5EF4-FFF2-40B4-BE49-F238E27FC236}">
                  <a16:creationId xmlns:a16="http://schemas.microsoft.com/office/drawing/2014/main" id="{6154DC6B-E353-4C5B-9984-9D3712820961}"/>
                </a:ext>
              </a:extLst>
            </p:cNvPr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00;p24">
              <a:extLst>
                <a:ext uri="{FF2B5EF4-FFF2-40B4-BE49-F238E27FC236}">
                  <a16:creationId xmlns:a16="http://schemas.microsoft.com/office/drawing/2014/main" id="{A658C1C9-9B86-43E3-97C5-2FBE3A9E191D}"/>
                </a:ext>
              </a:extLst>
            </p:cNvPr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01;p24">
              <a:extLst>
                <a:ext uri="{FF2B5EF4-FFF2-40B4-BE49-F238E27FC236}">
                  <a16:creationId xmlns:a16="http://schemas.microsoft.com/office/drawing/2014/main" id="{4F18B00C-4E59-42C5-AFC0-EC0D83FFAB58}"/>
                </a:ext>
              </a:extLst>
            </p:cNvPr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Subtitle 1">
            <a:extLst>
              <a:ext uri="{FF2B5EF4-FFF2-40B4-BE49-F238E27FC236}">
                <a16:creationId xmlns:a16="http://schemas.microsoft.com/office/drawing/2014/main" id="{9D157AEB-2019-4F52-BBC9-AB6B42531054}"/>
              </a:ext>
            </a:extLst>
          </p:cNvPr>
          <p:cNvSpPr txBox="1">
            <a:spLocks/>
          </p:cNvSpPr>
          <p:nvPr/>
        </p:nvSpPr>
        <p:spPr>
          <a:xfrm>
            <a:off x="3490835" y="2944478"/>
            <a:ext cx="1180015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200" b="0" i="0" u="none" strike="noStrike" cap="none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000" dirty="0"/>
              <a:t>Solution </a:t>
            </a:r>
            <a:endParaRPr lang="en-MY" sz="2000" dirty="0"/>
          </a:p>
        </p:txBody>
      </p:sp>
      <p:sp>
        <p:nvSpPr>
          <p:cNvPr id="28" name="Subtitle 1">
            <a:extLst>
              <a:ext uri="{FF2B5EF4-FFF2-40B4-BE49-F238E27FC236}">
                <a16:creationId xmlns:a16="http://schemas.microsoft.com/office/drawing/2014/main" id="{50405D9B-33DD-49F1-B312-D650415C6653}"/>
              </a:ext>
            </a:extLst>
          </p:cNvPr>
          <p:cNvSpPr txBox="1">
            <a:spLocks/>
          </p:cNvSpPr>
          <p:nvPr/>
        </p:nvSpPr>
        <p:spPr>
          <a:xfrm>
            <a:off x="6623212" y="2926121"/>
            <a:ext cx="1180015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200" b="0" i="0" u="none" strike="noStrike" cap="none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000" dirty="0"/>
              <a:t>Solution </a:t>
            </a:r>
            <a:endParaRPr lang="en-MY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44445B-A2CD-4CC7-9D3E-961721BAAA5E}"/>
              </a:ext>
            </a:extLst>
          </p:cNvPr>
          <p:cNvSpPr txBox="1"/>
          <p:nvPr/>
        </p:nvSpPr>
        <p:spPr>
          <a:xfrm>
            <a:off x="6581146" y="3241815"/>
            <a:ext cx="189425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Test It </a:t>
            </a:r>
            <a:r>
              <a:rPr lang="en-US" sz="1100" b="1" dirty="0">
                <a:solidFill>
                  <a:schemeClr val="tx2"/>
                </a:solidFill>
                <a:latin typeface="Quicksand" panose="020B0604020202020204" charset="0"/>
              </a:rPr>
              <a:t>Before Launching </a:t>
            </a:r>
            <a:r>
              <a:rPr lang="en-US" sz="1100" dirty="0">
                <a:latin typeface="Quicksand" panose="020B0604020202020204" charset="0"/>
              </a:rPr>
              <a:t>Updates.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Allow </a:t>
            </a:r>
            <a:r>
              <a:rPr lang="en-US" sz="1100" b="1" dirty="0">
                <a:solidFill>
                  <a:schemeClr val="tx2"/>
                </a:solidFill>
                <a:latin typeface="Quicksand" panose="020B0604020202020204" charset="0"/>
              </a:rPr>
              <a:t>Beta Tester </a:t>
            </a:r>
            <a:r>
              <a:rPr lang="en-US" sz="1100" dirty="0">
                <a:latin typeface="Quicksand" panose="020B0604020202020204" charset="0"/>
              </a:rPr>
              <a:t>To Test The Update First.</a:t>
            </a:r>
          </a:p>
          <a:p>
            <a:endParaRPr lang="en-US" sz="1100" dirty="0">
              <a:latin typeface="Quicksand" panose="020B060402020202020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EC2E1B7-1105-4A10-A73A-9CCF9CAD8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0" b="14263"/>
          <a:stretch/>
        </p:blipFill>
        <p:spPr>
          <a:xfrm>
            <a:off x="3038669" y="734309"/>
            <a:ext cx="5127690" cy="11063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9E8BE54-8B5D-4FB5-9740-80EE48F0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901" y="3053921"/>
            <a:ext cx="5412154" cy="11063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5B379A6-E4D2-4551-9328-7CA8CA914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90" y="2734269"/>
            <a:ext cx="5731612" cy="21230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B76A31A-08CA-4736-BBD5-D2955EF04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690" y="735413"/>
            <a:ext cx="2756167" cy="16396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0618214-C8DF-4750-9548-C56E33560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290" y="2901124"/>
            <a:ext cx="8290540" cy="163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1629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build="p"/>
      <p:bldP spid="26" grpId="0"/>
      <p:bldP spid="24" grpId="0"/>
      <p:bldP spid="2" grpId="0" build="p"/>
      <p:bldP spid="5" grpId="0" build="p"/>
      <p:bldP spid="6" grpId="0" uiExpand="1" build="p"/>
      <p:bldP spid="7" grpId="0"/>
      <p:bldP spid="9" grpId="0" build="p"/>
      <p:bldP spid="11" grpId="0"/>
      <p:bldP spid="12" grpId="0" build="p"/>
      <p:bldP spid="14" grpId="0"/>
      <p:bldP spid="27" grpId="0"/>
      <p:bldP spid="28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967654A-3023-4A8F-94AE-E1FA84C833E5}"/>
              </a:ext>
            </a:extLst>
          </p:cNvPr>
          <p:cNvSpPr txBox="1"/>
          <p:nvPr/>
        </p:nvSpPr>
        <p:spPr>
          <a:xfrm>
            <a:off x="1738521" y="3175901"/>
            <a:ext cx="24773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b="1" dirty="0">
                <a:solidFill>
                  <a:schemeClr val="tx2"/>
                </a:solidFill>
                <a:latin typeface="Quicksand" panose="020B0604020202020204" charset="0"/>
              </a:rPr>
              <a:t>Analyze problem </a:t>
            </a:r>
            <a:r>
              <a:rPr lang="en-US" sz="1200" dirty="0">
                <a:latin typeface="Quicksand" panose="020B0604020202020204" charset="0"/>
              </a:rPr>
              <a:t>through user’s </a:t>
            </a:r>
            <a:r>
              <a:rPr lang="en-US" sz="1200" b="1" dirty="0">
                <a:solidFill>
                  <a:schemeClr val="tx2"/>
                </a:solidFill>
                <a:latin typeface="Quicksand" panose="020B0604020202020204" charset="0"/>
              </a:rPr>
              <a:t>Point Of View</a:t>
            </a:r>
            <a:r>
              <a:rPr lang="en-US" sz="1200" dirty="0">
                <a:latin typeface="Quicksand" panose="020B060402020202020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1200" b="1" dirty="0">
                <a:solidFill>
                  <a:schemeClr val="tx2"/>
                </a:solidFill>
                <a:latin typeface="Quicksand" panose="020B0604020202020204" charset="0"/>
              </a:rPr>
              <a:t>Alter Software</a:t>
            </a:r>
          </a:p>
          <a:p>
            <a:pPr marL="285750" indent="-285750">
              <a:buFontTx/>
              <a:buChar char="-"/>
            </a:pPr>
            <a:r>
              <a:rPr lang="en-US" sz="1200" b="1" dirty="0">
                <a:solidFill>
                  <a:schemeClr val="tx2"/>
                </a:solidFill>
                <a:latin typeface="Quicksand" panose="020B0604020202020204" charset="0"/>
              </a:rPr>
              <a:t>Communicate with Bank </a:t>
            </a:r>
            <a:r>
              <a:rPr lang="en-US" sz="1200" dirty="0">
                <a:latin typeface="Quicksand" panose="020B0604020202020204" charset="0"/>
              </a:rPr>
              <a:t>and Solve The Situation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Quicksand" panose="020B0604020202020204" charset="0"/>
              </a:rPr>
              <a:t>Increase the Rules to </a:t>
            </a:r>
            <a:r>
              <a:rPr lang="en-US" sz="1200" b="1" dirty="0">
                <a:solidFill>
                  <a:schemeClr val="tx2"/>
                </a:solidFill>
                <a:latin typeface="Quicksand" panose="020B0604020202020204" charset="0"/>
              </a:rPr>
              <a:t>Maximum 4 Bank Loan</a:t>
            </a:r>
            <a:r>
              <a:rPr lang="en-US" sz="1200" dirty="0">
                <a:latin typeface="Quicksand" panose="020B0604020202020204" charset="0"/>
              </a:rPr>
              <a:t>.</a:t>
            </a:r>
          </a:p>
        </p:txBody>
      </p:sp>
      <p:sp>
        <p:nvSpPr>
          <p:cNvPr id="15" name="Google Shape;695;p24">
            <a:extLst>
              <a:ext uri="{FF2B5EF4-FFF2-40B4-BE49-F238E27FC236}">
                <a16:creationId xmlns:a16="http://schemas.microsoft.com/office/drawing/2014/main" id="{001D4D8C-8ED6-4160-8270-55DDDCED7AF6}"/>
              </a:ext>
            </a:extLst>
          </p:cNvPr>
          <p:cNvSpPr/>
          <p:nvPr/>
        </p:nvSpPr>
        <p:spPr>
          <a:xfrm>
            <a:off x="712735" y="222752"/>
            <a:ext cx="7704000" cy="46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9B1D1E6-9611-4A95-8932-3573D49E4E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1328" y="2753791"/>
            <a:ext cx="1180015" cy="469800"/>
          </a:xfrm>
        </p:spPr>
        <p:txBody>
          <a:bodyPr/>
          <a:lstStyle/>
          <a:p>
            <a:r>
              <a:rPr lang="en-US" sz="2000" dirty="0"/>
              <a:t>Solution </a:t>
            </a:r>
            <a:endParaRPr lang="en-MY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D136E-893F-43CA-A55A-2718B50ABD7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774486" y="3175901"/>
            <a:ext cx="2331000" cy="1143965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1100" b="1" dirty="0">
                <a:solidFill>
                  <a:schemeClr val="tx2"/>
                </a:solidFill>
              </a:rPr>
              <a:t>Hire More Staff </a:t>
            </a:r>
            <a:r>
              <a:rPr lang="en-US" sz="1100" dirty="0"/>
              <a:t>to Handle Customer Service.</a:t>
            </a:r>
          </a:p>
          <a:p>
            <a:pPr>
              <a:buFontTx/>
              <a:buChar char="-"/>
            </a:pPr>
            <a:r>
              <a:rPr lang="en-US" sz="1100" b="1" dirty="0">
                <a:solidFill>
                  <a:schemeClr val="tx2"/>
                </a:solidFill>
              </a:rPr>
              <a:t>Train Staff </a:t>
            </a:r>
            <a:r>
              <a:rPr lang="en-US" sz="1100" dirty="0"/>
              <a:t>to Figure Related Problems.</a:t>
            </a:r>
            <a:br>
              <a:rPr lang="en-US" sz="1100" dirty="0"/>
            </a:br>
            <a:endParaRPr lang="en-US" sz="11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89F36A2-D243-4901-869B-AA4CCBCCA828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598506" y="179891"/>
            <a:ext cx="7704000" cy="572700"/>
          </a:xfrm>
        </p:spPr>
        <p:txBody>
          <a:bodyPr/>
          <a:lstStyle/>
          <a:p>
            <a:r>
              <a:rPr lang="en-US" dirty="0"/>
              <a:t>Recommendation</a:t>
            </a:r>
            <a:endParaRPr lang="en-MY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E573D023-4D40-43D3-AF08-F4AEA5481C5A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1811671" y="978461"/>
            <a:ext cx="2331000" cy="469800"/>
          </a:xfrm>
        </p:spPr>
        <p:txBody>
          <a:bodyPr/>
          <a:lstStyle/>
          <a:p>
            <a:r>
              <a:rPr lang="en-MY" sz="2000" dirty="0"/>
              <a:t>User Experience </a:t>
            </a:r>
            <a:endParaRPr lang="en-US" sz="20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5C61B7D-5347-4941-B473-B650708422E4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1271971" y="970517"/>
            <a:ext cx="539700" cy="469800"/>
          </a:xfrm>
        </p:spPr>
        <p:txBody>
          <a:bodyPr/>
          <a:lstStyle/>
          <a:p>
            <a:r>
              <a:rPr lang="en-US" sz="1800" dirty="0">
                <a:solidFill>
                  <a:schemeClr val="accent5"/>
                </a:solidFill>
              </a:rPr>
              <a:t>4. </a:t>
            </a:r>
            <a:endParaRPr lang="en-MY" sz="1800" dirty="0">
              <a:solidFill>
                <a:schemeClr val="accent5"/>
              </a:solidFill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044F0554-19A8-4494-A98B-451A3162FB1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74486" y="980401"/>
            <a:ext cx="2331000" cy="469800"/>
          </a:xfrm>
        </p:spPr>
        <p:txBody>
          <a:bodyPr/>
          <a:lstStyle/>
          <a:p>
            <a:r>
              <a:rPr lang="en-US" sz="2000" dirty="0"/>
              <a:t>Customer Service</a:t>
            </a:r>
            <a:endParaRPr lang="en-MY" sz="2000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22782518-35E1-4473-B308-77DEE325EA90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5796399" y="1381175"/>
            <a:ext cx="2331000" cy="705652"/>
          </a:xfrm>
        </p:spPr>
        <p:txBody>
          <a:bodyPr/>
          <a:lstStyle/>
          <a:p>
            <a:pPr marL="298450" indent="-171450">
              <a:buFontTx/>
              <a:buChar char="-"/>
            </a:pPr>
            <a:r>
              <a:rPr lang="en-US" sz="1100" b="1" dirty="0">
                <a:solidFill>
                  <a:schemeClr val="tx2"/>
                </a:solidFill>
              </a:rPr>
              <a:t>Long Time To Respond</a:t>
            </a:r>
          </a:p>
          <a:p>
            <a:pPr marL="298450" indent="-171450">
              <a:buFontTx/>
              <a:buChar char="-"/>
            </a:pPr>
            <a:r>
              <a:rPr lang="en-US" sz="1100" dirty="0"/>
              <a:t>Delays When Comes To </a:t>
            </a:r>
            <a:r>
              <a:rPr lang="en-US" sz="1100" b="1" dirty="0">
                <a:solidFill>
                  <a:schemeClr val="tx2"/>
                </a:solidFill>
              </a:rPr>
              <a:t>Documents and Approval</a:t>
            </a:r>
            <a:r>
              <a:rPr lang="en-US" sz="1100" dirty="0"/>
              <a:t>.</a:t>
            </a:r>
            <a:endParaRPr lang="en-MY" sz="11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1D7DA39-B1A7-4C92-9F0F-7E5EBE65E34D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5256699" y="956977"/>
            <a:ext cx="539700" cy="469800"/>
          </a:xfrm>
        </p:spPr>
        <p:txBody>
          <a:bodyPr/>
          <a:lstStyle/>
          <a:p>
            <a:r>
              <a:rPr lang="en-US" sz="1800" dirty="0">
                <a:solidFill>
                  <a:schemeClr val="accent5"/>
                </a:solidFill>
              </a:rPr>
              <a:t>5 .</a:t>
            </a:r>
            <a:endParaRPr lang="en-MY" sz="1800" dirty="0">
              <a:solidFill>
                <a:schemeClr val="accent5"/>
              </a:solidFill>
            </a:endParaRPr>
          </a:p>
        </p:txBody>
      </p:sp>
      <p:grpSp>
        <p:nvGrpSpPr>
          <p:cNvPr id="16" name="Google Shape;698;p24">
            <a:extLst>
              <a:ext uri="{FF2B5EF4-FFF2-40B4-BE49-F238E27FC236}">
                <a16:creationId xmlns:a16="http://schemas.microsoft.com/office/drawing/2014/main" id="{53D9BE19-40E5-4119-B9E4-77E0A44792B2}"/>
              </a:ext>
            </a:extLst>
          </p:cNvPr>
          <p:cNvGrpSpPr/>
          <p:nvPr/>
        </p:nvGrpSpPr>
        <p:grpSpPr>
          <a:xfrm>
            <a:off x="7588711" y="512092"/>
            <a:ext cx="636814" cy="120078"/>
            <a:chOff x="8209059" y="198000"/>
            <a:chExt cx="636814" cy="120078"/>
          </a:xfrm>
        </p:grpSpPr>
        <p:sp>
          <p:nvSpPr>
            <p:cNvPr id="17" name="Google Shape;699;p24">
              <a:extLst>
                <a:ext uri="{FF2B5EF4-FFF2-40B4-BE49-F238E27FC236}">
                  <a16:creationId xmlns:a16="http://schemas.microsoft.com/office/drawing/2014/main" id="{6154DC6B-E353-4C5B-9984-9D3712820961}"/>
                </a:ext>
              </a:extLst>
            </p:cNvPr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00;p24">
              <a:extLst>
                <a:ext uri="{FF2B5EF4-FFF2-40B4-BE49-F238E27FC236}">
                  <a16:creationId xmlns:a16="http://schemas.microsoft.com/office/drawing/2014/main" id="{A658C1C9-9B86-43E3-97C5-2FBE3A9E191D}"/>
                </a:ext>
              </a:extLst>
            </p:cNvPr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01;p24">
              <a:extLst>
                <a:ext uri="{FF2B5EF4-FFF2-40B4-BE49-F238E27FC236}">
                  <a16:creationId xmlns:a16="http://schemas.microsoft.com/office/drawing/2014/main" id="{4F18B00C-4E59-42C5-AFC0-EC0D83FFAB58}"/>
                </a:ext>
              </a:extLst>
            </p:cNvPr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C2952FA-90F0-4A5A-9630-EC28F0CDA3DE}"/>
              </a:ext>
            </a:extLst>
          </p:cNvPr>
          <p:cNvSpPr txBox="1"/>
          <p:nvPr/>
        </p:nvSpPr>
        <p:spPr>
          <a:xfrm>
            <a:off x="1811671" y="1440317"/>
            <a:ext cx="1964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>
                <a:latin typeface="Quicksand" panose="020B0604020202020204" charset="0"/>
              </a:rPr>
              <a:t>Users </a:t>
            </a:r>
            <a:r>
              <a:rPr lang="en-US" sz="1200" b="1" dirty="0">
                <a:solidFill>
                  <a:schemeClr val="tx2"/>
                </a:solidFill>
                <a:latin typeface="Quicksand" panose="020B0604020202020204" charset="0"/>
              </a:rPr>
              <a:t>Struggle</a:t>
            </a:r>
            <a:r>
              <a:rPr lang="en-US" sz="1200" dirty="0">
                <a:latin typeface="Quicksand" panose="020B0604020202020204" charset="0"/>
              </a:rPr>
              <a:t> to </a:t>
            </a:r>
            <a:r>
              <a:rPr lang="en-US" sz="1200" b="1" dirty="0">
                <a:solidFill>
                  <a:schemeClr val="tx2"/>
                </a:solidFill>
                <a:latin typeface="Quicksand" panose="020B0604020202020204" charset="0"/>
              </a:rPr>
              <a:t>Deposit Funds 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Quicksand" panose="020B0604020202020204" charset="0"/>
              </a:rPr>
              <a:t>Struggle to </a:t>
            </a:r>
            <a:r>
              <a:rPr lang="en-US" sz="1200" b="1" dirty="0">
                <a:solidFill>
                  <a:schemeClr val="tx2"/>
                </a:solidFill>
                <a:latin typeface="Quicksand" panose="020B0604020202020204" charset="0"/>
              </a:rPr>
              <a:t>Manual One Time Deposit. 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Quicksand" panose="020B0604020202020204" charset="0"/>
              </a:rPr>
              <a:t>Can’t Register Account With </a:t>
            </a:r>
            <a:r>
              <a:rPr lang="en-US" sz="1200" b="1" dirty="0">
                <a:solidFill>
                  <a:schemeClr val="tx2"/>
                </a:solidFill>
                <a:latin typeface="Quicksand" panose="020B0604020202020204" charset="0"/>
              </a:rPr>
              <a:t>More Than 1 Loan</a:t>
            </a:r>
            <a:endParaRPr lang="en-MY" sz="1200" b="1" dirty="0">
              <a:solidFill>
                <a:schemeClr val="tx2"/>
              </a:solidFill>
              <a:latin typeface="Quicksand" panose="020B0604020202020204" charset="0"/>
            </a:endParaRPr>
          </a:p>
        </p:txBody>
      </p:sp>
      <p:sp>
        <p:nvSpPr>
          <p:cNvPr id="27" name="Subtitle 1">
            <a:extLst>
              <a:ext uri="{FF2B5EF4-FFF2-40B4-BE49-F238E27FC236}">
                <a16:creationId xmlns:a16="http://schemas.microsoft.com/office/drawing/2014/main" id="{9D157AEB-2019-4F52-BBC9-AB6B42531054}"/>
              </a:ext>
            </a:extLst>
          </p:cNvPr>
          <p:cNvSpPr txBox="1">
            <a:spLocks/>
          </p:cNvSpPr>
          <p:nvPr/>
        </p:nvSpPr>
        <p:spPr>
          <a:xfrm>
            <a:off x="5774486" y="2753791"/>
            <a:ext cx="1180015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200" b="0" i="0" u="none" strike="noStrike" cap="none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Bebas Neue"/>
              <a:buNone/>
              <a:defRPr sz="2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000" dirty="0"/>
              <a:t>Solution </a:t>
            </a:r>
            <a:endParaRPr lang="en-MY" sz="2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4EE94AF-5F0E-493A-9A04-34623248C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534" y="925808"/>
            <a:ext cx="4386144" cy="10019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2BD1C3-00B1-404F-BB45-35542EA01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834" y="2176592"/>
            <a:ext cx="5304222" cy="11543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4B2118-9A43-40AE-88FE-05B7AF670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18" y="2872816"/>
            <a:ext cx="8116433" cy="1588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54CB3-AD0A-4368-A86A-1EB36C81A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87" y="3382026"/>
            <a:ext cx="5720296" cy="651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C2FEBB-47EF-4144-A8A9-C9FA10710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373" y="3968057"/>
            <a:ext cx="7622132" cy="92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099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uild="p"/>
      <p:bldP spid="3" grpId="0" build="p"/>
      <p:bldP spid="9" grpId="0" build="p"/>
      <p:bldP spid="11" grpId="0"/>
      <p:bldP spid="12" grpId="0" build="p"/>
      <p:bldP spid="13" grpId="0" uiExpand="1" build="p"/>
      <p:bldP spid="14" grpId="0"/>
      <p:bldP spid="24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32"/>
          <p:cNvSpPr/>
          <p:nvPr/>
        </p:nvSpPr>
        <p:spPr>
          <a:xfrm>
            <a:off x="692417" y="238257"/>
            <a:ext cx="7704000" cy="46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3" name="Google Shape;1243;p32"/>
          <p:cNvGrpSpPr/>
          <p:nvPr/>
        </p:nvGrpSpPr>
        <p:grpSpPr>
          <a:xfrm>
            <a:off x="7631947" y="671363"/>
            <a:ext cx="636814" cy="120078"/>
            <a:chOff x="8209059" y="198000"/>
            <a:chExt cx="636814" cy="120078"/>
          </a:xfrm>
        </p:grpSpPr>
        <p:sp>
          <p:nvSpPr>
            <p:cNvPr id="1244" name="Google Shape;1244;p32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2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2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7" name="Google Shape;1247;p32"/>
          <p:cNvSpPr txBox="1">
            <a:spLocks noGrp="1"/>
          </p:cNvSpPr>
          <p:nvPr>
            <p:ph type="title"/>
          </p:nvPr>
        </p:nvSpPr>
        <p:spPr>
          <a:xfrm>
            <a:off x="1292947" y="232904"/>
            <a:ext cx="6412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Objectives - GTP 2</a:t>
            </a:r>
            <a:endParaRPr dirty="0"/>
          </a:p>
        </p:txBody>
      </p:sp>
      <p:grpSp>
        <p:nvGrpSpPr>
          <p:cNvPr id="1248" name="Google Shape;1248;p32"/>
          <p:cNvGrpSpPr/>
          <p:nvPr/>
        </p:nvGrpSpPr>
        <p:grpSpPr>
          <a:xfrm>
            <a:off x="2836227" y="1947445"/>
            <a:ext cx="3330395" cy="1856790"/>
            <a:chOff x="2806625" y="1915475"/>
            <a:chExt cx="3679588" cy="2051475"/>
          </a:xfrm>
        </p:grpSpPr>
        <p:sp>
          <p:nvSpPr>
            <p:cNvPr id="1249" name="Google Shape;1249;p32"/>
            <p:cNvSpPr/>
            <p:nvPr/>
          </p:nvSpPr>
          <p:spPr>
            <a:xfrm>
              <a:off x="2955463" y="3799625"/>
              <a:ext cx="3530750" cy="167325"/>
            </a:xfrm>
            <a:custGeom>
              <a:avLst/>
              <a:gdLst/>
              <a:ahLst/>
              <a:cxnLst/>
              <a:rect l="l" t="t" r="r" b="b"/>
              <a:pathLst>
                <a:path w="141230" h="6693" extrusionOk="0">
                  <a:moveTo>
                    <a:pt x="1" y="1"/>
                  </a:moveTo>
                  <a:lnTo>
                    <a:pt x="1" y="3685"/>
                  </a:lnTo>
                  <a:lnTo>
                    <a:pt x="201" y="3910"/>
                  </a:lnTo>
                  <a:cubicBezTo>
                    <a:pt x="1855" y="5690"/>
                    <a:pt x="4186" y="6692"/>
                    <a:pt x="6642" y="6692"/>
                  </a:cubicBezTo>
                  <a:lnTo>
                    <a:pt x="134588" y="6692"/>
                  </a:lnTo>
                  <a:cubicBezTo>
                    <a:pt x="137044" y="6692"/>
                    <a:pt x="139375" y="5690"/>
                    <a:pt x="141029" y="3910"/>
                  </a:cubicBezTo>
                  <a:lnTo>
                    <a:pt x="141230" y="3685"/>
                  </a:lnTo>
                  <a:lnTo>
                    <a:pt x="141230" y="1"/>
                  </a:lnTo>
                  <a:close/>
                </a:path>
              </a:pathLst>
            </a:custGeom>
            <a:solidFill>
              <a:srgbClr val="000E33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0" name="Google Shape;1250;p32"/>
            <p:cNvGrpSpPr/>
            <p:nvPr/>
          </p:nvGrpSpPr>
          <p:grpSpPr>
            <a:xfrm>
              <a:off x="2889525" y="3720000"/>
              <a:ext cx="3530750" cy="167325"/>
              <a:chOff x="2889525" y="3720000"/>
              <a:chExt cx="3530750" cy="167325"/>
            </a:xfrm>
          </p:grpSpPr>
          <p:sp>
            <p:nvSpPr>
              <p:cNvPr id="1251" name="Google Shape;1251;p32"/>
              <p:cNvSpPr/>
              <p:nvPr/>
            </p:nvSpPr>
            <p:spPr>
              <a:xfrm>
                <a:off x="2889525" y="3720000"/>
                <a:ext cx="3530750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141230" h="6693" extrusionOk="0">
                    <a:moveTo>
                      <a:pt x="1" y="1"/>
                    </a:moveTo>
                    <a:lnTo>
                      <a:pt x="1" y="3685"/>
                    </a:lnTo>
                    <a:lnTo>
                      <a:pt x="201" y="3910"/>
                    </a:lnTo>
                    <a:cubicBezTo>
                      <a:pt x="1855" y="5690"/>
                      <a:pt x="4186" y="6692"/>
                      <a:pt x="6642" y="6692"/>
                    </a:cubicBezTo>
                    <a:lnTo>
                      <a:pt x="134588" y="6692"/>
                    </a:lnTo>
                    <a:cubicBezTo>
                      <a:pt x="137044" y="6692"/>
                      <a:pt x="139375" y="5690"/>
                      <a:pt x="141029" y="3910"/>
                    </a:cubicBezTo>
                    <a:lnTo>
                      <a:pt x="141230" y="3685"/>
                    </a:lnTo>
                    <a:lnTo>
                      <a:pt x="14123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2"/>
              <p:cNvSpPr/>
              <p:nvPr/>
            </p:nvSpPr>
            <p:spPr>
              <a:xfrm>
                <a:off x="2889525" y="3720000"/>
                <a:ext cx="3530750" cy="92125"/>
              </a:xfrm>
              <a:custGeom>
                <a:avLst/>
                <a:gdLst/>
                <a:ahLst/>
                <a:cxnLst/>
                <a:rect l="l" t="t" r="r" b="b"/>
                <a:pathLst>
                  <a:path w="141230" h="3685" extrusionOk="0">
                    <a:moveTo>
                      <a:pt x="1" y="1"/>
                    </a:moveTo>
                    <a:lnTo>
                      <a:pt x="1" y="3685"/>
                    </a:lnTo>
                    <a:lnTo>
                      <a:pt x="141230" y="3685"/>
                    </a:lnTo>
                    <a:lnTo>
                      <a:pt x="14123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3" name="Google Shape;1253;p32"/>
            <p:cNvSpPr/>
            <p:nvPr/>
          </p:nvSpPr>
          <p:spPr>
            <a:xfrm>
              <a:off x="3223938" y="1995075"/>
              <a:ext cx="2993775" cy="1804550"/>
            </a:xfrm>
            <a:custGeom>
              <a:avLst/>
              <a:gdLst/>
              <a:ahLst/>
              <a:cxnLst/>
              <a:rect l="l" t="t" r="r" b="b"/>
              <a:pathLst>
                <a:path w="119751" h="72182" extrusionOk="0">
                  <a:moveTo>
                    <a:pt x="2983" y="1"/>
                  </a:moveTo>
                  <a:cubicBezTo>
                    <a:pt x="1329" y="1"/>
                    <a:pt x="1" y="1329"/>
                    <a:pt x="1" y="2983"/>
                  </a:cubicBezTo>
                  <a:lnTo>
                    <a:pt x="1" y="72182"/>
                  </a:lnTo>
                  <a:lnTo>
                    <a:pt x="119751" y="72182"/>
                  </a:lnTo>
                  <a:lnTo>
                    <a:pt x="119751" y="2983"/>
                  </a:lnTo>
                  <a:cubicBezTo>
                    <a:pt x="119751" y="1329"/>
                    <a:pt x="118397" y="1"/>
                    <a:pt x="116768" y="1"/>
                  </a:cubicBezTo>
                  <a:close/>
                </a:path>
              </a:pathLst>
            </a:custGeom>
            <a:solidFill>
              <a:srgbClr val="000E33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2"/>
            <p:cNvSpPr/>
            <p:nvPr/>
          </p:nvSpPr>
          <p:spPr>
            <a:xfrm>
              <a:off x="3125238" y="1915475"/>
              <a:ext cx="2993775" cy="1804550"/>
            </a:xfrm>
            <a:custGeom>
              <a:avLst/>
              <a:gdLst/>
              <a:ahLst/>
              <a:cxnLst/>
              <a:rect l="l" t="t" r="r" b="b"/>
              <a:pathLst>
                <a:path w="119751" h="72182" extrusionOk="0">
                  <a:moveTo>
                    <a:pt x="2983" y="1"/>
                  </a:moveTo>
                  <a:cubicBezTo>
                    <a:pt x="1329" y="1"/>
                    <a:pt x="1" y="1329"/>
                    <a:pt x="1" y="2983"/>
                  </a:cubicBezTo>
                  <a:lnTo>
                    <a:pt x="1" y="72182"/>
                  </a:lnTo>
                  <a:lnTo>
                    <a:pt x="119751" y="72182"/>
                  </a:lnTo>
                  <a:lnTo>
                    <a:pt x="119751" y="2983"/>
                  </a:lnTo>
                  <a:cubicBezTo>
                    <a:pt x="119751" y="1329"/>
                    <a:pt x="118397" y="1"/>
                    <a:pt x="116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2"/>
            <p:cNvSpPr/>
            <p:nvPr/>
          </p:nvSpPr>
          <p:spPr>
            <a:xfrm>
              <a:off x="2806625" y="3720000"/>
              <a:ext cx="3530750" cy="167325"/>
            </a:xfrm>
            <a:custGeom>
              <a:avLst/>
              <a:gdLst/>
              <a:ahLst/>
              <a:cxnLst/>
              <a:rect l="l" t="t" r="r" b="b"/>
              <a:pathLst>
                <a:path w="141230" h="6693" extrusionOk="0">
                  <a:moveTo>
                    <a:pt x="1" y="1"/>
                  </a:moveTo>
                  <a:lnTo>
                    <a:pt x="1" y="3685"/>
                  </a:lnTo>
                  <a:lnTo>
                    <a:pt x="201" y="3910"/>
                  </a:lnTo>
                  <a:cubicBezTo>
                    <a:pt x="1855" y="5690"/>
                    <a:pt x="4186" y="6692"/>
                    <a:pt x="6642" y="6692"/>
                  </a:cubicBezTo>
                  <a:lnTo>
                    <a:pt x="134588" y="6692"/>
                  </a:lnTo>
                  <a:cubicBezTo>
                    <a:pt x="137044" y="6692"/>
                    <a:pt x="139375" y="5690"/>
                    <a:pt x="141029" y="3910"/>
                  </a:cubicBezTo>
                  <a:lnTo>
                    <a:pt x="141230" y="3685"/>
                  </a:lnTo>
                  <a:lnTo>
                    <a:pt x="141230" y="1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2"/>
            <p:cNvSpPr/>
            <p:nvPr/>
          </p:nvSpPr>
          <p:spPr>
            <a:xfrm>
              <a:off x="2806625" y="3720000"/>
              <a:ext cx="3530750" cy="92125"/>
            </a:xfrm>
            <a:custGeom>
              <a:avLst/>
              <a:gdLst/>
              <a:ahLst/>
              <a:cxnLst/>
              <a:rect l="l" t="t" r="r" b="b"/>
              <a:pathLst>
                <a:path w="141230" h="3685" extrusionOk="0">
                  <a:moveTo>
                    <a:pt x="1" y="1"/>
                  </a:moveTo>
                  <a:lnTo>
                    <a:pt x="1" y="3685"/>
                  </a:lnTo>
                  <a:lnTo>
                    <a:pt x="141230" y="3685"/>
                  </a:lnTo>
                  <a:lnTo>
                    <a:pt x="141230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2"/>
            <p:cNvSpPr/>
            <p:nvPr/>
          </p:nvSpPr>
          <p:spPr>
            <a:xfrm>
              <a:off x="4165650" y="3720000"/>
              <a:ext cx="812700" cy="50150"/>
            </a:xfrm>
            <a:custGeom>
              <a:avLst/>
              <a:gdLst/>
              <a:ahLst/>
              <a:cxnLst/>
              <a:rect l="l" t="t" r="r" b="b"/>
              <a:pathLst>
                <a:path w="32508" h="2006" extrusionOk="0">
                  <a:moveTo>
                    <a:pt x="1" y="1"/>
                  </a:moveTo>
                  <a:lnTo>
                    <a:pt x="1404" y="978"/>
                  </a:lnTo>
                  <a:cubicBezTo>
                    <a:pt x="2357" y="1630"/>
                    <a:pt x="3660" y="2006"/>
                    <a:pt x="5013" y="2006"/>
                  </a:cubicBezTo>
                  <a:lnTo>
                    <a:pt x="27495" y="2006"/>
                  </a:lnTo>
                  <a:cubicBezTo>
                    <a:pt x="28848" y="2006"/>
                    <a:pt x="30151" y="1630"/>
                    <a:pt x="31104" y="978"/>
                  </a:cubicBezTo>
                  <a:lnTo>
                    <a:pt x="32507" y="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2"/>
            <p:cNvSpPr/>
            <p:nvPr/>
          </p:nvSpPr>
          <p:spPr>
            <a:xfrm>
              <a:off x="3075425" y="1915475"/>
              <a:ext cx="2993775" cy="1804550"/>
            </a:xfrm>
            <a:custGeom>
              <a:avLst/>
              <a:gdLst/>
              <a:ahLst/>
              <a:cxnLst/>
              <a:rect l="l" t="t" r="r" b="b"/>
              <a:pathLst>
                <a:path w="119751" h="72182" extrusionOk="0">
                  <a:moveTo>
                    <a:pt x="2983" y="1"/>
                  </a:moveTo>
                  <a:cubicBezTo>
                    <a:pt x="1329" y="1"/>
                    <a:pt x="1" y="1329"/>
                    <a:pt x="1" y="2983"/>
                  </a:cubicBezTo>
                  <a:lnTo>
                    <a:pt x="1" y="72182"/>
                  </a:lnTo>
                  <a:lnTo>
                    <a:pt x="119751" y="72182"/>
                  </a:lnTo>
                  <a:lnTo>
                    <a:pt x="119751" y="2983"/>
                  </a:lnTo>
                  <a:cubicBezTo>
                    <a:pt x="119751" y="1329"/>
                    <a:pt x="118397" y="1"/>
                    <a:pt x="11676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2"/>
            <p:cNvSpPr/>
            <p:nvPr/>
          </p:nvSpPr>
          <p:spPr>
            <a:xfrm>
              <a:off x="3184450" y="2025750"/>
              <a:ext cx="2775100" cy="1583375"/>
            </a:xfrm>
            <a:custGeom>
              <a:avLst/>
              <a:gdLst/>
              <a:ahLst/>
              <a:cxnLst/>
              <a:rect l="l" t="t" r="r" b="b"/>
              <a:pathLst>
                <a:path w="111004" h="63335" extrusionOk="0">
                  <a:moveTo>
                    <a:pt x="1" y="1"/>
                  </a:moveTo>
                  <a:lnTo>
                    <a:pt x="1" y="63335"/>
                  </a:lnTo>
                  <a:lnTo>
                    <a:pt x="111004" y="63335"/>
                  </a:lnTo>
                  <a:lnTo>
                    <a:pt x="111004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2"/>
            <p:cNvSpPr/>
            <p:nvPr/>
          </p:nvSpPr>
          <p:spPr>
            <a:xfrm>
              <a:off x="3383700" y="2581838"/>
              <a:ext cx="471825" cy="471225"/>
            </a:xfrm>
            <a:custGeom>
              <a:avLst/>
              <a:gdLst/>
              <a:ahLst/>
              <a:cxnLst/>
              <a:rect l="l" t="t" r="r" b="b"/>
              <a:pathLst>
                <a:path w="18873" h="18849" extrusionOk="0">
                  <a:moveTo>
                    <a:pt x="1" y="1"/>
                  </a:moveTo>
                  <a:lnTo>
                    <a:pt x="1" y="18848"/>
                  </a:lnTo>
                  <a:lnTo>
                    <a:pt x="18873" y="18848"/>
                  </a:lnTo>
                  <a:lnTo>
                    <a:pt x="188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2"/>
            <p:cNvSpPr/>
            <p:nvPr/>
          </p:nvSpPr>
          <p:spPr>
            <a:xfrm>
              <a:off x="3891850" y="2581838"/>
              <a:ext cx="554550" cy="54550"/>
            </a:xfrm>
            <a:custGeom>
              <a:avLst/>
              <a:gdLst/>
              <a:ahLst/>
              <a:cxnLst/>
              <a:rect l="l" t="t" r="r" b="b"/>
              <a:pathLst>
                <a:path w="22182" h="2182" extrusionOk="0">
                  <a:moveTo>
                    <a:pt x="0" y="1"/>
                  </a:moveTo>
                  <a:lnTo>
                    <a:pt x="0" y="2181"/>
                  </a:lnTo>
                  <a:lnTo>
                    <a:pt x="22181" y="2181"/>
                  </a:lnTo>
                  <a:lnTo>
                    <a:pt x="221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2"/>
            <p:cNvSpPr/>
            <p:nvPr/>
          </p:nvSpPr>
          <p:spPr>
            <a:xfrm>
              <a:off x="3891850" y="2658913"/>
              <a:ext cx="474975" cy="27600"/>
            </a:xfrm>
            <a:custGeom>
              <a:avLst/>
              <a:gdLst/>
              <a:ahLst/>
              <a:cxnLst/>
              <a:rect l="l" t="t" r="r" b="b"/>
              <a:pathLst>
                <a:path w="18999" h="1104" extrusionOk="0">
                  <a:moveTo>
                    <a:pt x="0" y="1"/>
                  </a:moveTo>
                  <a:lnTo>
                    <a:pt x="0" y="1103"/>
                  </a:lnTo>
                  <a:lnTo>
                    <a:pt x="18998" y="1103"/>
                  </a:lnTo>
                  <a:lnTo>
                    <a:pt x="189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3" name="Google Shape;1263;p32"/>
            <p:cNvGrpSpPr/>
            <p:nvPr/>
          </p:nvGrpSpPr>
          <p:grpSpPr>
            <a:xfrm>
              <a:off x="3891850" y="2831213"/>
              <a:ext cx="1460550" cy="132250"/>
              <a:chOff x="3891850" y="2794550"/>
              <a:chExt cx="1460550" cy="132250"/>
            </a:xfrm>
          </p:grpSpPr>
          <p:sp>
            <p:nvSpPr>
              <p:cNvPr id="1264" name="Google Shape;1264;p32"/>
              <p:cNvSpPr/>
              <p:nvPr/>
            </p:nvSpPr>
            <p:spPr>
              <a:xfrm>
                <a:off x="3891850" y="2794550"/>
                <a:ext cx="6215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24863" h="1079" extrusionOk="0">
                    <a:moveTo>
                      <a:pt x="0" y="1"/>
                    </a:moveTo>
                    <a:lnTo>
                      <a:pt x="0" y="1079"/>
                    </a:lnTo>
                    <a:lnTo>
                      <a:pt x="24863" y="1079"/>
                    </a:lnTo>
                    <a:lnTo>
                      <a:pt x="248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2"/>
              <p:cNvSpPr/>
              <p:nvPr/>
            </p:nvSpPr>
            <p:spPr>
              <a:xfrm>
                <a:off x="4533450" y="2794550"/>
                <a:ext cx="273850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0954" h="1079" extrusionOk="0">
                    <a:moveTo>
                      <a:pt x="1" y="1"/>
                    </a:moveTo>
                    <a:lnTo>
                      <a:pt x="1" y="1079"/>
                    </a:lnTo>
                    <a:lnTo>
                      <a:pt x="10953" y="1079"/>
                    </a:lnTo>
                    <a:lnTo>
                      <a:pt x="109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2"/>
              <p:cNvSpPr/>
              <p:nvPr/>
            </p:nvSpPr>
            <p:spPr>
              <a:xfrm>
                <a:off x="4827325" y="2794550"/>
                <a:ext cx="5250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1079" extrusionOk="0">
                    <a:moveTo>
                      <a:pt x="0" y="1"/>
                    </a:moveTo>
                    <a:lnTo>
                      <a:pt x="0" y="1079"/>
                    </a:lnTo>
                    <a:lnTo>
                      <a:pt x="21003" y="1079"/>
                    </a:lnTo>
                    <a:lnTo>
                      <a:pt x="210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2"/>
              <p:cNvSpPr/>
              <p:nvPr/>
            </p:nvSpPr>
            <p:spPr>
              <a:xfrm>
                <a:off x="3891850" y="2847825"/>
                <a:ext cx="6215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24863" h="1078" extrusionOk="0">
                    <a:moveTo>
                      <a:pt x="0" y="0"/>
                    </a:moveTo>
                    <a:lnTo>
                      <a:pt x="0" y="1078"/>
                    </a:lnTo>
                    <a:lnTo>
                      <a:pt x="24863" y="1078"/>
                    </a:lnTo>
                    <a:lnTo>
                      <a:pt x="248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2"/>
              <p:cNvSpPr/>
              <p:nvPr/>
            </p:nvSpPr>
            <p:spPr>
              <a:xfrm>
                <a:off x="4533450" y="2847825"/>
                <a:ext cx="52132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1078" extrusionOk="0">
                    <a:moveTo>
                      <a:pt x="1" y="0"/>
                    </a:moveTo>
                    <a:lnTo>
                      <a:pt x="1" y="1078"/>
                    </a:lnTo>
                    <a:lnTo>
                      <a:pt x="20853" y="1078"/>
                    </a:lnTo>
                    <a:lnTo>
                      <a:pt x="208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2"/>
              <p:cNvSpPr/>
              <p:nvPr/>
            </p:nvSpPr>
            <p:spPr>
              <a:xfrm>
                <a:off x="3891850" y="2899200"/>
                <a:ext cx="52132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1104" extrusionOk="0">
                    <a:moveTo>
                      <a:pt x="0" y="0"/>
                    </a:moveTo>
                    <a:lnTo>
                      <a:pt x="0" y="1103"/>
                    </a:lnTo>
                    <a:lnTo>
                      <a:pt x="20853" y="1103"/>
                    </a:lnTo>
                    <a:lnTo>
                      <a:pt x="208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0" name="Google Shape;1270;p32"/>
            <p:cNvSpPr/>
            <p:nvPr/>
          </p:nvSpPr>
          <p:spPr>
            <a:xfrm>
              <a:off x="3891850" y="3113188"/>
              <a:ext cx="554550" cy="54525"/>
            </a:xfrm>
            <a:custGeom>
              <a:avLst/>
              <a:gdLst/>
              <a:ahLst/>
              <a:cxnLst/>
              <a:rect l="l" t="t" r="r" b="b"/>
              <a:pathLst>
                <a:path w="22182" h="2181" extrusionOk="0">
                  <a:moveTo>
                    <a:pt x="0" y="0"/>
                  </a:moveTo>
                  <a:lnTo>
                    <a:pt x="0" y="2181"/>
                  </a:lnTo>
                  <a:lnTo>
                    <a:pt x="22181" y="2181"/>
                  </a:lnTo>
                  <a:lnTo>
                    <a:pt x="221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2"/>
            <p:cNvSpPr/>
            <p:nvPr/>
          </p:nvSpPr>
          <p:spPr>
            <a:xfrm>
              <a:off x="3891850" y="3189775"/>
              <a:ext cx="474975" cy="26975"/>
            </a:xfrm>
            <a:custGeom>
              <a:avLst/>
              <a:gdLst/>
              <a:ahLst/>
              <a:cxnLst/>
              <a:rect l="l" t="t" r="r" b="b"/>
              <a:pathLst>
                <a:path w="18999" h="1079" extrusionOk="0">
                  <a:moveTo>
                    <a:pt x="0" y="1"/>
                  </a:moveTo>
                  <a:lnTo>
                    <a:pt x="0" y="1079"/>
                  </a:lnTo>
                  <a:lnTo>
                    <a:pt x="18998" y="1079"/>
                  </a:lnTo>
                  <a:lnTo>
                    <a:pt x="189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2" name="Google Shape;1272;p32"/>
            <p:cNvGrpSpPr/>
            <p:nvPr/>
          </p:nvGrpSpPr>
          <p:grpSpPr>
            <a:xfrm>
              <a:off x="3891850" y="3362563"/>
              <a:ext cx="1460550" cy="132225"/>
              <a:chOff x="3891850" y="3325900"/>
              <a:chExt cx="1460550" cy="132225"/>
            </a:xfrm>
          </p:grpSpPr>
          <p:sp>
            <p:nvSpPr>
              <p:cNvPr id="1273" name="Google Shape;1273;p32"/>
              <p:cNvSpPr/>
              <p:nvPr/>
            </p:nvSpPr>
            <p:spPr>
              <a:xfrm>
                <a:off x="3891850" y="3325900"/>
                <a:ext cx="621575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24863" h="1103" extrusionOk="0">
                    <a:moveTo>
                      <a:pt x="0" y="0"/>
                    </a:moveTo>
                    <a:lnTo>
                      <a:pt x="0" y="1103"/>
                    </a:lnTo>
                    <a:lnTo>
                      <a:pt x="24863" y="1103"/>
                    </a:lnTo>
                    <a:lnTo>
                      <a:pt x="248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2"/>
              <p:cNvSpPr/>
              <p:nvPr/>
            </p:nvSpPr>
            <p:spPr>
              <a:xfrm>
                <a:off x="4533450" y="3325900"/>
                <a:ext cx="2738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0954" h="1103" extrusionOk="0">
                    <a:moveTo>
                      <a:pt x="1" y="0"/>
                    </a:moveTo>
                    <a:lnTo>
                      <a:pt x="1" y="1103"/>
                    </a:lnTo>
                    <a:lnTo>
                      <a:pt x="10953" y="1103"/>
                    </a:lnTo>
                    <a:lnTo>
                      <a:pt x="109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2"/>
              <p:cNvSpPr/>
              <p:nvPr/>
            </p:nvSpPr>
            <p:spPr>
              <a:xfrm>
                <a:off x="4827325" y="3325900"/>
                <a:ext cx="525075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1103" extrusionOk="0">
                    <a:moveTo>
                      <a:pt x="0" y="0"/>
                    </a:moveTo>
                    <a:lnTo>
                      <a:pt x="0" y="1103"/>
                    </a:lnTo>
                    <a:lnTo>
                      <a:pt x="21003" y="1103"/>
                    </a:lnTo>
                    <a:lnTo>
                      <a:pt x="210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2"/>
              <p:cNvSpPr/>
              <p:nvPr/>
            </p:nvSpPr>
            <p:spPr>
              <a:xfrm>
                <a:off x="3891850" y="3379150"/>
                <a:ext cx="62157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863" h="1104" extrusionOk="0">
                    <a:moveTo>
                      <a:pt x="0" y="1"/>
                    </a:moveTo>
                    <a:lnTo>
                      <a:pt x="0" y="1103"/>
                    </a:lnTo>
                    <a:lnTo>
                      <a:pt x="24863" y="1103"/>
                    </a:lnTo>
                    <a:lnTo>
                      <a:pt x="248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2"/>
              <p:cNvSpPr/>
              <p:nvPr/>
            </p:nvSpPr>
            <p:spPr>
              <a:xfrm>
                <a:off x="4533450" y="3379150"/>
                <a:ext cx="52132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1104" extrusionOk="0">
                    <a:moveTo>
                      <a:pt x="1" y="1"/>
                    </a:moveTo>
                    <a:lnTo>
                      <a:pt x="1" y="1103"/>
                    </a:lnTo>
                    <a:lnTo>
                      <a:pt x="20853" y="1103"/>
                    </a:lnTo>
                    <a:lnTo>
                      <a:pt x="208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2"/>
              <p:cNvSpPr/>
              <p:nvPr/>
            </p:nvSpPr>
            <p:spPr>
              <a:xfrm>
                <a:off x="3891850" y="3431150"/>
                <a:ext cx="52132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1079" extrusionOk="0">
                    <a:moveTo>
                      <a:pt x="0" y="1"/>
                    </a:moveTo>
                    <a:lnTo>
                      <a:pt x="0" y="1078"/>
                    </a:lnTo>
                    <a:lnTo>
                      <a:pt x="20853" y="1078"/>
                    </a:lnTo>
                    <a:lnTo>
                      <a:pt x="208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9" name="Google Shape;1279;p32"/>
            <p:cNvSpPr/>
            <p:nvPr/>
          </p:nvSpPr>
          <p:spPr>
            <a:xfrm>
              <a:off x="5888100" y="2025750"/>
              <a:ext cx="71450" cy="1583375"/>
            </a:xfrm>
            <a:custGeom>
              <a:avLst/>
              <a:gdLst/>
              <a:ahLst/>
              <a:cxnLst/>
              <a:rect l="l" t="t" r="r" b="b"/>
              <a:pathLst>
                <a:path w="2858" h="63335" extrusionOk="0">
                  <a:moveTo>
                    <a:pt x="1" y="1"/>
                  </a:moveTo>
                  <a:lnTo>
                    <a:pt x="1" y="63335"/>
                  </a:lnTo>
                  <a:lnTo>
                    <a:pt x="2858" y="63335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2"/>
            <p:cNvSpPr/>
            <p:nvPr/>
          </p:nvSpPr>
          <p:spPr>
            <a:xfrm>
              <a:off x="5905025" y="2749450"/>
              <a:ext cx="37600" cy="481225"/>
            </a:xfrm>
            <a:custGeom>
              <a:avLst/>
              <a:gdLst/>
              <a:ahLst/>
              <a:cxnLst/>
              <a:rect l="l" t="t" r="r" b="b"/>
              <a:pathLst>
                <a:path w="1504" h="19249" extrusionOk="0">
                  <a:moveTo>
                    <a:pt x="0" y="0"/>
                  </a:moveTo>
                  <a:lnTo>
                    <a:pt x="0" y="19249"/>
                  </a:lnTo>
                  <a:lnTo>
                    <a:pt x="1504" y="19249"/>
                  </a:lnTo>
                  <a:lnTo>
                    <a:pt x="15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2"/>
            <p:cNvSpPr/>
            <p:nvPr/>
          </p:nvSpPr>
          <p:spPr>
            <a:xfrm>
              <a:off x="5904400" y="3554600"/>
              <a:ext cx="38225" cy="38225"/>
            </a:xfrm>
            <a:custGeom>
              <a:avLst/>
              <a:gdLst/>
              <a:ahLst/>
              <a:cxnLst/>
              <a:rect l="l" t="t" r="r" b="b"/>
              <a:pathLst>
                <a:path w="1529" h="1529" extrusionOk="0">
                  <a:moveTo>
                    <a:pt x="0" y="0"/>
                  </a:moveTo>
                  <a:lnTo>
                    <a:pt x="0" y="1529"/>
                  </a:lnTo>
                  <a:lnTo>
                    <a:pt x="1529" y="1529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2"/>
            <p:cNvSpPr/>
            <p:nvPr/>
          </p:nvSpPr>
          <p:spPr>
            <a:xfrm>
              <a:off x="5906900" y="3561475"/>
              <a:ext cx="32600" cy="24475"/>
            </a:xfrm>
            <a:custGeom>
              <a:avLst/>
              <a:gdLst/>
              <a:ahLst/>
              <a:cxnLst/>
              <a:rect l="l" t="t" r="r" b="b"/>
              <a:pathLst>
                <a:path w="1304" h="979" extrusionOk="0">
                  <a:moveTo>
                    <a:pt x="0" y="1"/>
                  </a:moveTo>
                  <a:lnTo>
                    <a:pt x="652" y="978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3891850" y="2050488"/>
              <a:ext cx="554550" cy="54550"/>
            </a:xfrm>
            <a:custGeom>
              <a:avLst/>
              <a:gdLst/>
              <a:ahLst/>
              <a:cxnLst/>
              <a:rect l="l" t="t" r="r" b="b"/>
              <a:pathLst>
                <a:path w="22182" h="2182" extrusionOk="0">
                  <a:moveTo>
                    <a:pt x="0" y="1"/>
                  </a:moveTo>
                  <a:lnTo>
                    <a:pt x="0" y="2181"/>
                  </a:lnTo>
                  <a:lnTo>
                    <a:pt x="22181" y="2181"/>
                  </a:lnTo>
                  <a:lnTo>
                    <a:pt x="221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3891850" y="2127563"/>
              <a:ext cx="474975" cy="27600"/>
            </a:xfrm>
            <a:custGeom>
              <a:avLst/>
              <a:gdLst/>
              <a:ahLst/>
              <a:cxnLst/>
              <a:rect l="l" t="t" r="r" b="b"/>
              <a:pathLst>
                <a:path w="18999" h="1104" extrusionOk="0">
                  <a:moveTo>
                    <a:pt x="0" y="1"/>
                  </a:moveTo>
                  <a:lnTo>
                    <a:pt x="0" y="1103"/>
                  </a:lnTo>
                  <a:lnTo>
                    <a:pt x="18998" y="1103"/>
                  </a:lnTo>
                  <a:lnTo>
                    <a:pt x="189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5" name="Google Shape;1285;p32"/>
            <p:cNvGrpSpPr/>
            <p:nvPr/>
          </p:nvGrpSpPr>
          <p:grpSpPr>
            <a:xfrm>
              <a:off x="3891850" y="2299863"/>
              <a:ext cx="1460550" cy="132250"/>
              <a:chOff x="3891850" y="2794550"/>
              <a:chExt cx="1460550" cy="132250"/>
            </a:xfrm>
          </p:grpSpPr>
          <p:sp>
            <p:nvSpPr>
              <p:cNvPr id="1286" name="Google Shape;1286;p32"/>
              <p:cNvSpPr/>
              <p:nvPr/>
            </p:nvSpPr>
            <p:spPr>
              <a:xfrm>
                <a:off x="3891850" y="2794550"/>
                <a:ext cx="6215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24863" h="1079" extrusionOk="0">
                    <a:moveTo>
                      <a:pt x="0" y="1"/>
                    </a:moveTo>
                    <a:lnTo>
                      <a:pt x="0" y="1079"/>
                    </a:lnTo>
                    <a:lnTo>
                      <a:pt x="24863" y="1079"/>
                    </a:lnTo>
                    <a:lnTo>
                      <a:pt x="248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2"/>
              <p:cNvSpPr/>
              <p:nvPr/>
            </p:nvSpPr>
            <p:spPr>
              <a:xfrm>
                <a:off x="4533450" y="2794550"/>
                <a:ext cx="273850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0954" h="1079" extrusionOk="0">
                    <a:moveTo>
                      <a:pt x="1" y="1"/>
                    </a:moveTo>
                    <a:lnTo>
                      <a:pt x="1" y="1079"/>
                    </a:lnTo>
                    <a:lnTo>
                      <a:pt x="10953" y="1079"/>
                    </a:lnTo>
                    <a:lnTo>
                      <a:pt x="109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2"/>
              <p:cNvSpPr/>
              <p:nvPr/>
            </p:nvSpPr>
            <p:spPr>
              <a:xfrm>
                <a:off x="4827325" y="2794550"/>
                <a:ext cx="5250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1079" extrusionOk="0">
                    <a:moveTo>
                      <a:pt x="0" y="1"/>
                    </a:moveTo>
                    <a:lnTo>
                      <a:pt x="0" y="1079"/>
                    </a:lnTo>
                    <a:lnTo>
                      <a:pt x="21003" y="1079"/>
                    </a:lnTo>
                    <a:lnTo>
                      <a:pt x="210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32"/>
              <p:cNvSpPr/>
              <p:nvPr/>
            </p:nvSpPr>
            <p:spPr>
              <a:xfrm>
                <a:off x="3891850" y="2847825"/>
                <a:ext cx="6215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24863" h="1078" extrusionOk="0">
                    <a:moveTo>
                      <a:pt x="0" y="0"/>
                    </a:moveTo>
                    <a:lnTo>
                      <a:pt x="0" y="1078"/>
                    </a:lnTo>
                    <a:lnTo>
                      <a:pt x="24863" y="1078"/>
                    </a:lnTo>
                    <a:lnTo>
                      <a:pt x="248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32"/>
              <p:cNvSpPr/>
              <p:nvPr/>
            </p:nvSpPr>
            <p:spPr>
              <a:xfrm>
                <a:off x="4533450" y="2847825"/>
                <a:ext cx="52132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1078" extrusionOk="0">
                    <a:moveTo>
                      <a:pt x="1" y="0"/>
                    </a:moveTo>
                    <a:lnTo>
                      <a:pt x="1" y="1078"/>
                    </a:lnTo>
                    <a:lnTo>
                      <a:pt x="20853" y="1078"/>
                    </a:lnTo>
                    <a:lnTo>
                      <a:pt x="208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32"/>
              <p:cNvSpPr/>
              <p:nvPr/>
            </p:nvSpPr>
            <p:spPr>
              <a:xfrm>
                <a:off x="3891850" y="2899200"/>
                <a:ext cx="52132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1104" extrusionOk="0">
                    <a:moveTo>
                      <a:pt x="0" y="0"/>
                    </a:moveTo>
                    <a:lnTo>
                      <a:pt x="0" y="1103"/>
                    </a:lnTo>
                    <a:lnTo>
                      <a:pt x="20853" y="1103"/>
                    </a:lnTo>
                    <a:lnTo>
                      <a:pt x="208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2" name="Google Shape;1292;p32"/>
            <p:cNvGrpSpPr/>
            <p:nvPr/>
          </p:nvGrpSpPr>
          <p:grpSpPr>
            <a:xfrm>
              <a:off x="3523233" y="2775008"/>
              <a:ext cx="192750" cy="193089"/>
              <a:chOff x="2113017" y="2470600"/>
              <a:chExt cx="257308" cy="257761"/>
            </a:xfrm>
          </p:grpSpPr>
          <p:sp>
            <p:nvSpPr>
              <p:cNvPr id="1293" name="Google Shape;1293;p32"/>
              <p:cNvSpPr/>
              <p:nvPr/>
            </p:nvSpPr>
            <p:spPr>
              <a:xfrm>
                <a:off x="2113017" y="2470600"/>
                <a:ext cx="257308" cy="25776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14237" extrusionOk="0">
                    <a:moveTo>
                      <a:pt x="7118" y="0"/>
                    </a:moveTo>
                    <a:cubicBezTo>
                      <a:pt x="3183" y="0"/>
                      <a:pt x="1" y="3208"/>
                      <a:pt x="1" y="7118"/>
                    </a:cubicBezTo>
                    <a:cubicBezTo>
                      <a:pt x="1" y="11028"/>
                      <a:pt x="3183" y="14236"/>
                      <a:pt x="7118" y="14236"/>
                    </a:cubicBezTo>
                    <a:cubicBezTo>
                      <a:pt x="7294" y="14236"/>
                      <a:pt x="7419" y="14086"/>
                      <a:pt x="7419" y="13910"/>
                    </a:cubicBezTo>
                    <a:cubicBezTo>
                      <a:pt x="7419" y="13735"/>
                      <a:pt x="7294" y="13609"/>
                      <a:pt x="7118" y="13609"/>
                    </a:cubicBezTo>
                    <a:cubicBezTo>
                      <a:pt x="3534" y="13609"/>
                      <a:pt x="627" y="10702"/>
                      <a:pt x="627" y="7118"/>
                    </a:cubicBezTo>
                    <a:cubicBezTo>
                      <a:pt x="627" y="3534"/>
                      <a:pt x="3534" y="627"/>
                      <a:pt x="7118" y="627"/>
                    </a:cubicBezTo>
                    <a:cubicBezTo>
                      <a:pt x="10677" y="627"/>
                      <a:pt x="13585" y="3534"/>
                      <a:pt x="13585" y="7118"/>
                    </a:cubicBezTo>
                    <a:cubicBezTo>
                      <a:pt x="13585" y="7294"/>
                      <a:pt x="13735" y="7419"/>
                      <a:pt x="13910" y="7419"/>
                    </a:cubicBezTo>
                    <a:cubicBezTo>
                      <a:pt x="14086" y="7419"/>
                      <a:pt x="14211" y="7294"/>
                      <a:pt x="14211" y="7118"/>
                    </a:cubicBezTo>
                    <a:cubicBezTo>
                      <a:pt x="14211" y="3208"/>
                      <a:pt x="11028" y="0"/>
                      <a:pt x="7118" y="0"/>
                    </a:cubicBezTo>
                    <a:close/>
                  </a:path>
                </a:pathLst>
              </a:custGeom>
              <a:solidFill>
                <a:srgbClr val="011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32"/>
              <p:cNvSpPr/>
              <p:nvPr/>
            </p:nvSpPr>
            <p:spPr>
              <a:xfrm>
                <a:off x="2162933" y="2520516"/>
                <a:ext cx="157930" cy="157930"/>
              </a:xfrm>
              <a:custGeom>
                <a:avLst/>
                <a:gdLst/>
                <a:ahLst/>
                <a:cxnLst/>
                <a:rect l="l" t="t" r="r" b="b"/>
                <a:pathLst>
                  <a:path w="8723" h="8723" extrusionOk="0">
                    <a:moveTo>
                      <a:pt x="4361" y="0"/>
                    </a:moveTo>
                    <a:cubicBezTo>
                      <a:pt x="1955" y="0"/>
                      <a:pt x="0" y="1955"/>
                      <a:pt x="0" y="4361"/>
                    </a:cubicBezTo>
                    <a:cubicBezTo>
                      <a:pt x="0" y="6767"/>
                      <a:pt x="1955" y="8722"/>
                      <a:pt x="4361" y="8722"/>
                    </a:cubicBezTo>
                    <a:cubicBezTo>
                      <a:pt x="6767" y="8722"/>
                      <a:pt x="8722" y="6767"/>
                      <a:pt x="8722" y="4361"/>
                    </a:cubicBezTo>
                    <a:cubicBezTo>
                      <a:pt x="8722" y="1955"/>
                      <a:pt x="6767" y="0"/>
                      <a:pt x="4361" y="0"/>
                    </a:cubicBezTo>
                    <a:close/>
                  </a:path>
                </a:pathLst>
              </a:custGeom>
              <a:solidFill>
                <a:srgbClr val="5863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5" name="Google Shape;1295;p32"/>
            <p:cNvGrpSpPr/>
            <p:nvPr/>
          </p:nvGrpSpPr>
          <p:grpSpPr>
            <a:xfrm>
              <a:off x="3421690" y="2615381"/>
              <a:ext cx="144032" cy="55381"/>
              <a:chOff x="5892197" y="1860432"/>
              <a:chExt cx="149893" cy="57634"/>
            </a:xfrm>
          </p:grpSpPr>
          <p:sp>
            <p:nvSpPr>
              <p:cNvPr id="1296" name="Google Shape;1296;p32"/>
              <p:cNvSpPr/>
              <p:nvPr/>
            </p:nvSpPr>
            <p:spPr>
              <a:xfrm>
                <a:off x="5892197" y="1860432"/>
                <a:ext cx="57634" cy="57634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23" extrusionOk="0">
                    <a:moveTo>
                      <a:pt x="2352" y="572"/>
                    </a:moveTo>
                    <a:lnTo>
                      <a:pt x="2352" y="2352"/>
                    </a:lnTo>
                    <a:lnTo>
                      <a:pt x="571" y="2352"/>
                    </a:lnTo>
                    <a:lnTo>
                      <a:pt x="571" y="572"/>
                    </a:lnTo>
                    <a:close/>
                    <a:moveTo>
                      <a:pt x="274" y="1"/>
                    </a:moveTo>
                    <a:cubicBezTo>
                      <a:pt x="115" y="1"/>
                      <a:pt x="1" y="138"/>
                      <a:pt x="1" y="298"/>
                    </a:cubicBezTo>
                    <a:lnTo>
                      <a:pt x="1" y="2626"/>
                    </a:lnTo>
                    <a:cubicBezTo>
                      <a:pt x="1" y="2786"/>
                      <a:pt x="115" y="2923"/>
                      <a:pt x="274" y="2923"/>
                    </a:cubicBezTo>
                    <a:lnTo>
                      <a:pt x="2625" y="2923"/>
                    </a:lnTo>
                    <a:cubicBezTo>
                      <a:pt x="2785" y="2923"/>
                      <a:pt x="2922" y="2786"/>
                      <a:pt x="2922" y="2626"/>
                    </a:cubicBezTo>
                    <a:lnTo>
                      <a:pt x="2922" y="298"/>
                    </a:lnTo>
                    <a:cubicBezTo>
                      <a:pt x="2922" y="138"/>
                      <a:pt x="2785" y="1"/>
                      <a:pt x="26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32"/>
              <p:cNvSpPr/>
              <p:nvPr/>
            </p:nvSpPr>
            <p:spPr>
              <a:xfrm>
                <a:off x="5984455" y="1906788"/>
                <a:ext cx="57634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572" extrusionOk="0">
                    <a:moveTo>
                      <a:pt x="297" y="1"/>
                    </a:moveTo>
                    <a:cubicBezTo>
                      <a:pt x="138" y="1"/>
                      <a:pt x="1" y="138"/>
                      <a:pt x="1" y="275"/>
                    </a:cubicBezTo>
                    <a:cubicBezTo>
                      <a:pt x="1" y="435"/>
                      <a:pt x="138" y="572"/>
                      <a:pt x="297" y="572"/>
                    </a:cubicBezTo>
                    <a:lnTo>
                      <a:pt x="2648" y="572"/>
                    </a:lnTo>
                    <a:cubicBezTo>
                      <a:pt x="2785" y="572"/>
                      <a:pt x="2922" y="435"/>
                      <a:pt x="2922" y="275"/>
                    </a:cubicBezTo>
                    <a:cubicBezTo>
                      <a:pt x="2922" y="138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8" name="Google Shape;1298;p32"/>
            <p:cNvSpPr/>
            <p:nvPr/>
          </p:nvSpPr>
          <p:spPr>
            <a:xfrm>
              <a:off x="3383700" y="2050488"/>
              <a:ext cx="471825" cy="471225"/>
            </a:xfrm>
            <a:custGeom>
              <a:avLst/>
              <a:gdLst/>
              <a:ahLst/>
              <a:cxnLst/>
              <a:rect l="l" t="t" r="r" b="b"/>
              <a:pathLst>
                <a:path w="18873" h="18849" extrusionOk="0">
                  <a:moveTo>
                    <a:pt x="1" y="1"/>
                  </a:moveTo>
                  <a:lnTo>
                    <a:pt x="1" y="18848"/>
                  </a:lnTo>
                  <a:lnTo>
                    <a:pt x="18873" y="18848"/>
                  </a:lnTo>
                  <a:lnTo>
                    <a:pt x="188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9" name="Google Shape;1299;p32"/>
            <p:cNvGrpSpPr/>
            <p:nvPr/>
          </p:nvGrpSpPr>
          <p:grpSpPr>
            <a:xfrm>
              <a:off x="3421690" y="2084031"/>
              <a:ext cx="144032" cy="55381"/>
              <a:chOff x="5892197" y="1860432"/>
              <a:chExt cx="149893" cy="57634"/>
            </a:xfrm>
          </p:grpSpPr>
          <p:sp>
            <p:nvSpPr>
              <p:cNvPr id="1300" name="Google Shape;1300;p32"/>
              <p:cNvSpPr/>
              <p:nvPr/>
            </p:nvSpPr>
            <p:spPr>
              <a:xfrm>
                <a:off x="5892197" y="1860432"/>
                <a:ext cx="57634" cy="57634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23" extrusionOk="0">
                    <a:moveTo>
                      <a:pt x="2352" y="572"/>
                    </a:moveTo>
                    <a:lnTo>
                      <a:pt x="2352" y="2352"/>
                    </a:lnTo>
                    <a:lnTo>
                      <a:pt x="571" y="2352"/>
                    </a:lnTo>
                    <a:lnTo>
                      <a:pt x="571" y="572"/>
                    </a:lnTo>
                    <a:close/>
                    <a:moveTo>
                      <a:pt x="274" y="1"/>
                    </a:moveTo>
                    <a:cubicBezTo>
                      <a:pt x="115" y="1"/>
                      <a:pt x="1" y="138"/>
                      <a:pt x="1" y="298"/>
                    </a:cubicBezTo>
                    <a:lnTo>
                      <a:pt x="1" y="2626"/>
                    </a:lnTo>
                    <a:cubicBezTo>
                      <a:pt x="1" y="2786"/>
                      <a:pt x="115" y="2923"/>
                      <a:pt x="274" y="2923"/>
                    </a:cubicBezTo>
                    <a:lnTo>
                      <a:pt x="2625" y="2923"/>
                    </a:lnTo>
                    <a:cubicBezTo>
                      <a:pt x="2785" y="2923"/>
                      <a:pt x="2922" y="2786"/>
                      <a:pt x="2922" y="2626"/>
                    </a:cubicBezTo>
                    <a:lnTo>
                      <a:pt x="2922" y="298"/>
                    </a:lnTo>
                    <a:cubicBezTo>
                      <a:pt x="2922" y="138"/>
                      <a:pt x="2785" y="1"/>
                      <a:pt x="26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32"/>
              <p:cNvSpPr/>
              <p:nvPr/>
            </p:nvSpPr>
            <p:spPr>
              <a:xfrm>
                <a:off x="5984455" y="1906788"/>
                <a:ext cx="57634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572" extrusionOk="0">
                    <a:moveTo>
                      <a:pt x="297" y="1"/>
                    </a:moveTo>
                    <a:cubicBezTo>
                      <a:pt x="138" y="1"/>
                      <a:pt x="1" y="138"/>
                      <a:pt x="1" y="275"/>
                    </a:cubicBezTo>
                    <a:cubicBezTo>
                      <a:pt x="1" y="435"/>
                      <a:pt x="138" y="572"/>
                      <a:pt x="297" y="572"/>
                    </a:cubicBezTo>
                    <a:lnTo>
                      <a:pt x="2648" y="572"/>
                    </a:lnTo>
                    <a:cubicBezTo>
                      <a:pt x="2785" y="572"/>
                      <a:pt x="2922" y="435"/>
                      <a:pt x="2922" y="275"/>
                    </a:cubicBezTo>
                    <a:cubicBezTo>
                      <a:pt x="2922" y="138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2" name="Google Shape;1302;p32"/>
            <p:cNvSpPr/>
            <p:nvPr/>
          </p:nvSpPr>
          <p:spPr>
            <a:xfrm>
              <a:off x="3383700" y="3113188"/>
              <a:ext cx="471825" cy="471225"/>
            </a:xfrm>
            <a:custGeom>
              <a:avLst/>
              <a:gdLst/>
              <a:ahLst/>
              <a:cxnLst/>
              <a:rect l="l" t="t" r="r" b="b"/>
              <a:pathLst>
                <a:path w="18873" h="18849" extrusionOk="0">
                  <a:moveTo>
                    <a:pt x="1" y="1"/>
                  </a:moveTo>
                  <a:lnTo>
                    <a:pt x="1" y="18848"/>
                  </a:lnTo>
                  <a:lnTo>
                    <a:pt x="18873" y="18848"/>
                  </a:lnTo>
                  <a:lnTo>
                    <a:pt x="188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3" name="Google Shape;1303;p32"/>
            <p:cNvGrpSpPr/>
            <p:nvPr/>
          </p:nvGrpSpPr>
          <p:grpSpPr>
            <a:xfrm>
              <a:off x="3421690" y="3146731"/>
              <a:ext cx="144032" cy="55381"/>
              <a:chOff x="5892197" y="1860432"/>
              <a:chExt cx="149893" cy="57634"/>
            </a:xfrm>
          </p:grpSpPr>
          <p:sp>
            <p:nvSpPr>
              <p:cNvPr id="1304" name="Google Shape;1304;p32"/>
              <p:cNvSpPr/>
              <p:nvPr/>
            </p:nvSpPr>
            <p:spPr>
              <a:xfrm>
                <a:off x="5892197" y="1860432"/>
                <a:ext cx="57634" cy="57634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23" extrusionOk="0">
                    <a:moveTo>
                      <a:pt x="2352" y="572"/>
                    </a:moveTo>
                    <a:lnTo>
                      <a:pt x="2352" y="2352"/>
                    </a:lnTo>
                    <a:lnTo>
                      <a:pt x="571" y="2352"/>
                    </a:lnTo>
                    <a:lnTo>
                      <a:pt x="571" y="572"/>
                    </a:lnTo>
                    <a:close/>
                    <a:moveTo>
                      <a:pt x="274" y="1"/>
                    </a:moveTo>
                    <a:cubicBezTo>
                      <a:pt x="115" y="1"/>
                      <a:pt x="1" y="138"/>
                      <a:pt x="1" y="298"/>
                    </a:cubicBezTo>
                    <a:lnTo>
                      <a:pt x="1" y="2626"/>
                    </a:lnTo>
                    <a:cubicBezTo>
                      <a:pt x="1" y="2786"/>
                      <a:pt x="115" y="2923"/>
                      <a:pt x="274" y="2923"/>
                    </a:cubicBezTo>
                    <a:lnTo>
                      <a:pt x="2625" y="2923"/>
                    </a:lnTo>
                    <a:cubicBezTo>
                      <a:pt x="2785" y="2923"/>
                      <a:pt x="2922" y="2786"/>
                      <a:pt x="2922" y="2626"/>
                    </a:cubicBezTo>
                    <a:lnTo>
                      <a:pt x="2922" y="298"/>
                    </a:lnTo>
                    <a:cubicBezTo>
                      <a:pt x="2922" y="138"/>
                      <a:pt x="2785" y="1"/>
                      <a:pt x="26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32"/>
              <p:cNvSpPr/>
              <p:nvPr/>
            </p:nvSpPr>
            <p:spPr>
              <a:xfrm>
                <a:off x="5984455" y="1906788"/>
                <a:ext cx="57634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572" extrusionOk="0">
                    <a:moveTo>
                      <a:pt x="297" y="1"/>
                    </a:moveTo>
                    <a:cubicBezTo>
                      <a:pt x="138" y="1"/>
                      <a:pt x="1" y="138"/>
                      <a:pt x="1" y="275"/>
                    </a:cubicBezTo>
                    <a:cubicBezTo>
                      <a:pt x="1" y="435"/>
                      <a:pt x="138" y="572"/>
                      <a:pt x="297" y="572"/>
                    </a:cubicBezTo>
                    <a:lnTo>
                      <a:pt x="2648" y="572"/>
                    </a:lnTo>
                    <a:cubicBezTo>
                      <a:pt x="2785" y="572"/>
                      <a:pt x="2922" y="435"/>
                      <a:pt x="2922" y="275"/>
                    </a:cubicBezTo>
                    <a:cubicBezTo>
                      <a:pt x="2922" y="138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0" name="Google Shape;1310;p32"/>
          <p:cNvSpPr txBox="1"/>
          <p:nvPr/>
        </p:nvSpPr>
        <p:spPr>
          <a:xfrm>
            <a:off x="505679" y="3513199"/>
            <a:ext cx="2080213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72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Investigate Stashaway’s brand represnetation</a:t>
            </a:r>
            <a:endParaRPr sz="1800" dirty="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4311DD-ED7C-4784-A0BF-AD2177070A22}"/>
              </a:ext>
            </a:extLst>
          </p:cNvPr>
          <p:cNvGrpSpPr/>
          <p:nvPr/>
        </p:nvGrpSpPr>
        <p:grpSpPr>
          <a:xfrm>
            <a:off x="713869" y="1563721"/>
            <a:ext cx="2687701" cy="1161687"/>
            <a:chOff x="713869" y="1563721"/>
            <a:chExt cx="2687701" cy="1161687"/>
          </a:xfrm>
        </p:grpSpPr>
        <p:sp>
          <p:nvSpPr>
            <p:cNvPr id="1241" name="Google Shape;1241;p32"/>
            <p:cNvSpPr/>
            <p:nvPr/>
          </p:nvSpPr>
          <p:spPr>
            <a:xfrm>
              <a:off x="713869" y="1563721"/>
              <a:ext cx="1473655" cy="1161687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Compare StashAway app with competitors</a:t>
              </a:r>
              <a:endParaRPr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</p:txBody>
        </p:sp>
        <p:cxnSp>
          <p:nvCxnSpPr>
            <p:cNvPr id="1314" name="Google Shape;1314;p32"/>
            <p:cNvCxnSpPr>
              <a:cxnSpLocks/>
              <a:stCxn id="1241" idx="3"/>
            </p:cNvCxnSpPr>
            <p:nvPr/>
          </p:nvCxnSpPr>
          <p:spPr>
            <a:xfrm>
              <a:off x="2187524" y="2144565"/>
              <a:ext cx="1214046" cy="250157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3A3079-E2F4-40A4-8533-C5D23B46AFF9}"/>
              </a:ext>
            </a:extLst>
          </p:cNvPr>
          <p:cNvGrpSpPr/>
          <p:nvPr/>
        </p:nvGrpSpPr>
        <p:grpSpPr>
          <a:xfrm>
            <a:off x="5453762" y="1329479"/>
            <a:ext cx="2718892" cy="1348097"/>
            <a:chOff x="5453762" y="1329479"/>
            <a:chExt cx="2718892" cy="1348097"/>
          </a:xfrm>
        </p:grpSpPr>
        <p:sp>
          <p:nvSpPr>
            <p:cNvPr id="1239" name="Google Shape;1239;p32"/>
            <p:cNvSpPr/>
            <p:nvPr/>
          </p:nvSpPr>
          <p:spPr>
            <a:xfrm>
              <a:off x="6573654" y="1329479"/>
              <a:ext cx="1599000" cy="1211225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Identify the key features of competitors </a:t>
              </a:r>
              <a:endParaRPr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</p:txBody>
        </p:sp>
        <p:cxnSp>
          <p:nvCxnSpPr>
            <p:cNvPr id="1316" name="Google Shape;1316;p32"/>
            <p:cNvCxnSpPr>
              <a:cxnSpLocks/>
              <a:stCxn id="1239" idx="1"/>
            </p:cNvCxnSpPr>
            <p:nvPr/>
          </p:nvCxnSpPr>
          <p:spPr>
            <a:xfrm rot="10800000" flipV="1">
              <a:off x="5453762" y="1935092"/>
              <a:ext cx="1119892" cy="742484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B5BEC2-34BF-478A-969C-0CA9F573C539}"/>
              </a:ext>
            </a:extLst>
          </p:cNvPr>
          <p:cNvGrpSpPr/>
          <p:nvPr/>
        </p:nvGrpSpPr>
        <p:grpSpPr>
          <a:xfrm>
            <a:off x="3202918" y="984917"/>
            <a:ext cx="2482998" cy="1532848"/>
            <a:chOff x="3202918" y="984917"/>
            <a:chExt cx="2482998" cy="1532848"/>
          </a:xfrm>
        </p:grpSpPr>
        <p:cxnSp>
          <p:nvCxnSpPr>
            <p:cNvPr id="82" name="Google Shape;1316;p32">
              <a:extLst>
                <a:ext uri="{FF2B5EF4-FFF2-40B4-BE49-F238E27FC236}">
                  <a16:creationId xmlns:a16="http://schemas.microsoft.com/office/drawing/2014/main" id="{6C41E845-8050-4433-8DC1-EE8D585FE5F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960922" y="1873875"/>
              <a:ext cx="853619" cy="434162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86" name="Google Shape;1241;p32">
              <a:extLst>
                <a:ext uri="{FF2B5EF4-FFF2-40B4-BE49-F238E27FC236}">
                  <a16:creationId xmlns:a16="http://schemas.microsoft.com/office/drawing/2014/main" id="{A1C88053-28FF-4B78-8126-435FEFCBA0A1}"/>
                </a:ext>
              </a:extLst>
            </p:cNvPr>
            <p:cNvSpPr/>
            <p:nvPr/>
          </p:nvSpPr>
          <p:spPr>
            <a:xfrm>
              <a:off x="3202918" y="984917"/>
              <a:ext cx="2482998" cy="672142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List different category of Features of competitors </a:t>
              </a:r>
              <a:endParaRPr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1499DCC-BD37-4527-A9D9-F5114A172394}"/>
              </a:ext>
            </a:extLst>
          </p:cNvPr>
          <p:cNvGrpSpPr/>
          <p:nvPr/>
        </p:nvGrpSpPr>
        <p:grpSpPr>
          <a:xfrm>
            <a:off x="1388947" y="2969645"/>
            <a:ext cx="2396640" cy="1783527"/>
            <a:chOff x="1388947" y="2969645"/>
            <a:chExt cx="2396640" cy="1783527"/>
          </a:xfrm>
        </p:grpSpPr>
        <p:cxnSp>
          <p:nvCxnSpPr>
            <p:cNvPr id="112" name="Google Shape;1315;p32">
              <a:extLst>
                <a:ext uri="{FF2B5EF4-FFF2-40B4-BE49-F238E27FC236}">
                  <a16:creationId xmlns:a16="http://schemas.microsoft.com/office/drawing/2014/main" id="{D32BF975-550B-474D-864E-CEFD4D4A17C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525683" y="3015591"/>
              <a:ext cx="976712" cy="884819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110" name="Google Shape;1240;p32">
              <a:extLst>
                <a:ext uri="{FF2B5EF4-FFF2-40B4-BE49-F238E27FC236}">
                  <a16:creationId xmlns:a16="http://schemas.microsoft.com/office/drawing/2014/main" id="{252790EF-FAF7-44E7-BBB1-64CED1DBD833}"/>
                </a:ext>
              </a:extLst>
            </p:cNvPr>
            <p:cNvSpPr/>
            <p:nvPr/>
          </p:nvSpPr>
          <p:spPr>
            <a:xfrm>
              <a:off x="1388947" y="3871129"/>
              <a:ext cx="2396640" cy="882043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Present findings to StashAway in terms of strength and weaknesses</a:t>
              </a:r>
              <a:endParaRPr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AB11DCB-E822-4352-AC51-68F53193D7C9}"/>
              </a:ext>
            </a:extLst>
          </p:cNvPr>
          <p:cNvGrpSpPr/>
          <p:nvPr/>
        </p:nvGrpSpPr>
        <p:grpSpPr>
          <a:xfrm>
            <a:off x="5543995" y="3402606"/>
            <a:ext cx="2985639" cy="1073376"/>
            <a:chOff x="5543995" y="3402606"/>
            <a:chExt cx="2985639" cy="1073376"/>
          </a:xfrm>
        </p:grpSpPr>
        <p:cxnSp>
          <p:nvCxnSpPr>
            <p:cNvPr id="87" name="Google Shape;1315;p32">
              <a:extLst>
                <a:ext uri="{FF2B5EF4-FFF2-40B4-BE49-F238E27FC236}">
                  <a16:creationId xmlns:a16="http://schemas.microsoft.com/office/drawing/2014/main" id="{BE9D6EC9-D45E-4E38-A3B9-A70F77748D4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43995" y="3402606"/>
              <a:ext cx="752724" cy="737503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90" name="Google Shape;1240;p32">
              <a:extLst>
                <a:ext uri="{FF2B5EF4-FFF2-40B4-BE49-F238E27FC236}">
                  <a16:creationId xmlns:a16="http://schemas.microsoft.com/office/drawing/2014/main" id="{3E95B3F5-3223-42EA-A5C8-6A31B029F295}"/>
                </a:ext>
              </a:extLst>
            </p:cNvPr>
            <p:cNvSpPr/>
            <p:nvPr/>
          </p:nvSpPr>
          <p:spPr>
            <a:xfrm>
              <a:off x="6152378" y="3780955"/>
              <a:ext cx="2377256" cy="695027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Suggest improvement on StashAway feature</a:t>
              </a:r>
              <a:endParaRPr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1690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7"/>
          <p:cNvSpPr/>
          <p:nvPr/>
        </p:nvSpPr>
        <p:spPr>
          <a:xfrm>
            <a:off x="720000" y="484853"/>
            <a:ext cx="1284600" cy="1284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720000" y="2125719"/>
            <a:ext cx="3714000" cy="181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" sz="91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Home</a:t>
            </a:r>
            <a:endParaRPr sz="91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46" name="Google Shape;746;p27"/>
          <p:cNvSpPr txBox="1">
            <a:spLocks noGrp="1"/>
          </p:cNvSpPr>
          <p:nvPr>
            <p:ph type="subTitle" idx="1"/>
          </p:nvPr>
        </p:nvSpPr>
        <p:spPr>
          <a:xfrm>
            <a:off x="882609" y="3537216"/>
            <a:ext cx="2729400" cy="70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tx2"/>
                </a:solidFill>
                <a:latin typeface="Bebas Neue" panose="020B0604020202020204" charset="0"/>
              </a:rPr>
              <a:t>By: Yeo Gi Deon </a:t>
            </a:r>
            <a:endParaRPr sz="2500" dirty="0">
              <a:solidFill>
                <a:schemeClr val="tx2"/>
              </a:solidFill>
              <a:latin typeface="Bebas Neue" panose="020B0604020202020204" charset="0"/>
            </a:endParaRPr>
          </a:p>
        </p:txBody>
      </p:sp>
      <p:sp>
        <p:nvSpPr>
          <p:cNvPr id="747" name="Google Shape;747;p27"/>
          <p:cNvSpPr txBox="1">
            <a:spLocks noGrp="1"/>
          </p:cNvSpPr>
          <p:nvPr>
            <p:ph type="title" idx="2"/>
          </p:nvPr>
        </p:nvSpPr>
        <p:spPr>
          <a:xfrm>
            <a:off x="888250" y="653025"/>
            <a:ext cx="948300" cy="94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grpSp>
        <p:nvGrpSpPr>
          <p:cNvPr id="899" name="Google Shape;899;p27"/>
          <p:cNvGrpSpPr/>
          <p:nvPr/>
        </p:nvGrpSpPr>
        <p:grpSpPr>
          <a:xfrm>
            <a:off x="7631947" y="671363"/>
            <a:ext cx="636814" cy="120078"/>
            <a:chOff x="8209059" y="198000"/>
            <a:chExt cx="636814" cy="120078"/>
          </a:xfrm>
        </p:grpSpPr>
        <p:sp>
          <p:nvSpPr>
            <p:cNvPr id="900" name="Google Shape;900;p27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Pricing | StashAway">
            <a:extLst>
              <a:ext uri="{FF2B5EF4-FFF2-40B4-BE49-F238E27FC236}">
                <a16:creationId xmlns:a16="http://schemas.microsoft.com/office/drawing/2014/main" id="{C18C80F3-915B-4773-919E-51E45638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57" y="1651362"/>
            <a:ext cx="3221184" cy="16779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Google Shape;1919;p39">
            <a:extLst>
              <a:ext uri="{FF2B5EF4-FFF2-40B4-BE49-F238E27FC236}">
                <a16:creationId xmlns:a16="http://schemas.microsoft.com/office/drawing/2014/main" id="{346775AE-F393-4F1D-BC59-5C1243E4E925}"/>
              </a:ext>
            </a:extLst>
          </p:cNvPr>
          <p:cNvSpPr/>
          <p:nvPr/>
        </p:nvSpPr>
        <p:spPr>
          <a:xfrm>
            <a:off x="8239800" y="1431737"/>
            <a:ext cx="184200" cy="1842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919;p39">
            <a:extLst>
              <a:ext uri="{FF2B5EF4-FFF2-40B4-BE49-F238E27FC236}">
                <a16:creationId xmlns:a16="http://schemas.microsoft.com/office/drawing/2014/main" id="{36D1FE04-CFA8-4CA4-A671-234FFF475F09}"/>
              </a:ext>
            </a:extLst>
          </p:cNvPr>
          <p:cNvSpPr/>
          <p:nvPr/>
        </p:nvSpPr>
        <p:spPr>
          <a:xfrm>
            <a:off x="4752895" y="3353016"/>
            <a:ext cx="184200" cy="18420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29C8BF-A0C5-4C0D-B5B9-A320409D2D9B}"/>
              </a:ext>
            </a:extLst>
          </p:cNvPr>
          <p:cNvSpPr/>
          <p:nvPr/>
        </p:nvSpPr>
        <p:spPr>
          <a:xfrm>
            <a:off x="8148722" y="3342238"/>
            <a:ext cx="1186535" cy="13447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2037464-DCA6-4493-B0B1-8D965CF2AD7F}"/>
              </a:ext>
            </a:extLst>
          </p:cNvPr>
          <p:cNvSpPr/>
          <p:nvPr/>
        </p:nvSpPr>
        <p:spPr>
          <a:xfrm rot="5400000">
            <a:off x="4467913" y="1464061"/>
            <a:ext cx="894552" cy="11955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46" name="Google Shape;707;p25">
            <a:extLst>
              <a:ext uri="{FF2B5EF4-FFF2-40B4-BE49-F238E27FC236}">
                <a16:creationId xmlns:a16="http://schemas.microsoft.com/office/drawing/2014/main" id="{1FAF05EB-DC64-42C0-9701-60734ADF8EA7}"/>
              </a:ext>
            </a:extLst>
          </p:cNvPr>
          <p:cNvSpPr/>
          <p:nvPr/>
        </p:nvSpPr>
        <p:spPr>
          <a:xfrm>
            <a:off x="-15176" y="38484"/>
            <a:ext cx="9159176" cy="46152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Bebas Neue" panose="020B0604020202020204" charset="0"/>
              </a:rPr>
              <a:t>My Investment </a:t>
            </a:r>
            <a:endParaRPr sz="2500" dirty="0">
              <a:latin typeface="Bebas Neue" panose="020B0604020202020204" charset="0"/>
            </a:endParaRP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B8152A8C-52C6-418D-A1DF-DF0CFA0147D4}"/>
              </a:ext>
            </a:extLst>
          </p:cNvPr>
          <p:cNvGrpSpPr/>
          <p:nvPr/>
        </p:nvGrpSpPr>
        <p:grpSpPr>
          <a:xfrm rot="5400000">
            <a:off x="1045540" y="3608186"/>
            <a:ext cx="7508001" cy="9599082"/>
            <a:chOff x="11628086" y="-3595342"/>
            <a:chExt cx="9602030" cy="10104269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176F0AB7-AF9C-4469-928C-E7C98619DC47}"/>
                </a:ext>
              </a:extLst>
            </p:cNvPr>
            <p:cNvGrpSpPr/>
            <p:nvPr/>
          </p:nvGrpSpPr>
          <p:grpSpPr>
            <a:xfrm>
              <a:off x="11628086" y="-3595342"/>
              <a:ext cx="9602030" cy="10104269"/>
              <a:chOff x="-566867" y="-3850142"/>
              <a:chExt cx="9602030" cy="10483044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2B3ED0A-E8FB-4BE6-89DD-7A386C6F86F0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CF5D2D6-439A-4D39-BF80-D61035E767A5}"/>
                  </a:ext>
                </a:extLst>
              </p:cNvPr>
              <p:cNvSpPr/>
              <p:nvPr/>
            </p:nvSpPr>
            <p:spPr>
              <a:xfrm rot="16200000">
                <a:off x="-1007374" y="-2760013"/>
                <a:ext cx="10483043" cy="830278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B4BEFF8-B16B-492D-A975-30ACE2B36453}"/>
                  </a:ext>
                </a:extLst>
              </p:cNvPr>
              <p:cNvSpPr/>
              <p:nvPr/>
            </p:nvSpPr>
            <p:spPr>
              <a:xfrm rot="16200000">
                <a:off x="-1367983" y="5197085"/>
                <a:ext cx="2236933" cy="63470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StashAway</a:t>
                </a:r>
              </a:p>
            </p:txBody>
          </p:sp>
        </p:grpSp>
        <p:sp>
          <p:nvSpPr>
            <p:cNvPr id="193" name="TextBox 16">
              <a:extLst>
                <a:ext uri="{FF2B5EF4-FFF2-40B4-BE49-F238E27FC236}">
                  <a16:creationId xmlns:a16="http://schemas.microsoft.com/office/drawing/2014/main" id="{E3C52F03-236D-465B-B20C-8A15024D2E1C}"/>
                </a:ext>
              </a:extLst>
            </p:cNvPr>
            <p:cNvSpPr txBox="1"/>
            <p:nvPr/>
          </p:nvSpPr>
          <p:spPr>
            <a:xfrm rot="16200000">
              <a:off x="12518660" y="2557328"/>
              <a:ext cx="3639020" cy="3896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Content of Investment Tools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Evaluate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investment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with Overview Assets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, and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Projections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Details includes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Return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Current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Value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, and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Deposit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Assets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Indicate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Allocation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of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Investment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Project </a:t>
              </a:r>
              <a:r>
                <a: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Express</a:t>
              </a: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 </a:t>
              </a:r>
              <a:r>
                <a: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Possible</a:t>
              </a: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 </a:t>
              </a:r>
              <a:r>
                <a: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Return</a:t>
              </a: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 From 5 to 50 years.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No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investment for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Kids</a:t>
              </a:r>
            </a:p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194" name="TextBox 16">
              <a:extLst>
                <a:ext uri="{FF2B5EF4-FFF2-40B4-BE49-F238E27FC236}">
                  <a16:creationId xmlns:a16="http://schemas.microsoft.com/office/drawing/2014/main" id="{8E5D2CAF-DCF0-4A2F-B2FD-A0EED85173E2}"/>
                </a:ext>
              </a:extLst>
            </p:cNvPr>
            <p:cNvSpPr txBox="1"/>
            <p:nvPr/>
          </p:nvSpPr>
          <p:spPr>
            <a:xfrm rot="16200000">
              <a:off x="10695955" y="-1445883"/>
              <a:ext cx="5250657" cy="1790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User- Friendly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– Navigation is </a:t>
              </a: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smooth 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Comprehensive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 – Evaluation, Allocation, Projections.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Ease to Understand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– Explanation for most of Their Investment Tools.</a:t>
              </a:r>
            </a:p>
          </p:txBody>
        </p:sp>
        <p:sp>
          <p:nvSpPr>
            <p:cNvPr id="234" name="TextBox 16">
              <a:extLst>
                <a:ext uri="{FF2B5EF4-FFF2-40B4-BE49-F238E27FC236}">
                  <a16:creationId xmlns:a16="http://schemas.microsoft.com/office/drawing/2014/main" id="{9B4916D1-41A0-49D1-B21D-E0371E223DF3}"/>
                </a:ext>
              </a:extLst>
            </p:cNvPr>
            <p:cNvSpPr txBox="1"/>
            <p:nvPr/>
          </p:nvSpPr>
          <p:spPr>
            <a:xfrm rot="16200000">
              <a:off x="13834584" y="97093"/>
              <a:ext cx="3639020" cy="55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11E87C2-AA2B-410C-942F-1772046D7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841" y="2645066"/>
            <a:ext cx="1613048" cy="2265499"/>
          </a:xfrm>
          <a:prstGeom prst="rect">
            <a:avLst/>
          </a:prstGeom>
        </p:spPr>
      </p:pic>
      <p:grpSp>
        <p:nvGrpSpPr>
          <p:cNvPr id="249" name="Group 248">
            <a:extLst>
              <a:ext uri="{FF2B5EF4-FFF2-40B4-BE49-F238E27FC236}">
                <a16:creationId xmlns:a16="http://schemas.microsoft.com/office/drawing/2014/main" id="{E835D59F-FD2D-44B8-9B18-CFD0BA3150AB}"/>
              </a:ext>
            </a:extLst>
          </p:cNvPr>
          <p:cNvGrpSpPr/>
          <p:nvPr/>
        </p:nvGrpSpPr>
        <p:grpSpPr>
          <a:xfrm>
            <a:off x="4346266" y="2645804"/>
            <a:ext cx="1520437" cy="2254953"/>
            <a:chOff x="0" y="0"/>
            <a:chExt cx="1724025" cy="2514600"/>
          </a:xfrm>
        </p:grpSpPr>
        <p:pic>
          <p:nvPicPr>
            <p:cNvPr id="250" name="Picture 24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DFF8A90-C615-4480-BF0B-2A5754588296}"/>
                </a:ext>
              </a:extLst>
            </p:cNvPr>
            <p:cNvPicPr/>
            <p:nvPr/>
          </p:nvPicPr>
          <p:blipFill rotWithShape="1">
            <a:blip r:embed="rId5"/>
            <a:srcRect t="5607" r="809" b="24938"/>
            <a:stretch/>
          </p:blipFill>
          <p:spPr bwMode="auto">
            <a:xfrm>
              <a:off x="9525" y="0"/>
              <a:ext cx="1714500" cy="25146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D3B1A474-1858-4EBB-BCFE-44C7C07F3567}"/>
                </a:ext>
              </a:extLst>
            </p:cNvPr>
            <p:cNvSpPr/>
            <p:nvPr/>
          </p:nvSpPr>
          <p:spPr>
            <a:xfrm>
              <a:off x="0" y="180975"/>
              <a:ext cx="594360" cy="29718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pic>
        <p:nvPicPr>
          <p:cNvPr id="252" name="Picture 25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72031C-181F-4156-9555-6FD8FD78427A}"/>
              </a:ext>
            </a:extLst>
          </p:cNvPr>
          <p:cNvPicPr/>
          <p:nvPr/>
        </p:nvPicPr>
        <p:blipFill rotWithShape="1">
          <a:blip r:embed="rId6"/>
          <a:srcRect t="5762" r="1484" b="32880"/>
          <a:stretch/>
        </p:blipFill>
        <p:spPr bwMode="auto">
          <a:xfrm>
            <a:off x="6078859" y="2660011"/>
            <a:ext cx="1512037" cy="2216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3" name="Picture 252" descr="Graphical user interface&#10;&#10;Description automatically generated">
            <a:extLst>
              <a:ext uri="{FF2B5EF4-FFF2-40B4-BE49-F238E27FC236}">
                <a16:creationId xmlns:a16="http://schemas.microsoft.com/office/drawing/2014/main" id="{0E953A83-CD33-4965-97AA-5765BEA644A2}"/>
              </a:ext>
            </a:extLst>
          </p:cNvPr>
          <p:cNvPicPr/>
          <p:nvPr/>
        </p:nvPicPr>
        <p:blipFill rotWithShape="1">
          <a:blip r:embed="rId7"/>
          <a:srcRect t="2964" b="24161"/>
          <a:stretch/>
        </p:blipFill>
        <p:spPr bwMode="auto">
          <a:xfrm>
            <a:off x="7751986" y="2645066"/>
            <a:ext cx="1360262" cy="2216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5740F9E-E8F3-402A-A491-69E5DEDEAE75}"/>
              </a:ext>
            </a:extLst>
          </p:cNvPr>
          <p:cNvGrpSpPr/>
          <p:nvPr/>
        </p:nvGrpSpPr>
        <p:grpSpPr>
          <a:xfrm rot="5400000">
            <a:off x="1122978" y="3530747"/>
            <a:ext cx="7446419" cy="9692373"/>
            <a:chOff x="11706844" y="-3587626"/>
            <a:chExt cx="9523272" cy="10104268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FA19C684-C7D4-4B96-AFDD-AE1589E05326}"/>
                </a:ext>
              </a:extLst>
            </p:cNvPr>
            <p:cNvGrpSpPr/>
            <p:nvPr/>
          </p:nvGrpSpPr>
          <p:grpSpPr>
            <a:xfrm>
              <a:off x="11706844" y="-3587626"/>
              <a:ext cx="9523272" cy="10104268"/>
              <a:chOff x="-488109" y="-3842137"/>
              <a:chExt cx="9523272" cy="10483043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9470A8C-B5A4-4792-BD08-88F87EAA1319}"/>
                  </a:ext>
                </a:extLst>
              </p:cNvPr>
              <p:cNvSpPr/>
              <p:nvPr/>
            </p:nvSpPr>
            <p:spPr>
              <a:xfrm rot="16200000">
                <a:off x="-954512" y="-2752008"/>
                <a:ext cx="10483043" cy="830278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A4D9C15D-B10E-40AE-8212-7E5DB3C9E059}"/>
                  </a:ext>
                </a:extLst>
              </p:cNvPr>
              <p:cNvSpPr/>
              <p:nvPr/>
            </p:nvSpPr>
            <p:spPr>
              <a:xfrm rot="16200000">
                <a:off x="-1423986" y="2841398"/>
                <a:ext cx="2506456" cy="63470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Competitor 1- </a:t>
                </a:r>
                <a:r>
                  <a:rPr lang="en-US" sz="2200" dirty="0" err="1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Raiz</a:t>
                </a:r>
                <a:endParaRPr lang="en-US" sz="2200" dirty="0">
                  <a:solidFill>
                    <a:schemeClr val="tx1"/>
                  </a:solidFill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3663AC54-82EE-4D3F-B7C2-A9202FF46E8B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</p:grpSp>
        <p:sp>
          <p:nvSpPr>
            <p:cNvPr id="209" name="TextBox 16">
              <a:extLst>
                <a:ext uri="{FF2B5EF4-FFF2-40B4-BE49-F238E27FC236}">
                  <a16:creationId xmlns:a16="http://schemas.microsoft.com/office/drawing/2014/main" id="{8DD3E020-18E4-490E-B6B0-B11469E8AB55}"/>
                </a:ext>
              </a:extLst>
            </p:cNvPr>
            <p:cNvSpPr txBox="1"/>
            <p:nvPr/>
          </p:nvSpPr>
          <p:spPr>
            <a:xfrm rot="16200000">
              <a:off x="12410415" y="2665568"/>
              <a:ext cx="3639020" cy="3680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Content of Investment Tools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View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Overall Progress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of the Investment.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Account Value</a:t>
              </a: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,  </a:t>
              </a:r>
              <a:r>
                <a: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Performance Details</a:t>
              </a: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, Deposit or Withdraw  Cash.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No features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shows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Allocation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of  Investment.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Projections that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shows Possible Future Returns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Raiz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Kids-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Allow Users to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Invest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and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Save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for their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Children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.</a:t>
              </a:r>
            </a:p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10" name="TextBox 16">
              <a:extLst>
                <a:ext uri="{FF2B5EF4-FFF2-40B4-BE49-F238E27FC236}">
                  <a16:creationId xmlns:a16="http://schemas.microsoft.com/office/drawing/2014/main" id="{F94F3D2C-BACC-48B1-A327-181CF2645F2A}"/>
                </a:ext>
              </a:extLst>
            </p:cNvPr>
            <p:cNvSpPr txBox="1"/>
            <p:nvPr/>
          </p:nvSpPr>
          <p:spPr>
            <a:xfrm rot="16200000">
              <a:off x="10695955" y="-1445883"/>
              <a:ext cx="5250657" cy="1790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User- Friendly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– Navigation is </a:t>
              </a: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Complicated 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Not Comprehensive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– Projections and </a:t>
              </a: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limited performance details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.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Ease to Understand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– Explanation for most of Their Tools.</a:t>
              </a:r>
            </a:p>
          </p:txBody>
        </p:sp>
        <p:sp>
          <p:nvSpPr>
            <p:cNvPr id="221" name="TextBox 16">
              <a:extLst>
                <a:ext uri="{FF2B5EF4-FFF2-40B4-BE49-F238E27FC236}">
                  <a16:creationId xmlns:a16="http://schemas.microsoft.com/office/drawing/2014/main" id="{5091F621-A4E1-439D-97B1-BE85A570F8F3}"/>
                </a:ext>
              </a:extLst>
            </p:cNvPr>
            <p:cNvSpPr txBox="1"/>
            <p:nvPr/>
          </p:nvSpPr>
          <p:spPr>
            <a:xfrm rot="16200000">
              <a:off x="12172334" y="-727572"/>
              <a:ext cx="5250657" cy="33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endParaRPr lang="en-US" sz="11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CB3969E-E5AE-4401-B8F8-6D8E19FF60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0104" y="2839227"/>
            <a:ext cx="2019835" cy="2356227"/>
          </a:xfrm>
          <a:prstGeom prst="rect">
            <a:avLst/>
          </a:prstGeom>
        </p:spPr>
      </p:pic>
      <p:grpSp>
        <p:nvGrpSpPr>
          <p:cNvPr id="256" name="Group 255">
            <a:extLst>
              <a:ext uri="{FF2B5EF4-FFF2-40B4-BE49-F238E27FC236}">
                <a16:creationId xmlns:a16="http://schemas.microsoft.com/office/drawing/2014/main" id="{70E71D29-8231-4D30-A845-61B68EEBF9A6}"/>
              </a:ext>
            </a:extLst>
          </p:cNvPr>
          <p:cNvGrpSpPr/>
          <p:nvPr/>
        </p:nvGrpSpPr>
        <p:grpSpPr>
          <a:xfrm>
            <a:off x="4330771" y="2673477"/>
            <a:ext cx="1724025" cy="2428875"/>
            <a:chOff x="0" y="0"/>
            <a:chExt cx="1736725" cy="2438400"/>
          </a:xfrm>
        </p:grpSpPr>
        <p:pic>
          <p:nvPicPr>
            <p:cNvPr id="257" name="Picture 256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F9BD6EB5-9994-41F8-BB27-B0C81BA9FAD0}"/>
                </a:ext>
              </a:extLst>
            </p:cNvPr>
            <p:cNvPicPr/>
            <p:nvPr/>
          </p:nvPicPr>
          <p:blipFill rotWithShape="1">
            <a:blip r:embed="rId9"/>
            <a:srcRect t="5063" b="30127"/>
            <a:stretch/>
          </p:blipFill>
          <p:spPr bwMode="auto">
            <a:xfrm>
              <a:off x="0" y="0"/>
              <a:ext cx="1736725" cy="24384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E37BD3F5-14D4-4FEC-86D3-2689CC71D25C}"/>
                </a:ext>
              </a:extLst>
            </p:cNvPr>
            <p:cNvSpPr/>
            <p:nvPr/>
          </p:nvSpPr>
          <p:spPr>
            <a:xfrm>
              <a:off x="0" y="9525"/>
              <a:ext cx="1724025" cy="10668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BB8DC103-B741-4F47-A9F4-7E2896BB75BE}"/>
              </a:ext>
            </a:extLst>
          </p:cNvPr>
          <p:cNvGrpSpPr/>
          <p:nvPr/>
        </p:nvGrpSpPr>
        <p:grpSpPr>
          <a:xfrm>
            <a:off x="6030733" y="2604768"/>
            <a:ext cx="1562100" cy="2611120"/>
            <a:chOff x="0" y="0"/>
            <a:chExt cx="1562100" cy="2611120"/>
          </a:xfrm>
        </p:grpSpPr>
        <p:pic>
          <p:nvPicPr>
            <p:cNvPr id="260" name="Picture 25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A79E048-7EF3-47FA-B9FD-82526BEAD2C7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1690" r="-51" b="11111"/>
            <a:stretch/>
          </p:blipFill>
          <p:spPr bwMode="auto">
            <a:xfrm>
              <a:off x="0" y="0"/>
              <a:ext cx="1562100" cy="26111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CC29B994-9DAC-40D8-8BF0-31E3F4E77195}"/>
                </a:ext>
              </a:extLst>
            </p:cNvPr>
            <p:cNvSpPr/>
            <p:nvPr/>
          </p:nvSpPr>
          <p:spPr>
            <a:xfrm>
              <a:off x="0" y="0"/>
              <a:ext cx="1543050" cy="35242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D1BF373C-0086-4467-AC76-D0D6C24020FF}"/>
              </a:ext>
            </a:extLst>
          </p:cNvPr>
          <p:cNvGrpSpPr/>
          <p:nvPr/>
        </p:nvGrpSpPr>
        <p:grpSpPr>
          <a:xfrm>
            <a:off x="7513416" y="2581890"/>
            <a:ext cx="1638300" cy="2712127"/>
            <a:chOff x="0" y="0"/>
            <a:chExt cx="1800225" cy="3041650"/>
          </a:xfrm>
        </p:grpSpPr>
        <p:pic>
          <p:nvPicPr>
            <p:cNvPr id="263" name="Picture 26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71F53734-92AB-4A93-A688-C4A89C931B26}"/>
                </a:ext>
              </a:extLst>
            </p:cNvPr>
            <p:cNvPicPr/>
            <p:nvPr/>
          </p:nvPicPr>
          <p:blipFill rotWithShape="1">
            <a:blip r:embed="rId11"/>
            <a:srcRect t="22003"/>
            <a:stretch/>
          </p:blipFill>
          <p:spPr bwMode="auto">
            <a:xfrm>
              <a:off x="0" y="0"/>
              <a:ext cx="1800225" cy="30416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11098E45-F46E-4669-B1A9-E5CB9E0987ED}"/>
                </a:ext>
              </a:extLst>
            </p:cNvPr>
            <p:cNvSpPr/>
            <p:nvPr/>
          </p:nvSpPr>
          <p:spPr>
            <a:xfrm>
              <a:off x="0" y="1085850"/>
              <a:ext cx="1800225" cy="192405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265" name="Google Shape;8644;p59">
            <a:extLst>
              <a:ext uri="{FF2B5EF4-FFF2-40B4-BE49-F238E27FC236}">
                <a16:creationId xmlns:a16="http://schemas.microsoft.com/office/drawing/2014/main" id="{FF452A9D-16C7-41D1-B06C-C353D38D6A96}"/>
              </a:ext>
            </a:extLst>
          </p:cNvPr>
          <p:cNvGrpSpPr/>
          <p:nvPr/>
        </p:nvGrpSpPr>
        <p:grpSpPr>
          <a:xfrm>
            <a:off x="7818064" y="1022134"/>
            <a:ext cx="312140" cy="308603"/>
            <a:chOff x="5778658" y="3703488"/>
            <a:chExt cx="312140" cy="308603"/>
          </a:xfrm>
        </p:grpSpPr>
        <p:sp>
          <p:nvSpPr>
            <p:cNvPr id="266" name="Google Shape;8645;p59">
              <a:extLst>
                <a:ext uri="{FF2B5EF4-FFF2-40B4-BE49-F238E27FC236}">
                  <a16:creationId xmlns:a16="http://schemas.microsoft.com/office/drawing/2014/main" id="{075AEBD6-DADC-491A-AD72-7A456D323D9D}"/>
                </a:ext>
              </a:extLst>
            </p:cNvPr>
            <p:cNvSpPr/>
            <p:nvPr/>
          </p:nvSpPr>
          <p:spPr>
            <a:xfrm>
              <a:off x="5784133" y="3708544"/>
              <a:ext cx="301190" cy="298466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8646;p59">
              <a:extLst>
                <a:ext uri="{FF2B5EF4-FFF2-40B4-BE49-F238E27FC236}">
                  <a16:creationId xmlns:a16="http://schemas.microsoft.com/office/drawing/2014/main" id="{F539F648-B680-40D3-A78C-981A2B6254D0}"/>
                </a:ext>
              </a:extLst>
            </p:cNvPr>
            <p:cNvSpPr/>
            <p:nvPr/>
          </p:nvSpPr>
          <p:spPr>
            <a:xfrm>
              <a:off x="5887865" y="3703540"/>
              <a:ext cx="202933" cy="308551"/>
            </a:xfrm>
            <a:custGeom>
              <a:avLst/>
              <a:gdLst/>
              <a:ahLst/>
              <a:cxnLst/>
              <a:rect l="l" t="t" r="r" b="b"/>
              <a:pathLst>
                <a:path w="7747" h="11779" extrusionOk="0">
                  <a:moveTo>
                    <a:pt x="4828" y="1"/>
                  </a:moveTo>
                  <a:cubicBezTo>
                    <a:pt x="4647" y="1"/>
                    <a:pt x="4465" y="69"/>
                    <a:pt x="4326" y="206"/>
                  </a:cubicBezTo>
                  <a:lnTo>
                    <a:pt x="1790" y="2745"/>
                  </a:lnTo>
                  <a:lnTo>
                    <a:pt x="420" y="1375"/>
                  </a:lnTo>
                  <a:cubicBezTo>
                    <a:pt x="377" y="1332"/>
                    <a:pt x="329" y="1314"/>
                    <a:pt x="283" y="1314"/>
                  </a:cubicBezTo>
                  <a:cubicBezTo>
                    <a:pt x="131" y="1314"/>
                    <a:pt x="0" y="1510"/>
                    <a:pt x="142" y="1652"/>
                  </a:cubicBezTo>
                  <a:lnTo>
                    <a:pt x="1650" y="3160"/>
                  </a:lnTo>
                  <a:cubicBezTo>
                    <a:pt x="1688" y="3198"/>
                    <a:pt x="1737" y="3217"/>
                    <a:pt x="1787" y="3217"/>
                  </a:cubicBezTo>
                  <a:cubicBezTo>
                    <a:pt x="1838" y="3217"/>
                    <a:pt x="1888" y="3198"/>
                    <a:pt x="1928" y="3160"/>
                  </a:cubicBezTo>
                  <a:lnTo>
                    <a:pt x="4600" y="484"/>
                  </a:lnTo>
                  <a:cubicBezTo>
                    <a:pt x="4664" y="420"/>
                    <a:pt x="4745" y="389"/>
                    <a:pt x="4827" y="389"/>
                  </a:cubicBezTo>
                  <a:cubicBezTo>
                    <a:pt x="4908" y="389"/>
                    <a:pt x="4989" y="420"/>
                    <a:pt x="5053" y="484"/>
                  </a:cubicBezTo>
                  <a:lnTo>
                    <a:pt x="7195" y="2626"/>
                  </a:lnTo>
                  <a:cubicBezTo>
                    <a:pt x="7318" y="2749"/>
                    <a:pt x="7318" y="2951"/>
                    <a:pt x="7195" y="3074"/>
                  </a:cubicBezTo>
                  <a:lnTo>
                    <a:pt x="4518" y="5751"/>
                  </a:lnTo>
                  <a:cubicBezTo>
                    <a:pt x="4443" y="5826"/>
                    <a:pt x="4443" y="5950"/>
                    <a:pt x="4518" y="6028"/>
                  </a:cubicBezTo>
                  <a:lnTo>
                    <a:pt x="7195" y="8701"/>
                  </a:lnTo>
                  <a:cubicBezTo>
                    <a:pt x="7318" y="8828"/>
                    <a:pt x="7318" y="9027"/>
                    <a:pt x="7195" y="9154"/>
                  </a:cubicBezTo>
                  <a:lnTo>
                    <a:pt x="5053" y="11295"/>
                  </a:lnTo>
                  <a:cubicBezTo>
                    <a:pt x="4989" y="11357"/>
                    <a:pt x="4908" y="11388"/>
                    <a:pt x="4827" y="11388"/>
                  </a:cubicBezTo>
                  <a:cubicBezTo>
                    <a:pt x="4745" y="11388"/>
                    <a:pt x="4664" y="11357"/>
                    <a:pt x="4600" y="11295"/>
                  </a:cubicBezTo>
                  <a:lnTo>
                    <a:pt x="3593" y="10284"/>
                  </a:lnTo>
                  <a:cubicBezTo>
                    <a:pt x="3550" y="10242"/>
                    <a:pt x="3503" y="10225"/>
                    <a:pt x="3457" y="10225"/>
                  </a:cubicBezTo>
                  <a:cubicBezTo>
                    <a:pt x="3306" y="10225"/>
                    <a:pt x="3176" y="10420"/>
                    <a:pt x="3315" y="10562"/>
                  </a:cubicBezTo>
                  <a:lnTo>
                    <a:pt x="4326" y="11569"/>
                  </a:lnTo>
                  <a:cubicBezTo>
                    <a:pt x="4460" y="11703"/>
                    <a:pt x="4638" y="11779"/>
                    <a:pt x="4827" y="11779"/>
                  </a:cubicBezTo>
                  <a:cubicBezTo>
                    <a:pt x="5015" y="11779"/>
                    <a:pt x="5197" y="11703"/>
                    <a:pt x="5327" y="11569"/>
                  </a:cubicBezTo>
                  <a:lnTo>
                    <a:pt x="7469" y="9428"/>
                  </a:lnTo>
                  <a:cubicBezTo>
                    <a:pt x="7746" y="9150"/>
                    <a:pt x="7746" y="8701"/>
                    <a:pt x="7469" y="8427"/>
                  </a:cubicBezTo>
                  <a:lnTo>
                    <a:pt x="4933" y="5888"/>
                  </a:lnTo>
                  <a:lnTo>
                    <a:pt x="7469" y="3352"/>
                  </a:lnTo>
                  <a:cubicBezTo>
                    <a:pt x="7746" y="3074"/>
                    <a:pt x="7746" y="2626"/>
                    <a:pt x="7469" y="2351"/>
                  </a:cubicBezTo>
                  <a:lnTo>
                    <a:pt x="5327" y="206"/>
                  </a:lnTo>
                  <a:cubicBezTo>
                    <a:pt x="5190" y="69"/>
                    <a:pt x="5009" y="1"/>
                    <a:pt x="482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8647;p59">
              <a:extLst>
                <a:ext uri="{FF2B5EF4-FFF2-40B4-BE49-F238E27FC236}">
                  <a16:creationId xmlns:a16="http://schemas.microsoft.com/office/drawing/2014/main" id="{48525029-6410-42E5-A24E-162980409C51}"/>
                </a:ext>
              </a:extLst>
            </p:cNvPr>
            <p:cNvSpPr/>
            <p:nvPr/>
          </p:nvSpPr>
          <p:spPr>
            <a:xfrm>
              <a:off x="5778658" y="3703488"/>
              <a:ext cx="192533" cy="308603"/>
            </a:xfrm>
            <a:custGeom>
              <a:avLst/>
              <a:gdLst/>
              <a:ahLst/>
              <a:cxnLst/>
              <a:rect l="l" t="t" r="r" b="b"/>
              <a:pathLst>
                <a:path w="7350" h="11781" extrusionOk="0">
                  <a:moveTo>
                    <a:pt x="2919" y="0"/>
                  </a:moveTo>
                  <a:cubicBezTo>
                    <a:pt x="2737" y="0"/>
                    <a:pt x="2557" y="69"/>
                    <a:pt x="2420" y="208"/>
                  </a:cubicBezTo>
                  <a:lnTo>
                    <a:pt x="278" y="2350"/>
                  </a:lnTo>
                  <a:cubicBezTo>
                    <a:pt x="0" y="2628"/>
                    <a:pt x="0" y="3076"/>
                    <a:pt x="278" y="3354"/>
                  </a:cubicBezTo>
                  <a:lnTo>
                    <a:pt x="2814" y="5890"/>
                  </a:lnTo>
                  <a:lnTo>
                    <a:pt x="278" y="8429"/>
                  </a:lnTo>
                  <a:cubicBezTo>
                    <a:pt x="0" y="8703"/>
                    <a:pt x="0" y="9152"/>
                    <a:pt x="278" y="9430"/>
                  </a:cubicBezTo>
                  <a:lnTo>
                    <a:pt x="2420" y="11571"/>
                  </a:lnTo>
                  <a:cubicBezTo>
                    <a:pt x="2550" y="11705"/>
                    <a:pt x="2731" y="11781"/>
                    <a:pt x="2920" y="11781"/>
                  </a:cubicBezTo>
                  <a:cubicBezTo>
                    <a:pt x="3108" y="11781"/>
                    <a:pt x="3287" y="11705"/>
                    <a:pt x="3420" y="11571"/>
                  </a:cubicBezTo>
                  <a:lnTo>
                    <a:pt x="5956" y="9032"/>
                  </a:lnTo>
                  <a:lnTo>
                    <a:pt x="6933" y="10009"/>
                  </a:lnTo>
                  <a:cubicBezTo>
                    <a:pt x="6976" y="10052"/>
                    <a:pt x="7024" y="10070"/>
                    <a:pt x="7070" y="10070"/>
                  </a:cubicBezTo>
                  <a:cubicBezTo>
                    <a:pt x="7221" y="10070"/>
                    <a:pt x="7349" y="9876"/>
                    <a:pt x="7210" y="9735"/>
                  </a:cubicBezTo>
                  <a:lnTo>
                    <a:pt x="6097" y="8621"/>
                  </a:lnTo>
                  <a:cubicBezTo>
                    <a:pt x="6059" y="8583"/>
                    <a:pt x="6008" y="8564"/>
                    <a:pt x="5958" y="8564"/>
                  </a:cubicBezTo>
                  <a:cubicBezTo>
                    <a:pt x="5907" y="8564"/>
                    <a:pt x="5857" y="8583"/>
                    <a:pt x="5819" y="8621"/>
                  </a:cubicBezTo>
                  <a:lnTo>
                    <a:pt x="3146" y="11297"/>
                  </a:lnTo>
                  <a:cubicBezTo>
                    <a:pt x="3083" y="11359"/>
                    <a:pt x="3000" y="11390"/>
                    <a:pt x="2919" y="11390"/>
                  </a:cubicBezTo>
                  <a:cubicBezTo>
                    <a:pt x="2837" y="11390"/>
                    <a:pt x="2755" y="11359"/>
                    <a:pt x="2694" y="11297"/>
                  </a:cubicBezTo>
                  <a:lnTo>
                    <a:pt x="552" y="9156"/>
                  </a:lnTo>
                  <a:cubicBezTo>
                    <a:pt x="429" y="9029"/>
                    <a:pt x="429" y="8827"/>
                    <a:pt x="552" y="8703"/>
                  </a:cubicBezTo>
                  <a:lnTo>
                    <a:pt x="3228" y="6027"/>
                  </a:lnTo>
                  <a:cubicBezTo>
                    <a:pt x="3304" y="5952"/>
                    <a:pt x="3304" y="5828"/>
                    <a:pt x="3228" y="5753"/>
                  </a:cubicBezTo>
                  <a:lnTo>
                    <a:pt x="552" y="3076"/>
                  </a:lnTo>
                  <a:cubicBezTo>
                    <a:pt x="429" y="2953"/>
                    <a:pt x="429" y="2751"/>
                    <a:pt x="552" y="2628"/>
                  </a:cubicBezTo>
                  <a:lnTo>
                    <a:pt x="2694" y="486"/>
                  </a:lnTo>
                  <a:cubicBezTo>
                    <a:pt x="2755" y="422"/>
                    <a:pt x="2837" y="391"/>
                    <a:pt x="2919" y="391"/>
                  </a:cubicBezTo>
                  <a:cubicBezTo>
                    <a:pt x="3000" y="391"/>
                    <a:pt x="3083" y="422"/>
                    <a:pt x="3146" y="486"/>
                  </a:cubicBezTo>
                  <a:lnTo>
                    <a:pt x="3759" y="1103"/>
                  </a:lnTo>
                  <a:cubicBezTo>
                    <a:pt x="3802" y="1145"/>
                    <a:pt x="3850" y="1162"/>
                    <a:pt x="3896" y="1162"/>
                  </a:cubicBezTo>
                  <a:cubicBezTo>
                    <a:pt x="4048" y="1162"/>
                    <a:pt x="4179" y="967"/>
                    <a:pt x="4037" y="825"/>
                  </a:cubicBezTo>
                  <a:lnTo>
                    <a:pt x="3420" y="208"/>
                  </a:lnTo>
                  <a:cubicBezTo>
                    <a:pt x="3281" y="69"/>
                    <a:pt x="3100" y="0"/>
                    <a:pt x="291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A558B15-ACF6-4787-9301-67EC2025A16C}"/>
              </a:ext>
            </a:extLst>
          </p:cNvPr>
          <p:cNvGrpSpPr/>
          <p:nvPr/>
        </p:nvGrpSpPr>
        <p:grpSpPr>
          <a:xfrm rot="5400000">
            <a:off x="1004726" y="3555704"/>
            <a:ext cx="7496339" cy="9692374"/>
            <a:chOff x="11643002" y="-3587628"/>
            <a:chExt cx="9587114" cy="10104268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035D8DDD-963E-4BF8-9D25-6BC9B78977A0}"/>
                </a:ext>
              </a:extLst>
            </p:cNvPr>
            <p:cNvGrpSpPr/>
            <p:nvPr/>
          </p:nvGrpSpPr>
          <p:grpSpPr>
            <a:xfrm>
              <a:off x="11643002" y="-3587628"/>
              <a:ext cx="9587114" cy="10104268"/>
              <a:chOff x="-551951" y="-3842139"/>
              <a:chExt cx="9587114" cy="10483043"/>
            </a:xfrm>
          </p:grpSpPr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01DCD47C-2D7E-4770-9077-33678FF34503}"/>
                  </a:ext>
                </a:extLst>
              </p:cNvPr>
              <p:cNvSpPr/>
              <p:nvPr/>
            </p:nvSpPr>
            <p:spPr>
              <a:xfrm rot="16200000">
                <a:off x="-1570005" y="236759"/>
                <a:ext cx="2670810" cy="634701"/>
              </a:xfrm>
              <a:prstGeom prst="rect">
                <a:avLst/>
              </a:prstGeom>
              <a:solidFill>
                <a:schemeClr val="accent6">
                  <a:lumMod val="25000"/>
                  <a:lumOff val="75000"/>
                </a:schemeClr>
              </a:solidFill>
              <a:ln>
                <a:solidFill>
                  <a:schemeClr val="accent6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Competitor 2 – My-Theo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EB55CD5-9CAB-4BDD-B198-E669C8D72A07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A5A7384D-1054-4215-83B3-53E635EDF325}"/>
                  </a:ext>
                </a:extLst>
              </p:cNvPr>
              <p:cNvSpPr/>
              <p:nvPr/>
            </p:nvSpPr>
            <p:spPr>
              <a:xfrm rot="16200000">
                <a:off x="-1139705" y="-2752009"/>
                <a:ext cx="10483043" cy="8302784"/>
              </a:xfrm>
              <a:prstGeom prst="rect">
                <a:avLst/>
              </a:pr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216" name="TextBox 16">
              <a:extLst>
                <a:ext uri="{FF2B5EF4-FFF2-40B4-BE49-F238E27FC236}">
                  <a16:creationId xmlns:a16="http://schemas.microsoft.com/office/drawing/2014/main" id="{A5D4DC73-5353-4A42-93EC-8D73D9BB1F0C}"/>
                </a:ext>
              </a:extLst>
            </p:cNvPr>
            <p:cNvSpPr txBox="1"/>
            <p:nvPr/>
          </p:nvSpPr>
          <p:spPr>
            <a:xfrm rot="16200000">
              <a:off x="12116698" y="2843439"/>
              <a:ext cx="3639020" cy="346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Content of Investment Tools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Check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Investment Details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at the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Main Portfolio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View User’s </a:t>
              </a:r>
              <a:r>
                <a: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Performance</a:t>
              </a: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, but</a:t>
              </a:r>
              <a:r>
                <a: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 Limited Information.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No allocation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of Investment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No Projection </a:t>
              </a: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of Investment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No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Investment </a:t>
              </a: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for </a:t>
              </a:r>
              <a:r>
                <a: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Kids.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anose="020B0604020202020204" charset="0"/>
                <a:cs typeface="Arial" panose="020B0604020202020204" pitchFamily="34" charset="0"/>
                <a:sym typeface="Arial"/>
              </a:endParaRPr>
            </a:p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17" name="TextBox 16">
              <a:extLst>
                <a:ext uri="{FF2B5EF4-FFF2-40B4-BE49-F238E27FC236}">
                  <a16:creationId xmlns:a16="http://schemas.microsoft.com/office/drawing/2014/main" id="{9CAB586A-80D8-4DCD-9FE0-07CBDBACF3F0}"/>
                </a:ext>
              </a:extLst>
            </p:cNvPr>
            <p:cNvSpPr txBox="1"/>
            <p:nvPr/>
          </p:nvSpPr>
          <p:spPr>
            <a:xfrm rot="16200000">
              <a:off x="10603803" y="-1434107"/>
              <a:ext cx="5250657" cy="2007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User- Friendly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 – Navigation is </a:t>
              </a: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Simple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, Can be </a:t>
              </a: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Good or Bad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Not Comprehensive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– </a:t>
              </a: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Limited Performance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Details with </a:t>
              </a: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no Projections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and </a:t>
              </a: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Allocations. 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Difficult to Understand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–  </a:t>
              </a: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Limited Explanation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for Their Tools.</a:t>
              </a:r>
            </a:p>
          </p:txBody>
        </p:sp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45D4F02D-9E80-4F9B-8331-E9701EE57735}"/>
              </a:ext>
            </a:extLst>
          </p:cNvPr>
          <p:cNvGrpSpPr/>
          <p:nvPr/>
        </p:nvGrpSpPr>
        <p:grpSpPr>
          <a:xfrm>
            <a:off x="128589" y="2708774"/>
            <a:ext cx="1950611" cy="2248075"/>
            <a:chOff x="0" y="0"/>
            <a:chExt cx="1743075" cy="1676400"/>
          </a:xfrm>
        </p:grpSpPr>
        <p:pic>
          <p:nvPicPr>
            <p:cNvPr id="270" name="Picture 26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050693A5-EA5A-449A-9CD1-817DBA3D95CE}"/>
                </a:ext>
              </a:extLst>
            </p:cNvPr>
            <p:cNvPicPr/>
            <p:nvPr/>
          </p:nvPicPr>
          <p:blipFill rotWithShape="1">
            <a:blip r:embed="rId12"/>
            <a:srcRect t="5554" b="50008"/>
            <a:stretch/>
          </p:blipFill>
          <p:spPr bwMode="auto">
            <a:xfrm>
              <a:off x="0" y="0"/>
              <a:ext cx="1743075" cy="16764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12E14995-C596-405F-88A0-078A8A0AD4AC}"/>
                </a:ext>
              </a:extLst>
            </p:cNvPr>
            <p:cNvSpPr/>
            <p:nvPr/>
          </p:nvSpPr>
          <p:spPr>
            <a:xfrm>
              <a:off x="28575" y="161925"/>
              <a:ext cx="1666875" cy="104775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5756DFE-535D-4374-95EE-4BC64137F9E8}"/>
              </a:ext>
            </a:extLst>
          </p:cNvPr>
          <p:cNvGrpSpPr/>
          <p:nvPr/>
        </p:nvGrpSpPr>
        <p:grpSpPr>
          <a:xfrm>
            <a:off x="2301884" y="2644603"/>
            <a:ext cx="1843405" cy="2396100"/>
            <a:chOff x="0" y="0"/>
            <a:chExt cx="1843405" cy="2143125"/>
          </a:xfrm>
        </p:grpSpPr>
        <p:pic>
          <p:nvPicPr>
            <p:cNvPr id="273" name="Picture 27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C40617F6-6159-4C83-A517-1D827D6766EC}"/>
                </a:ext>
              </a:extLst>
            </p:cNvPr>
            <p:cNvPicPr/>
            <p:nvPr/>
          </p:nvPicPr>
          <p:blipFill rotWithShape="1">
            <a:blip r:embed="rId13"/>
            <a:srcRect t="5490" b="40798"/>
            <a:stretch/>
          </p:blipFill>
          <p:spPr bwMode="auto">
            <a:xfrm>
              <a:off x="0" y="0"/>
              <a:ext cx="1843405" cy="21431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94360F40-1C9E-462F-A738-622DBEAAE062}"/>
                </a:ext>
              </a:extLst>
            </p:cNvPr>
            <p:cNvSpPr/>
            <p:nvPr/>
          </p:nvSpPr>
          <p:spPr>
            <a:xfrm>
              <a:off x="28575" y="142875"/>
              <a:ext cx="600075" cy="23812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21BC9812-1850-4C89-A558-B08BD2A802F0}"/>
              </a:ext>
            </a:extLst>
          </p:cNvPr>
          <p:cNvGrpSpPr/>
          <p:nvPr/>
        </p:nvGrpSpPr>
        <p:grpSpPr>
          <a:xfrm>
            <a:off x="4253458" y="2532485"/>
            <a:ext cx="1880870" cy="2524125"/>
            <a:chOff x="0" y="0"/>
            <a:chExt cx="1880870" cy="2524125"/>
          </a:xfrm>
        </p:grpSpPr>
        <p:pic>
          <p:nvPicPr>
            <p:cNvPr id="276" name="Picture 27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3D217EE-145A-4C2C-B2D5-4E56D8FDEF41}"/>
                </a:ext>
              </a:extLst>
            </p:cNvPr>
            <p:cNvPicPr/>
            <p:nvPr/>
          </p:nvPicPr>
          <p:blipFill rotWithShape="1">
            <a:blip r:embed="rId14"/>
            <a:srcRect t="5542" b="30715"/>
            <a:stretch/>
          </p:blipFill>
          <p:spPr bwMode="auto">
            <a:xfrm>
              <a:off x="0" y="0"/>
              <a:ext cx="1880870" cy="25241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540F14E2-AEF8-4973-9B11-F70CE4465A54}"/>
                </a:ext>
              </a:extLst>
            </p:cNvPr>
            <p:cNvSpPr/>
            <p:nvPr/>
          </p:nvSpPr>
          <p:spPr>
            <a:xfrm>
              <a:off x="628650" y="133350"/>
              <a:ext cx="600075" cy="23812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2A81E8F6-96CA-466F-AA90-E098CB48C7ED}"/>
              </a:ext>
            </a:extLst>
          </p:cNvPr>
          <p:cNvGrpSpPr/>
          <p:nvPr/>
        </p:nvGrpSpPr>
        <p:grpSpPr>
          <a:xfrm>
            <a:off x="6211641" y="2356959"/>
            <a:ext cx="1800225" cy="2719070"/>
            <a:chOff x="0" y="0"/>
            <a:chExt cx="1849120" cy="2857500"/>
          </a:xfrm>
        </p:grpSpPr>
        <p:pic>
          <p:nvPicPr>
            <p:cNvPr id="279" name="Picture 278" descr="Chart&#10;&#10;Description automatically generated">
              <a:extLst>
                <a:ext uri="{FF2B5EF4-FFF2-40B4-BE49-F238E27FC236}">
                  <a16:creationId xmlns:a16="http://schemas.microsoft.com/office/drawing/2014/main" id="{E352233D-D05A-4AC2-8F99-5D25C67FAF0C}"/>
                </a:ext>
              </a:extLst>
            </p:cNvPr>
            <p:cNvPicPr/>
            <p:nvPr/>
          </p:nvPicPr>
          <p:blipFill rotWithShape="1">
            <a:blip r:embed="rId15"/>
            <a:srcRect t="25072" r="2584" b="5403"/>
            <a:stretch/>
          </p:blipFill>
          <p:spPr bwMode="auto">
            <a:xfrm>
              <a:off x="0" y="0"/>
              <a:ext cx="1849120" cy="28575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B08E77E1-3674-49DC-98D7-8DC24999EBA1}"/>
                </a:ext>
              </a:extLst>
            </p:cNvPr>
            <p:cNvSpPr/>
            <p:nvPr/>
          </p:nvSpPr>
          <p:spPr>
            <a:xfrm>
              <a:off x="85725" y="590550"/>
              <a:ext cx="1714500" cy="222885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14074 L -0.0007 -0.90247 " pathEditMode="relative" rAng="0" ptsTypes="AA">
                                      <p:cBhvr>
                                        <p:cTn id="18" dur="8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380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00087 -0.90247 " pathEditMode="relative" rAng="0" ptsTypes="AA">
                                      <p:cBhvr>
                                        <p:cTn id="38" dur="8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1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469 -0.91203 " pathEditMode="relative" rAng="0" ptsTypes="AA">
                                      <p:cBhvr>
                                        <p:cTn id="60" dur="8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4561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7"/>
          <p:cNvSpPr/>
          <p:nvPr/>
        </p:nvSpPr>
        <p:spPr>
          <a:xfrm>
            <a:off x="720000" y="484853"/>
            <a:ext cx="1284600" cy="1284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720000" y="2125719"/>
            <a:ext cx="3714000" cy="181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" sz="91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Home</a:t>
            </a:r>
            <a:endParaRPr sz="91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46" name="Google Shape;746;p27"/>
          <p:cNvSpPr txBox="1">
            <a:spLocks noGrp="1"/>
          </p:cNvSpPr>
          <p:nvPr>
            <p:ph type="subTitle" idx="1"/>
          </p:nvPr>
        </p:nvSpPr>
        <p:spPr>
          <a:xfrm>
            <a:off x="882609" y="3537216"/>
            <a:ext cx="2729400" cy="70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tx2"/>
                </a:solidFill>
                <a:latin typeface="Bebas Neue" panose="020B0604020202020204" charset="0"/>
              </a:rPr>
              <a:t>By: Yeo Gi Deon </a:t>
            </a:r>
            <a:endParaRPr sz="2500" dirty="0">
              <a:solidFill>
                <a:schemeClr val="tx2"/>
              </a:solidFill>
              <a:latin typeface="Bebas Neue" panose="020B0604020202020204" charset="0"/>
            </a:endParaRPr>
          </a:p>
        </p:txBody>
      </p:sp>
      <p:sp>
        <p:nvSpPr>
          <p:cNvPr id="747" name="Google Shape;747;p27"/>
          <p:cNvSpPr txBox="1">
            <a:spLocks noGrp="1"/>
          </p:cNvSpPr>
          <p:nvPr>
            <p:ph type="title" idx="2"/>
          </p:nvPr>
        </p:nvSpPr>
        <p:spPr>
          <a:xfrm>
            <a:off x="888250" y="653025"/>
            <a:ext cx="948300" cy="94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grpSp>
        <p:nvGrpSpPr>
          <p:cNvPr id="899" name="Google Shape;899;p27"/>
          <p:cNvGrpSpPr/>
          <p:nvPr/>
        </p:nvGrpSpPr>
        <p:grpSpPr>
          <a:xfrm>
            <a:off x="7631947" y="671363"/>
            <a:ext cx="636814" cy="120078"/>
            <a:chOff x="8209059" y="198000"/>
            <a:chExt cx="636814" cy="120078"/>
          </a:xfrm>
        </p:grpSpPr>
        <p:sp>
          <p:nvSpPr>
            <p:cNvPr id="900" name="Google Shape;900;p27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Pricing | StashAway">
            <a:extLst>
              <a:ext uri="{FF2B5EF4-FFF2-40B4-BE49-F238E27FC236}">
                <a16:creationId xmlns:a16="http://schemas.microsoft.com/office/drawing/2014/main" id="{C18C80F3-915B-4773-919E-51E45638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57" y="1651362"/>
            <a:ext cx="3221184" cy="16779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Google Shape;1919;p39">
            <a:extLst>
              <a:ext uri="{FF2B5EF4-FFF2-40B4-BE49-F238E27FC236}">
                <a16:creationId xmlns:a16="http://schemas.microsoft.com/office/drawing/2014/main" id="{346775AE-F393-4F1D-BC59-5C1243E4E925}"/>
              </a:ext>
            </a:extLst>
          </p:cNvPr>
          <p:cNvSpPr/>
          <p:nvPr/>
        </p:nvSpPr>
        <p:spPr>
          <a:xfrm>
            <a:off x="8239800" y="1431737"/>
            <a:ext cx="184200" cy="1842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919;p39">
            <a:extLst>
              <a:ext uri="{FF2B5EF4-FFF2-40B4-BE49-F238E27FC236}">
                <a16:creationId xmlns:a16="http://schemas.microsoft.com/office/drawing/2014/main" id="{36D1FE04-CFA8-4CA4-A671-234FFF475F09}"/>
              </a:ext>
            </a:extLst>
          </p:cNvPr>
          <p:cNvSpPr/>
          <p:nvPr/>
        </p:nvSpPr>
        <p:spPr>
          <a:xfrm>
            <a:off x="4752895" y="3353016"/>
            <a:ext cx="184200" cy="18420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29C8BF-A0C5-4C0D-B5B9-A320409D2D9B}"/>
              </a:ext>
            </a:extLst>
          </p:cNvPr>
          <p:cNvSpPr/>
          <p:nvPr/>
        </p:nvSpPr>
        <p:spPr>
          <a:xfrm>
            <a:off x="8148722" y="3342238"/>
            <a:ext cx="1186535" cy="13447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2037464-DCA6-4493-B0B1-8D965CF2AD7F}"/>
              </a:ext>
            </a:extLst>
          </p:cNvPr>
          <p:cNvSpPr/>
          <p:nvPr/>
        </p:nvSpPr>
        <p:spPr>
          <a:xfrm rot="5400000">
            <a:off x="4467913" y="1464061"/>
            <a:ext cx="894552" cy="11955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46" name="Google Shape;707;p25">
            <a:extLst>
              <a:ext uri="{FF2B5EF4-FFF2-40B4-BE49-F238E27FC236}">
                <a16:creationId xmlns:a16="http://schemas.microsoft.com/office/drawing/2014/main" id="{1FAF05EB-DC64-42C0-9701-60734ADF8EA7}"/>
              </a:ext>
            </a:extLst>
          </p:cNvPr>
          <p:cNvSpPr/>
          <p:nvPr/>
        </p:nvSpPr>
        <p:spPr>
          <a:xfrm>
            <a:off x="-15176" y="38485"/>
            <a:ext cx="9159176" cy="46152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Bebas Neue" panose="020B0604020202020204" charset="0"/>
              </a:rPr>
              <a:t>Cash management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Bebas Neue" panose="020B0604020202020204" charset="0"/>
              </a:rPr>
              <a:t>StashAway Simple</a:t>
            </a:r>
            <a:endParaRPr sz="2500" dirty="0">
              <a:latin typeface="Bebas Neue" panose="020B0604020202020204" charset="0"/>
            </a:endParaRP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B8152A8C-52C6-418D-A1DF-DF0CFA0147D4}"/>
              </a:ext>
            </a:extLst>
          </p:cNvPr>
          <p:cNvGrpSpPr/>
          <p:nvPr/>
        </p:nvGrpSpPr>
        <p:grpSpPr>
          <a:xfrm rot="5400000">
            <a:off x="1045540" y="3608187"/>
            <a:ext cx="7508001" cy="9599082"/>
            <a:chOff x="11628086" y="-3595342"/>
            <a:chExt cx="9602030" cy="10104269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176F0AB7-AF9C-4469-928C-E7C98619DC47}"/>
                </a:ext>
              </a:extLst>
            </p:cNvPr>
            <p:cNvGrpSpPr/>
            <p:nvPr/>
          </p:nvGrpSpPr>
          <p:grpSpPr>
            <a:xfrm>
              <a:off x="11628086" y="-3595342"/>
              <a:ext cx="9602030" cy="10104269"/>
              <a:chOff x="-566867" y="-3850142"/>
              <a:chExt cx="9602030" cy="10483044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2B3ED0A-E8FB-4BE6-89DD-7A386C6F86F0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CF5D2D6-439A-4D39-BF80-D61035E767A5}"/>
                  </a:ext>
                </a:extLst>
              </p:cNvPr>
              <p:cNvSpPr/>
              <p:nvPr/>
            </p:nvSpPr>
            <p:spPr>
              <a:xfrm rot="16200000">
                <a:off x="-1007374" y="-2760013"/>
                <a:ext cx="10483043" cy="830278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B4BEFF8-B16B-492D-A975-30ACE2B36453}"/>
                  </a:ext>
                </a:extLst>
              </p:cNvPr>
              <p:cNvSpPr/>
              <p:nvPr/>
            </p:nvSpPr>
            <p:spPr>
              <a:xfrm rot="16200000">
                <a:off x="-1367983" y="5197085"/>
                <a:ext cx="2236933" cy="63470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StashAway</a:t>
                </a:r>
              </a:p>
            </p:txBody>
          </p:sp>
        </p:grpSp>
        <p:sp>
          <p:nvSpPr>
            <p:cNvPr id="193" name="TextBox 16">
              <a:extLst>
                <a:ext uri="{FF2B5EF4-FFF2-40B4-BE49-F238E27FC236}">
                  <a16:creationId xmlns:a16="http://schemas.microsoft.com/office/drawing/2014/main" id="{E3C52F03-236D-465B-B20C-8A15024D2E1C}"/>
                </a:ext>
              </a:extLst>
            </p:cNvPr>
            <p:cNvSpPr txBox="1"/>
            <p:nvPr/>
          </p:nvSpPr>
          <p:spPr>
            <a:xfrm rot="16200000">
              <a:off x="12134679" y="2685047"/>
              <a:ext cx="3895278" cy="3385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Cash management tools: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StashAway Simple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View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Current Value, </a:t>
              </a: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total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Deposit</a:t>
              </a: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, and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Total Return</a:t>
              </a: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Learn</a:t>
              </a: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Cash Management and set a </a:t>
              </a:r>
              <a:r>
                <a:rPr lang="en-US" sz="12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Recurring Transfer</a:t>
              </a:r>
              <a:endParaRPr lang="en-US" sz="1200" kern="0" dirty="0">
                <a:solidFill>
                  <a:srgbClr val="000000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Shows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where deposit </a:t>
              </a: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has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allocated</a:t>
              </a: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to. </a:t>
              </a:r>
            </a:p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194" name="TextBox 16">
              <a:extLst>
                <a:ext uri="{FF2B5EF4-FFF2-40B4-BE49-F238E27FC236}">
                  <a16:creationId xmlns:a16="http://schemas.microsoft.com/office/drawing/2014/main" id="{8E5D2CAF-DCF0-4A2F-B2FD-A0EED85173E2}"/>
                </a:ext>
              </a:extLst>
            </p:cNvPr>
            <p:cNvSpPr txBox="1"/>
            <p:nvPr/>
          </p:nvSpPr>
          <p:spPr>
            <a:xfrm rot="16200000">
              <a:off x="10961647" y="-1711575"/>
              <a:ext cx="5250657" cy="2322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171450" lvl="0" indent="-1714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Straightforward</a:t>
              </a:r>
              <a:r>
                <a:rPr lang="en-GB" sz="12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Easy to </a:t>
              </a:r>
              <a:r>
                <a:rPr lang="en-GB" sz="12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understand</a:t>
              </a:r>
              <a:r>
                <a:rPr lang="en-GB" sz="12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on how the feature.</a:t>
              </a:r>
            </a:p>
            <a:p>
              <a:pPr marL="171450" lvl="0" indent="-1714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Easy to access</a:t>
              </a:r>
              <a:r>
                <a:rPr lang="en-GB" sz="12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Every tool regarding </a:t>
              </a:r>
              <a:r>
                <a:rPr lang="en-GB" sz="12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cash management </a:t>
              </a:r>
              <a:r>
                <a:rPr lang="en-GB" sz="12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is accessible in this place.</a:t>
              </a:r>
              <a:endParaRPr lang="en-MY" sz="1200" dirty="0">
                <a:solidFill>
                  <a:schemeClr val="bg2"/>
                </a:solidFill>
                <a:latin typeface="Quicksand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lvl="0" indent="-1714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Informative</a:t>
              </a:r>
              <a:r>
                <a:rPr lang="en-GB" sz="12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GB" sz="12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Helpful information </a:t>
              </a:r>
              <a:r>
                <a:rPr lang="en-GB" sz="12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that let users </a:t>
              </a:r>
              <a:r>
                <a:rPr lang="en-GB" sz="12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understand</a:t>
              </a:r>
              <a:r>
                <a:rPr lang="en-GB" sz="12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more about the investment. </a:t>
              </a:r>
              <a:endParaRPr lang="en-MY" sz="12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TextBox 16">
              <a:extLst>
                <a:ext uri="{FF2B5EF4-FFF2-40B4-BE49-F238E27FC236}">
                  <a16:creationId xmlns:a16="http://schemas.microsoft.com/office/drawing/2014/main" id="{9B4916D1-41A0-49D1-B21D-E0371E223DF3}"/>
                </a:ext>
              </a:extLst>
            </p:cNvPr>
            <p:cNvSpPr txBox="1"/>
            <p:nvPr/>
          </p:nvSpPr>
          <p:spPr>
            <a:xfrm rot="16200000">
              <a:off x="13834584" y="97093"/>
              <a:ext cx="3639020" cy="55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F118F1-EE65-4BEE-9864-91D4AD531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948" y="2382537"/>
            <a:ext cx="1503053" cy="2650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E8BA8C-9BC7-4064-AA79-7592DA6DF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091" y="2384477"/>
            <a:ext cx="1499565" cy="2662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12D2F-BADF-4CBD-B757-46DE664DD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269" y="2372332"/>
            <a:ext cx="1548538" cy="2654637"/>
          </a:xfrm>
          <a:prstGeom prst="rect">
            <a:avLst/>
          </a:prstGeom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5740F9E-E8F3-402A-A491-69E5DEDEAE75}"/>
              </a:ext>
            </a:extLst>
          </p:cNvPr>
          <p:cNvGrpSpPr/>
          <p:nvPr/>
        </p:nvGrpSpPr>
        <p:grpSpPr>
          <a:xfrm rot="5400000">
            <a:off x="1122978" y="3530747"/>
            <a:ext cx="7446419" cy="9692373"/>
            <a:chOff x="11706844" y="-3587626"/>
            <a:chExt cx="9523272" cy="10104268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FA19C684-C7D4-4B96-AFDD-AE1589E05326}"/>
                </a:ext>
              </a:extLst>
            </p:cNvPr>
            <p:cNvGrpSpPr/>
            <p:nvPr/>
          </p:nvGrpSpPr>
          <p:grpSpPr>
            <a:xfrm>
              <a:off x="11706844" y="-3587626"/>
              <a:ext cx="9523272" cy="10104268"/>
              <a:chOff x="-488109" y="-3842137"/>
              <a:chExt cx="9523272" cy="10483043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9470A8C-B5A4-4792-BD08-88F87EAA1319}"/>
                  </a:ext>
                </a:extLst>
              </p:cNvPr>
              <p:cNvSpPr/>
              <p:nvPr/>
            </p:nvSpPr>
            <p:spPr>
              <a:xfrm rot="16200000">
                <a:off x="-954512" y="-2752008"/>
                <a:ext cx="10483043" cy="830278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3663AC54-82EE-4D3F-B7C2-A9202FF46E8B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A4D9C15D-B10E-40AE-8212-7E5DB3C9E059}"/>
                  </a:ext>
                </a:extLst>
              </p:cNvPr>
              <p:cNvSpPr/>
              <p:nvPr/>
            </p:nvSpPr>
            <p:spPr>
              <a:xfrm rot="16200000">
                <a:off x="-1423986" y="2841398"/>
                <a:ext cx="2506456" cy="63470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Competitor 1- </a:t>
                </a:r>
                <a:r>
                  <a:rPr lang="en-US" sz="2200" dirty="0" err="1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Raiz</a:t>
                </a:r>
                <a:endParaRPr lang="en-US" sz="2200" dirty="0">
                  <a:solidFill>
                    <a:schemeClr val="tx1"/>
                  </a:solidFill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9" name="TextBox 16">
              <a:extLst>
                <a:ext uri="{FF2B5EF4-FFF2-40B4-BE49-F238E27FC236}">
                  <a16:creationId xmlns:a16="http://schemas.microsoft.com/office/drawing/2014/main" id="{8DD3E020-18E4-490E-B6B0-B11469E8AB55}"/>
                </a:ext>
              </a:extLst>
            </p:cNvPr>
            <p:cNvSpPr txBox="1"/>
            <p:nvPr/>
          </p:nvSpPr>
          <p:spPr>
            <a:xfrm rot="16200000">
              <a:off x="11091798" y="3984187"/>
              <a:ext cx="3639020" cy="104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Cash management tools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MY" sz="1100" b="0" i="0" dirty="0">
                  <a:solidFill>
                    <a:srgbClr val="202124"/>
                  </a:solidFill>
                  <a:effectLst/>
                  <a:latin typeface="Quicksand" panose="020B0604020202020204" charset="0"/>
                </a:rPr>
                <a:t>Does not have this feature</a:t>
              </a:r>
              <a:r>
                <a:rPr lang="en-MY" sz="1500" b="0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lang="en-US" sz="15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10" name="TextBox 16">
              <a:extLst>
                <a:ext uri="{FF2B5EF4-FFF2-40B4-BE49-F238E27FC236}">
                  <a16:creationId xmlns:a16="http://schemas.microsoft.com/office/drawing/2014/main" id="{F94F3D2C-BACC-48B1-A327-181CF2645F2A}"/>
                </a:ext>
              </a:extLst>
            </p:cNvPr>
            <p:cNvSpPr txBox="1"/>
            <p:nvPr/>
          </p:nvSpPr>
          <p:spPr>
            <a:xfrm rot="16200000">
              <a:off x="10322019" y="-1071948"/>
              <a:ext cx="5250657" cy="104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MY" sz="1500" b="0" i="0" dirty="0">
                  <a:solidFill>
                    <a:schemeClr val="tx2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lang="en-US" sz="1500" dirty="0">
                <a:solidFill>
                  <a:schemeClr val="tx2"/>
                </a:solidFill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21" name="TextBox 16">
              <a:extLst>
                <a:ext uri="{FF2B5EF4-FFF2-40B4-BE49-F238E27FC236}">
                  <a16:creationId xmlns:a16="http://schemas.microsoft.com/office/drawing/2014/main" id="{5091F621-A4E1-439D-97B1-BE85A570F8F3}"/>
                </a:ext>
              </a:extLst>
            </p:cNvPr>
            <p:cNvSpPr txBox="1"/>
            <p:nvPr/>
          </p:nvSpPr>
          <p:spPr>
            <a:xfrm rot="16200000">
              <a:off x="12172334" y="-727572"/>
              <a:ext cx="5250657" cy="33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endParaRPr lang="en-US" sz="11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80" name="Picture 8" descr="No Upload Icon Stock Vector (Royalty Free) 667992322">
            <a:extLst>
              <a:ext uri="{FF2B5EF4-FFF2-40B4-BE49-F238E27FC236}">
                <a16:creationId xmlns:a16="http://schemas.microsoft.com/office/drawing/2014/main" id="{53ADCB0B-3755-4655-BE01-82159A58A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0"/>
          <a:stretch/>
        </p:blipFill>
        <p:spPr bwMode="auto">
          <a:xfrm>
            <a:off x="4373365" y="2283195"/>
            <a:ext cx="2345896" cy="227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o Symbol Trash Can Stock Illustrations – 500 No Symbol Trash Can Stock  Illustrations, Vectors &amp; Clipart - Dreamstime">
            <a:extLst>
              <a:ext uri="{FF2B5EF4-FFF2-40B4-BE49-F238E27FC236}">
                <a16:creationId xmlns:a16="http://schemas.microsoft.com/office/drawing/2014/main" id="{9528AB31-6636-444B-A87B-29BA1F330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64" y="2684417"/>
            <a:ext cx="1634116" cy="16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A558B15-ACF6-4787-9301-67EC2025A16C}"/>
              </a:ext>
            </a:extLst>
          </p:cNvPr>
          <p:cNvGrpSpPr/>
          <p:nvPr/>
        </p:nvGrpSpPr>
        <p:grpSpPr>
          <a:xfrm rot="5400000">
            <a:off x="1004726" y="3555705"/>
            <a:ext cx="7496339" cy="9692374"/>
            <a:chOff x="11643002" y="-3587628"/>
            <a:chExt cx="9587114" cy="10104268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035D8DDD-963E-4BF8-9D25-6BC9B78977A0}"/>
                </a:ext>
              </a:extLst>
            </p:cNvPr>
            <p:cNvGrpSpPr/>
            <p:nvPr/>
          </p:nvGrpSpPr>
          <p:grpSpPr>
            <a:xfrm>
              <a:off x="11643002" y="-3587628"/>
              <a:ext cx="9587114" cy="10104268"/>
              <a:chOff x="-551951" y="-3842139"/>
              <a:chExt cx="9587114" cy="10483043"/>
            </a:xfrm>
          </p:grpSpPr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A5A7384D-1054-4215-83B3-53E635EDF325}"/>
                  </a:ext>
                </a:extLst>
              </p:cNvPr>
              <p:cNvSpPr/>
              <p:nvPr/>
            </p:nvSpPr>
            <p:spPr>
              <a:xfrm rot="16200000">
                <a:off x="-1139705" y="-2752009"/>
                <a:ext cx="10483043" cy="8302784"/>
              </a:xfrm>
              <a:prstGeom prst="rect">
                <a:avLst/>
              </a:pr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01DCD47C-2D7E-4770-9077-33678FF34503}"/>
                  </a:ext>
                </a:extLst>
              </p:cNvPr>
              <p:cNvSpPr/>
              <p:nvPr/>
            </p:nvSpPr>
            <p:spPr>
              <a:xfrm rot="16200000">
                <a:off x="-1570005" y="236759"/>
                <a:ext cx="2670810" cy="634701"/>
              </a:xfrm>
              <a:prstGeom prst="rect">
                <a:avLst/>
              </a:prstGeom>
              <a:solidFill>
                <a:schemeClr val="accent6">
                  <a:lumMod val="25000"/>
                  <a:lumOff val="75000"/>
                </a:schemeClr>
              </a:solidFill>
              <a:ln>
                <a:solidFill>
                  <a:schemeClr val="accent6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Competitor 2 – My-Theo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EB55CD5-9CAB-4BDD-B198-E669C8D72A07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</p:grpSp>
        <p:sp>
          <p:nvSpPr>
            <p:cNvPr id="216" name="TextBox 16">
              <a:extLst>
                <a:ext uri="{FF2B5EF4-FFF2-40B4-BE49-F238E27FC236}">
                  <a16:creationId xmlns:a16="http://schemas.microsoft.com/office/drawing/2014/main" id="{A5D4DC73-5353-4A42-93EC-8D73D9BB1F0C}"/>
                </a:ext>
              </a:extLst>
            </p:cNvPr>
            <p:cNvSpPr txBox="1"/>
            <p:nvPr/>
          </p:nvSpPr>
          <p:spPr>
            <a:xfrm rot="16200000">
              <a:off x="11377169" y="3698810"/>
              <a:ext cx="3639020" cy="1613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Cash management tools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Does not have this feature </a:t>
              </a:r>
              <a:r>
                <a:rPr lang="en-MY" sz="1200" b="0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anose="020B0604020202020204" charset="0"/>
                <a:cs typeface="Arial" panose="020B0604020202020204" pitchFamily="34" charset="0"/>
                <a:sym typeface="Arial"/>
              </a:endParaRPr>
            </a:p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17" name="TextBox 16">
              <a:extLst>
                <a:ext uri="{FF2B5EF4-FFF2-40B4-BE49-F238E27FC236}">
                  <a16:creationId xmlns:a16="http://schemas.microsoft.com/office/drawing/2014/main" id="{9CAB586A-80D8-4DCD-9FE0-07CBDBACF3F0}"/>
                </a:ext>
              </a:extLst>
            </p:cNvPr>
            <p:cNvSpPr txBox="1"/>
            <p:nvPr/>
          </p:nvSpPr>
          <p:spPr>
            <a:xfrm rot="16200000">
              <a:off x="10292498" y="-1042423"/>
              <a:ext cx="5250657" cy="984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MY" sz="1200" b="0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lang="en-US" sz="12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86" name="Picture 14" descr="No Or Stop. Upload Arrow Icon. Direction Arrowhead Symbol. Navigation..  Royalty Free Cliparts, Vectors, And Stock Illustration. Image 123946770.">
            <a:extLst>
              <a:ext uri="{FF2B5EF4-FFF2-40B4-BE49-F238E27FC236}">
                <a16:creationId xmlns:a16="http://schemas.microsoft.com/office/drawing/2014/main" id="{EAC19624-D10F-4372-96A4-F5071E920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744" y="2127810"/>
            <a:ext cx="3258342" cy="263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heckmark, cloud, download, incomplete, no, transfers, upload icon -  Download on Iconfinder">
            <a:extLst>
              <a:ext uri="{FF2B5EF4-FFF2-40B4-BE49-F238E27FC236}">
                <a16:creationId xmlns:a16="http://schemas.microsoft.com/office/drawing/2014/main" id="{FE26557D-9F06-4EF0-AB6C-D40240CBD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52" y="2419526"/>
            <a:ext cx="1969110" cy="19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0850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14074 L -0.0007 -0.90247 " pathEditMode="relative" rAng="0" ptsTypes="AA">
                                      <p:cBhvr>
                                        <p:cTn id="6" dur="8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380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00087 -0.90247 " pathEditMode="relative" rAng="0" ptsTypes="AA">
                                      <p:cBhvr>
                                        <p:cTn id="22" dur="8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1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469 -0.91203 " pathEditMode="relative" rAng="0" ptsTypes="AA">
                                      <p:cBhvr>
                                        <p:cTn id="34" dur="8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456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5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5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5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5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7"/>
          <p:cNvSpPr/>
          <p:nvPr/>
        </p:nvSpPr>
        <p:spPr>
          <a:xfrm>
            <a:off x="720000" y="484853"/>
            <a:ext cx="1284600" cy="1284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720000" y="2125719"/>
            <a:ext cx="3714000" cy="181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" sz="91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Home</a:t>
            </a:r>
            <a:endParaRPr sz="91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46" name="Google Shape;746;p27"/>
          <p:cNvSpPr txBox="1">
            <a:spLocks noGrp="1"/>
          </p:cNvSpPr>
          <p:nvPr>
            <p:ph type="subTitle" idx="1"/>
          </p:nvPr>
        </p:nvSpPr>
        <p:spPr>
          <a:xfrm>
            <a:off x="882609" y="3537216"/>
            <a:ext cx="2729400" cy="70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tx2"/>
                </a:solidFill>
                <a:latin typeface="Bebas Neue" panose="020B0604020202020204" charset="0"/>
              </a:rPr>
              <a:t>By: Yeo Gi Deon </a:t>
            </a:r>
            <a:endParaRPr sz="2500" dirty="0">
              <a:solidFill>
                <a:schemeClr val="tx2"/>
              </a:solidFill>
              <a:latin typeface="Bebas Neue" panose="020B0604020202020204" charset="0"/>
            </a:endParaRPr>
          </a:p>
        </p:txBody>
      </p:sp>
      <p:sp>
        <p:nvSpPr>
          <p:cNvPr id="747" name="Google Shape;747;p27"/>
          <p:cNvSpPr txBox="1">
            <a:spLocks noGrp="1"/>
          </p:cNvSpPr>
          <p:nvPr>
            <p:ph type="title" idx="2"/>
          </p:nvPr>
        </p:nvSpPr>
        <p:spPr>
          <a:xfrm>
            <a:off x="888250" y="653025"/>
            <a:ext cx="948300" cy="94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grpSp>
        <p:nvGrpSpPr>
          <p:cNvPr id="899" name="Google Shape;899;p27"/>
          <p:cNvGrpSpPr/>
          <p:nvPr/>
        </p:nvGrpSpPr>
        <p:grpSpPr>
          <a:xfrm>
            <a:off x="7631947" y="671363"/>
            <a:ext cx="636814" cy="120078"/>
            <a:chOff x="8209059" y="198000"/>
            <a:chExt cx="636814" cy="120078"/>
          </a:xfrm>
        </p:grpSpPr>
        <p:sp>
          <p:nvSpPr>
            <p:cNvPr id="900" name="Google Shape;900;p27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Pricing | StashAway">
            <a:extLst>
              <a:ext uri="{FF2B5EF4-FFF2-40B4-BE49-F238E27FC236}">
                <a16:creationId xmlns:a16="http://schemas.microsoft.com/office/drawing/2014/main" id="{C18C80F3-915B-4773-919E-51E45638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57" y="1651362"/>
            <a:ext cx="3221184" cy="16779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Google Shape;1919;p39">
            <a:extLst>
              <a:ext uri="{FF2B5EF4-FFF2-40B4-BE49-F238E27FC236}">
                <a16:creationId xmlns:a16="http://schemas.microsoft.com/office/drawing/2014/main" id="{346775AE-F393-4F1D-BC59-5C1243E4E925}"/>
              </a:ext>
            </a:extLst>
          </p:cNvPr>
          <p:cNvSpPr/>
          <p:nvPr/>
        </p:nvSpPr>
        <p:spPr>
          <a:xfrm>
            <a:off x="8239800" y="1431737"/>
            <a:ext cx="184200" cy="1842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919;p39">
            <a:extLst>
              <a:ext uri="{FF2B5EF4-FFF2-40B4-BE49-F238E27FC236}">
                <a16:creationId xmlns:a16="http://schemas.microsoft.com/office/drawing/2014/main" id="{36D1FE04-CFA8-4CA4-A671-234FFF475F09}"/>
              </a:ext>
            </a:extLst>
          </p:cNvPr>
          <p:cNvSpPr/>
          <p:nvPr/>
        </p:nvSpPr>
        <p:spPr>
          <a:xfrm>
            <a:off x="4752895" y="3353016"/>
            <a:ext cx="184200" cy="18420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29C8BF-A0C5-4C0D-B5B9-A320409D2D9B}"/>
              </a:ext>
            </a:extLst>
          </p:cNvPr>
          <p:cNvSpPr/>
          <p:nvPr/>
        </p:nvSpPr>
        <p:spPr>
          <a:xfrm>
            <a:off x="8148722" y="3342238"/>
            <a:ext cx="1186535" cy="13447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2037464-DCA6-4493-B0B1-8D965CF2AD7F}"/>
              </a:ext>
            </a:extLst>
          </p:cNvPr>
          <p:cNvSpPr/>
          <p:nvPr/>
        </p:nvSpPr>
        <p:spPr>
          <a:xfrm rot="5400000">
            <a:off x="4467913" y="1464061"/>
            <a:ext cx="894552" cy="11955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46" name="Google Shape;707;p25">
            <a:extLst>
              <a:ext uri="{FF2B5EF4-FFF2-40B4-BE49-F238E27FC236}">
                <a16:creationId xmlns:a16="http://schemas.microsoft.com/office/drawing/2014/main" id="{1FAF05EB-DC64-42C0-9701-60734ADF8EA7}"/>
              </a:ext>
            </a:extLst>
          </p:cNvPr>
          <p:cNvSpPr/>
          <p:nvPr/>
        </p:nvSpPr>
        <p:spPr>
          <a:xfrm>
            <a:off x="-7588" y="18234"/>
            <a:ext cx="9159176" cy="46152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Bebas Neue" panose="020B0604020202020204" charset="0"/>
              </a:rPr>
              <a:t>Keep planning </a:t>
            </a:r>
            <a:endParaRPr sz="2500" dirty="0">
              <a:latin typeface="Bebas Neue" panose="020B0604020202020204" charset="0"/>
            </a:endParaRP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B8152A8C-52C6-418D-A1DF-DF0CFA0147D4}"/>
              </a:ext>
            </a:extLst>
          </p:cNvPr>
          <p:cNvGrpSpPr/>
          <p:nvPr/>
        </p:nvGrpSpPr>
        <p:grpSpPr>
          <a:xfrm rot="5400000">
            <a:off x="1045540" y="3608187"/>
            <a:ext cx="7508001" cy="9599082"/>
            <a:chOff x="11628086" y="-3595342"/>
            <a:chExt cx="9602030" cy="10104269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176F0AB7-AF9C-4469-928C-E7C98619DC47}"/>
                </a:ext>
              </a:extLst>
            </p:cNvPr>
            <p:cNvGrpSpPr/>
            <p:nvPr/>
          </p:nvGrpSpPr>
          <p:grpSpPr>
            <a:xfrm>
              <a:off x="11628086" y="-3595342"/>
              <a:ext cx="9602030" cy="10104269"/>
              <a:chOff x="-566867" y="-3850142"/>
              <a:chExt cx="9602030" cy="10483044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2B3ED0A-E8FB-4BE6-89DD-7A386C6F86F0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CF5D2D6-439A-4D39-BF80-D61035E767A5}"/>
                  </a:ext>
                </a:extLst>
              </p:cNvPr>
              <p:cNvSpPr/>
              <p:nvPr/>
            </p:nvSpPr>
            <p:spPr>
              <a:xfrm rot="16200000">
                <a:off x="-1007374" y="-2760013"/>
                <a:ext cx="10483043" cy="830278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B4BEFF8-B16B-492D-A975-30ACE2B36453}"/>
                  </a:ext>
                </a:extLst>
              </p:cNvPr>
              <p:cNvSpPr/>
              <p:nvPr/>
            </p:nvSpPr>
            <p:spPr>
              <a:xfrm rot="16200000">
                <a:off x="-1367983" y="5197085"/>
                <a:ext cx="2236933" cy="63470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StashAway</a:t>
                </a:r>
              </a:p>
            </p:txBody>
          </p:sp>
        </p:grpSp>
        <p:sp>
          <p:nvSpPr>
            <p:cNvPr id="193" name="TextBox 16">
              <a:extLst>
                <a:ext uri="{FF2B5EF4-FFF2-40B4-BE49-F238E27FC236}">
                  <a16:creationId xmlns:a16="http://schemas.microsoft.com/office/drawing/2014/main" id="{E3C52F03-236D-465B-B20C-8A15024D2E1C}"/>
                </a:ext>
              </a:extLst>
            </p:cNvPr>
            <p:cNvSpPr txBox="1"/>
            <p:nvPr/>
          </p:nvSpPr>
          <p:spPr>
            <a:xfrm rot="16200000">
              <a:off x="12075637" y="2744090"/>
              <a:ext cx="3895278" cy="3267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Portfolio tools: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Allow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More Than One </a:t>
              </a: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Portfolio</a:t>
              </a: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General Investing </a:t>
              </a: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and </a:t>
              </a:r>
              <a:r>
                <a: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Goal-Based Investing </a:t>
              </a: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Portfolio.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Selectable Risk </a:t>
              </a:r>
              <a:r>
                <a: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Category </a:t>
              </a: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– Core or Higher Risk.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Selectable Risk Category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According to User’s Goals</a:t>
              </a: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for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Goal-Based Investing. </a:t>
              </a:r>
            </a:p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194" name="TextBox 16">
              <a:extLst>
                <a:ext uri="{FF2B5EF4-FFF2-40B4-BE49-F238E27FC236}">
                  <a16:creationId xmlns:a16="http://schemas.microsoft.com/office/drawing/2014/main" id="{8E5D2CAF-DCF0-4A2F-B2FD-A0EED85173E2}"/>
                </a:ext>
              </a:extLst>
            </p:cNvPr>
            <p:cNvSpPr txBox="1"/>
            <p:nvPr/>
          </p:nvSpPr>
          <p:spPr>
            <a:xfrm rot="16200000">
              <a:off x="11295446" y="-1989428"/>
              <a:ext cx="5250657" cy="301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marR="0" lvl="0" indent="-342900" algn="just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Goal oriented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Users are able to set their portfolio according to their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goals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  <a:endParaRPr lang="en-MY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Good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UI design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Clear and attractive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to see, hierarchy order of the design allows users to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focus 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on the point.</a:t>
              </a:r>
              <a:endParaRPr lang="en-MY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Lack of customization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–Only allow users to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create portfolios that they provide.</a:t>
              </a:r>
              <a:endParaRPr lang="en-MY" sz="1100" b="1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TextBox 16">
              <a:extLst>
                <a:ext uri="{FF2B5EF4-FFF2-40B4-BE49-F238E27FC236}">
                  <a16:creationId xmlns:a16="http://schemas.microsoft.com/office/drawing/2014/main" id="{9B4916D1-41A0-49D1-B21D-E0371E223DF3}"/>
                </a:ext>
              </a:extLst>
            </p:cNvPr>
            <p:cNvSpPr txBox="1"/>
            <p:nvPr/>
          </p:nvSpPr>
          <p:spPr>
            <a:xfrm rot="16200000">
              <a:off x="14265160" y="996604"/>
              <a:ext cx="3639020" cy="55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1E25062-8BF6-46CB-814D-1B579C2BC707}"/>
              </a:ext>
            </a:extLst>
          </p:cNvPr>
          <p:cNvGrpSpPr/>
          <p:nvPr/>
        </p:nvGrpSpPr>
        <p:grpSpPr>
          <a:xfrm>
            <a:off x="124959" y="2766781"/>
            <a:ext cx="1600723" cy="2255520"/>
            <a:chOff x="0" y="0"/>
            <a:chExt cx="1934210" cy="252412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71765EC-A447-40F7-B198-38FBC12D942C}"/>
                </a:ext>
              </a:extLst>
            </p:cNvPr>
            <p:cNvPicPr/>
            <p:nvPr/>
          </p:nvPicPr>
          <p:blipFill rotWithShape="1">
            <a:blip r:embed="rId4"/>
            <a:srcRect t="12953" b="26829"/>
            <a:stretch/>
          </p:blipFill>
          <p:spPr bwMode="auto">
            <a:xfrm>
              <a:off x="0" y="0"/>
              <a:ext cx="1934210" cy="25241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99AFF68-8B1D-4E77-99ED-23A809B8D8DB}"/>
                </a:ext>
              </a:extLst>
            </p:cNvPr>
            <p:cNvSpPr/>
            <p:nvPr/>
          </p:nvSpPr>
          <p:spPr>
            <a:xfrm>
              <a:off x="0" y="1019175"/>
              <a:ext cx="1924685" cy="147637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DBAF6FD-A994-476E-BADD-8430A41F48C5}"/>
              </a:ext>
            </a:extLst>
          </p:cNvPr>
          <p:cNvGrpSpPr/>
          <p:nvPr/>
        </p:nvGrpSpPr>
        <p:grpSpPr>
          <a:xfrm>
            <a:off x="2656228" y="2576446"/>
            <a:ext cx="1484056" cy="2119852"/>
            <a:chOff x="0" y="0"/>
            <a:chExt cx="1695450" cy="2255520"/>
          </a:xfrm>
        </p:grpSpPr>
        <p:pic>
          <p:nvPicPr>
            <p:cNvPr id="56" name="Picture 55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80578782-8562-4C4B-BE1F-C21EE5FFAD5C}"/>
                </a:ext>
              </a:extLst>
            </p:cNvPr>
            <p:cNvPicPr/>
            <p:nvPr/>
          </p:nvPicPr>
          <p:blipFill rotWithShape="1">
            <a:blip r:embed="rId5"/>
            <a:srcRect t="4916" b="33659"/>
            <a:stretch/>
          </p:blipFill>
          <p:spPr bwMode="auto">
            <a:xfrm>
              <a:off x="0" y="0"/>
              <a:ext cx="1695450" cy="22555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7F6E5FB-ABFD-4933-9E13-52A4DE8AD28F}"/>
                </a:ext>
              </a:extLst>
            </p:cNvPr>
            <p:cNvSpPr/>
            <p:nvPr/>
          </p:nvSpPr>
          <p:spPr>
            <a:xfrm>
              <a:off x="19050" y="381000"/>
              <a:ext cx="1657350" cy="180975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5187F4C-35D8-41BD-BFB0-C0682A2EA36B}"/>
              </a:ext>
            </a:extLst>
          </p:cNvPr>
          <p:cNvGrpSpPr/>
          <p:nvPr/>
        </p:nvGrpSpPr>
        <p:grpSpPr>
          <a:xfrm>
            <a:off x="7257586" y="2649382"/>
            <a:ext cx="1506589" cy="2464972"/>
            <a:chOff x="0" y="0"/>
            <a:chExt cx="1809750" cy="352425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67353F4-AB25-4E0D-A1DD-E5A25698D99C}"/>
                </a:ext>
              </a:extLst>
            </p:cNvPr>
            <p:cNvPicPr/>
            <p:nvPr/>
          </p:nvPicPr>
          <p:blipFill rotWithShape="1">
            <a:blip r:embed="rId6"/>
            <a:srcRect l="1" t="3369" r="472" b="332"/>
            <a:stretch/>
          </p:blipFill>
          <p:spPr bwMode="auto">
            <a:xfrm>
              <a:off x="0" y="0"/>
              <a:ext cx="1809750" cy="35242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5AA3C3D-AF2F-416B-B676-1A33B0D10799}"/>
                </a:ext>
              </a:extLst>
            </p:cNvPr>
            <p:cNvSpPr/>
            <p:nvPr/>
          </p:nvSpPr>
          <p:spPr>
            <a:xfrm>
              <a:off x="17145" y="370282"/>
              <a:ext cx="1747520" cy="305244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5740F9E-E8F3-402A-A491-69E5DEDEAE75}"/>
              </a:ext>
            </a:extLst>
          </p:cNvPr>
          <p:cNvGrpSpPr/>
          <p:nvPr/>
        </p:nvGrpSpPr>
        <p:grpSpPr>
          <a:xfrm rot="5400000">
            <a:off x="1122978" y="3530747"/>
            <a:ext cx="7446419" cy="9692373"/>
            <a:chOff x="11706844" y="-3587626"/>
            <a:chExt cx="9523272" cy="10104268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FA19C684-C7D4-4B96-AFDD-AE1589E05326}"/>
                </a:ext>
              </a:extLst>
            </p:cNvPr>
            <p:cNvGrpSpPr/>
            <p:nvPr/>
          </p:nvGrpSpPr>
          <p:grpSpPr>
            <a:xfrm>
              <a:off x="11706844" y="-3587626"/>
              <a:ext cx="9523272" cy="10104268"/>
              <a:chOff x="-488109" y="-3842137"/>
              <a:chExt cx="9523272" cy="10483043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9470A8C-B5A4-4792-BD08-88F87EAA1319}"/>
                  </a:ext>
                </a:extLst>
              </p:cNvPr>
              <p:cNvSpPr/>
              <p:nvPr/>
            </p:nvSpPr>
            <p:spPr>
              <a:xfrm rot="16200000">
                <a:off x="-954512" y="-2752008"/>
                <a:ext cx="10483043" cy="830278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3663AC54-82EE-4D3F-B7C2-A9202FF46E8B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A4D9C15D-B10E-40AE-8212-7E5DB3C9E059}"/>
                  </a:ext>
                </a:extLst>
              </p:cNvPr>
              <p:cNvSpPr/>
              <p:nvPr/>
            </p:nvSpPr>
            <p:spPr>
              <a:xfrm rot="16200000">
                <a:off x="-1423986" y="2841398"/>
                <a:ext cx="2506456" cy="63470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Competitor 1- </a:t>
                </a:r>
                <a:r>
                  <a:rPr lang="en-US" sz="2200" dirty="0" err="1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Raiz</a:t>
                </a:r>
                <a:endParaRPr lang="en-US" sz="2200" dirty="0">
                  <a:solidFill>
                    <a:schemeClr val="tx1"/>
                  </a:solidFill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9" name="TextBox 16">
              <a:extLst>
                <a:ext uri="{FF2B5EF4-FFF2-40B4-BE49-F238E27FC236}">
                  <a16:creationId xmlns:a16="http://schemas.microsoft.com/office/drawing/2014/main" id="{8DD3E020-18E4-490E-B6B0-B11469E8AB55}"/>
                </a:ext>
              </a:extLst>
            </p:cNvPr>
            <p:cNvSpPr txBox="1"/>
            <p:nvPr/>
          </p:nvSpPr>
          <p:spPr>
            <a:xfrm rot="16200000">
              <a:off x="11091798" y="3984187"/>
              <a:ext cx="3639020" cy="104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Portfolio tools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MY" sz="1100" b="0" i="0" dirty="0">
                  <a:solidFill>
                    <a:srgbClr val="202124"/>
                  </a:solidFill>
                  <a:effectLst/>
                  <a:latin typeface="Quicksand" panose="020B0604020202020204" charset="0"/>
                </a:rPr>
                <a:t>Does not have this feature</a:t>
              </a:r>
              <a:r>
                <a:rPr lang="en-MY" sz="1500" b="0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lang="en-US" sz="15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10" name="TextBox 16">
              <a:extLst>
                <a:ext uri="{FF2B5EF4-FFF2-40B4-BE49-F238E27FC236}">
                  <a16:creationId xmlns:a16="http://schemas.microsoft.com/office/drawing/2014/main" id="{F94F3D2C-BACC-48B1-A327-181CF2645F2A}"/>
                </a:ext>
              </a:extLst>
            </p:cNvPr>
            <p:cNvSpPr txBox="1"/>
            <p:nvPr/>
          </p:nvSpPr>
          <p:spPr>
            <a:xfrm rot="16200000">
              <a:off x="10322019" y="-1071948"/>
              <a:ext cx="5250657" cy="104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MY" sz="1500" b="0" i="0" dirty="0">
                  <a:solidFill>
                    <a:schemeClr val="tx2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lang="en-US" sz="1500" dirty="0">
                <a:solidFill>
                  <a:schemeClr val="tx2"/>
                </a:solidFill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21" name="TextBox 16">
              <a:extLst>
                <a:ext uri="{FF2B5EF4-FFF2-40B4-BE49-F238E27FC236}">
                  <a16:creationId xmlns:a16="http://schemas.microsoft.com/office/drawing/2014/main" id="{5091F621-A4E1-439D-97B1-BE85A570F8F3}"/>
                </a:ext>
              </a:extLst>
            </p:cNvPr>
            <p:cNvSpPr txBox="1"/>
            <p:nvPr/>
          </p:nvSpPr>
          <p:spPr>
            <a:xfrm rot="16200000">
              <a:off x="12172334" y="-727572"/>
              <a:ext cx="5250657" cy="33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endParaRPr lang="en-US" sz="11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98" name="Picture 2" descr="No Upload Icon Stock Vector (Royalty Free) 667992322">
            <a:extLst>
              <a:ext uri="{FF2B5EF4-FFF2-40B4-BE49-F238E27FC236}">
                <a16:creationId xmlns:a16="http://schemas.microsoft.com/office/drawing/2014/main" id="{9B93D5D9-055C-4908-A506-119C945F9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6"/>
          <a:stretch/>
        </p:blipFill>
        <p:spPr bwMode="auto">
          <a:xfrm>
            <a:off x="727460" y="2021194"/>
            <a:ext cx="2554280" cy="24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loud, cloud cancel, cloud sync failed, fail, no space, upload failed icon  - Download on Iconfinder">
            <a:extLst>
              <a:ext uri="{FF2B5EF4-FFF2-40B4-BE49-F238E27FC236}">
                <a16:creationId xmlns:a16="http://schemas.microsoft.com/office/drawing/2014/main" id="{068BAB47-66BA-49DF-8D61-75923367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73" y="2023497"/>
            <a:ext cx="2798183" cy="279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A558B15-ACF6-4787-9301-67EC2025A16C}"/>
              </a:ext>
            </a:extLst>
          </p:cNvPr>
          <p:cNvGrpSpPr/>
          <p:nvPr/>
        </p:nvGrpSpPr>
        <p:grpSpPr>
          <a:xfrm rot="5400000">
            <a:off x="1004726" y="3555705"/>
            <a:ext cx="7496339" cy="9692374"/>
            <a:chOff x="11643002" y="-3587628"/>
            <a:chExt cx="9587114" cy="10104268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035D8DDD-963E-4BF8-9D25-6BC9B78977A0}"/>
                </a:ext>
              </a:extLst>
            </p:cNvPr>
            <p:cNvGrpSpPr/>
            <p:nvPr/>
          </p:nvGrpSpPr>
          <p:grpSpPr>
            <a:xfrm>
              <a:off x="11643002" y="-3587628"/>
              <a:ext cx="9587114" cy="10104268"/>
              <a:chOff x="-551951" y="-3842139"/>
              <a:chExt cx="9587114" cy="10483043"/>
            </a:xfrm>
          </p:grpSpPr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01DCD47C-2D7E-4770-9077-33678FF34503}"/>
                  </a:ext>
                </a:extLst>
              </p:cNvPr>
              <p:cNvSpPr/>
              <p:nvPr/>
            </p:nvSpPr>
            <p:spPr>
              <a:xfrm rot="16200000">
                <a:off x="-1570005" y="236759"/>
                <a:ext cx="2670810" cy="634701"/>
              </a:xfrm>
              <a:prstGeom prst="rect">
                <a:avLst/>
              </a:prstGeom>
              <a:solidFill>
                <a:schemeClr val="accent6">
                  <a:lumMod val="25000"/>
                  <a:lumOff val="75000"/>
                </a:schemeClr>
              </a:solidFill>
              <a:ln>
                <a:solidFill>
                  <a:schemeClr val="accent6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Competitor 2 – My-Theo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EB55CD5-9CAB-4BDD-B198-E669C8D72A07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A5A7384D-1054-4215-83B3-53E635EDF325}"/>
                  </a:ext>
                </a:extLst>
              </p:cNvPr>
              <p:cNvSpPr/>
              <p:nvPr/>
            </p:nvSpPr>
            <p:spPr>
              <a:xfrm rot="16200000">
                <a:off x="-1139705" y="-2752009"/>
                <a:ext cx="10483043" cy="8302784"/>
              </a:xfrm>
              <a:prstGeom prst="rect">
                <a:avLst/>
              </a:pr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216" name="TextBox 16">
              <a:extLst>
                <a:ext uri="{FF2B5EF4-FFF2-40B4-BE49-F238E27FC236}">
                  <a16:creationId xmlns:a16="http://schemas.microsoft.com/office/drawing/2014/main" id="{A5D4DC73-5353-4A42-93EC-8D73D9BB1F0C}"/>
                </a:ext>
              </a:extLst>
            </p:cNvPr>
            <p:cNvSpPr txBox="1"/>
            <p:nvPr/>
          </p:nvSpPr>
          <p:spPr>
            <a:xfrm rot="16200000">
              <a:off x="12597383" y="2478595"/>
              <a:ext cx="3639020" cy="4054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Portfolio Tools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Create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More Than One </a:t>
              </a: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Portfolio.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No option for </a:t>
              </a:r>
              <a:r>
                <a:rPr lang="en-US" sz="12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Goal-Based Investing </a:t>
              </a:r>
              <a:r>
                <a:rPr lang="en-US" sz="12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Portfolio.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Recommended portfolio </a:t>
              </a: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for users to choose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risk tolerance</a:t>
              </a: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Create Portfolio based on their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preferred allocation.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anose="020B0604020202020204" charset="0"/>
                <a:cs typeface="Arial" panose="020B0604020202020204" pitchFamily="34" charset="0"/>
                <a:sym typeface="Arial"/>
              </a:endParaRPr>
            </a:p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17" name="TextBox 16">
              <a:extLst>
                <a:ext uri="{FF2B5EF4-FFF2-40B4-BE49-F238E27FC236}">
                  <a16:creationId xmlns:a16="http://schemas.microsoft.com/office/drawing/2014/main" id="{9CAB586A-80D8-4DCD-9FE0-07CBDBACF3F0}"/>
                </a:ext>
              </a:extLst>
            </p:cNvPr>
            <p:cNvSpPr txBox="1"/>
            <p:nvPr/>
          </p:nvSpPr>
          <p:spPr>
            <a:xfrm rot="16200000">
              <a:off x="11512711" y="-2262637"/>
              <a:ext cx="5250657" cy="3424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marR="0" lvl="0" indent="-342900" algn="just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Not goal-oriented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Users can’t create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portfolio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with their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set goals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MY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Poor UI design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Unattractive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to see, hierarchy order of the design is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unusual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(option to choose the portfolio should be shown first, not the wording). </a:t>
              </a:r>
              <a:endParaRPr lang="en-MY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Freedom to customize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Allow users to have portfolios according to their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preferred allocation 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 the investment. </a:t>
              </a:r>
              <a:endParaRPr lang="en-MY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1452A3D-DBF1-44F2-B21F-2DF30479AE61}"/>
              </a:ext>
            </a:extLst>
          </p:cNvPr>
          <p:cNvGrpSpPr/>
          <p:nvPr/>
        </p:nvGrpSpPr>
        <p:grpSpPr>
          <a:xfrm>
            <a:off x="1520949" y="2671967"/>
            <a:ext cx="1488702" cy="2576446"/>
            <a:chOff x="0" y="0"/>
            <a:chExt cx="1761490" cy="3505200"/>
          </a:xfrm>
        </p:grpSpPr>
        <p:pic>
          <p:nvPicPr>
            <p:cNvPr id="65" name="Picture 6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E6C6201-B091-4C68-B1BE-A2FCF73DF66C}"/>
                </a:ext>
              </a:extLst>
            </p:cNvPr>
            <p:cNvPicPr/>
            <p:nvPr/>
          </p:nvPicPr>
          <p:blipFill rotWithShape="1">
            <a:blip r:embed="rId9"/>
            <a:srcRect t="5459" b="2630"/>
            <a:stretch/>
          </p:blipFill>
          <p:spPr bwMode="auto">
            <a:xfrm>
              <a:off x="0" y="0"/>
              <a:ext cx="1761490" cy="3505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63913EC-0366-4EB5-8CE6-5EAE0337281D}"/>
                </a:ext>
              </a:extLst>
            </p:cNvPr>
            <p:cNvSpPr/>
            <p:nvPr/>
          </p:nvSpPr>
          <p:spPr>
            <a:xfrm>
              <a:off x="123825" y="990600"/>
              <a:ext cx="1504950" cy="145732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280899318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14074 L -0.0007 -0.90247 " pathEditMode="relative" rAng="0" ptsTypes="AA">
                                      <p:cBhvr>
                                        <p:cTn id="6" dur="8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380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00087 -0.90247 " pathEditMode="relative" rAng="0" ptsTypes="AA">
                                      <p:cBhvr>
                                        <p:cTn id="22" dur="8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1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469 -0.91203 " pathEditMode="relative" rAng="0" ptsTypes="AA">
                                      <p:cBhvr>
                                        <p:cTn id="34" dur="8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456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7"/>
          <p:cNvSpPr/>
          <p:nvPr/>
        </p:nvSpPr>
        <p:spPr>
          <a:xfrm>
            <a:off x="720000" y="484853"/>
            <a:ext cx="1284600" cy="1284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720000" y="2125719"/>
            <a:ext cx="3714000" cy="181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" sz="91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Home</a:t>
            </a:r>
            <a:endParaRPr sz="91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46" name="Google Shape;746;p27"/>
          <p:cNvSpPr txBox="1">
            <a:spLocks noGrp="1"/>
          </p:cNvSpPr>
          <p:nvPr>
            <p:ph type="subTitle" idx="1"/>
          </p:nvPr>
        </p:nvSpPr>
        <p:spPr>
          <a:xfrm>
            <a:off x="882609" y="3537216"/>
            <a:ext cx="2729400" cy="70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tx2"/>
                </a:solidFill>
                <a:latin typeface="Bebas Neue" panose="020B0604020202020204" charset="0"/>
              </a:rPr>
              <a:t>By: Yeo Gi Deon </a:t>
            </a:r>
            <a:endParaRPr sz="2500" dirty="0">
              <a:solidFill>
                <a:schemeClr val="tx2"/>
              </a:solidFill>
              <a:latin typeface="Bebas Neue" panose="020B0604020202020204" charset="0"/>
            </a:endParaRPr>
          </a:p>
        </p:txBody>
      </p:sp>
      <p:sp>
        <p:nvSpPr>
          <p:cNvPr id="747" name="Google Shape;747;p27"/>
          <p:cNvSpPr txBox="1">
            <a:spLocks noGrp="1"/>
          </p:cNvSpPr>
          <p:nvPr>
            <p:ph type="title" idx="2"/>
          </p:nvPr>
        </p:nvSpPr>
        <p:spPr>
          <a:xfrm>
            <a:off x="888250" y="653025"/>
            <a:ext cx="948300" cy="94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grpSp>
        <p:nvGrpSpPr>
          <p:cNvPr id="899" name="Google Shape;899;p27"/>
          <p:cNvGrpSpPr/>
          <p:nvPr/>
        </p:nvGrpSpPr>
        <p:grpSpPr>
          <a:xfrm>
            <a:off x="7631947" y="671363"/>
            <a:ext cx="636814" cy="120078"/>
            <a:chOff x="8209059" y="198000"/>
            <a:chExt cx="636814" cy="120078"/>
          </a:xfrm>
        </p:grpSpPr>
        <p:sp>
          <p:nvSpPr>
            <p:cNvPr id="900" name="Google Shape;900;p27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Pricing | StashAway">
            <a:extLst>
              <a:ext uri="{FF2B5EF4-FFF2-40B4-BE49-F238E27FC236}">
                <a16:creationId xmlns:a16="http://schemas.microsoft.com/office/drawing/2014/main" id="{C18C80F3-915B-4773-919E-51E45638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57" y="1651362"/>
            <a:ext cx="3221184" cy="16779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Google Shape;1919;p39">
            <a:extLst>
              <a:ext uri="{FF2B5EF4-FFF2-40B4-BE49-F238E27FC236}">
                <a16:creationId xmlns:a16="http://schemas.microsoft.com/office/drawing/2014/main" id="{346775AE-F393-4F1D-BC59-5C1243E4E925}"/>
              </a:ext>
            </a:extLst>
          </p:cNvPr>
          <p:cNvSpPr/>
          <p:nvPr/>
        </p:nvSpPr>
        <p:spPr>
          <a:xfrm>
            <a:off x="8239800" y="1431737"/>
            <a:ext cx="184200" cy="1842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919;p39">
            <a:extLst>
              <a:ext uri="{FF2B5EF4-FFF2-40B4-BE49-F238E27FC236}">
                <a16:creationId xmlns:a16="http://schemas.microsoft.com/office/drawing/2014/main" id="{36D1FE04-CFA8-4CA4-A671-234FFF475F09}"/>
              </a:ext>
            </a:extLst>
          </p:cNvPr>
          <p:cNvSpPr/>
          <p:nvPr/>
        </p:nvSpPr>
        <p:spPr>
          <a:xfrm>
            <a:off x="4752895" y="3353016"/>
            <a:ext cx="184200" cy="18420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29C8BF-A0C5-4C0D-B5B9-A320409D2D9B}"/>
              </a:ext>
            </a:extLst>
          </p:cNvPr>
          <p:cNvSpPr/>
          <p:nvPr/>
        </p:nvSpPr>
        <p:spPr>
          <a:xfrm>
            <a:off x="8148722" y="3342238"/>
            <a:ext cx="1186535" cy="13447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2037464-DCA6-4493-B0B1-8D965CF2AD7F}"/>
              </a:ext>
            </a:extLst>
          </p:cNvPr>
          <p:cNvSpPr/>
          <p:nvPr/>
        </p:nvSpPr>
        <p:spPr>
          <a:xfrm rot="5400000">
            <a:off x="4467913" y="1464061"/>
            <a:ext cx="894552" cy="11955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46" name="Google Shape;707;p25">
            <a:extLst>
              <a:ext uri="{FF2B5EF4-FFF2-40B4-BE49-F238E27FC236}">
                <a16:creationId xmlns:a16="http://schemas.microsoft.com/office/drawing/2014/main" id="{1FAF05EB-DC64-42C0-9701-60734ADF8EA7}"/>
              </a:ext>
            </a:extLst>
          </p:cNvPr>
          <p:cNvSpPr/>
          <p:nvPr/>
        </p:nvSpPr>
        <p:spPr>
          <a:xfrm>
            <a:off x="-7588" y="18234"/>
            <a:ext cx="9159176" cy="46152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Bebas Neue" panose="020B0604020202020204" charset="0"/>
              </a:rPr>
              <a:t>Market Insights</a:t>
            </a:r>
            <a:endParaRPr sz="2500" dirty="0">
              <a:latin typeface="Bebas Neue" panose="020B0604020202020204" charset="0"/>
            </a:endParaRP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B8152A8C-52C6-418D-A1DF-DF0CFA0147D4}"/>
              </a:ext>
            </a:extLst>
          </p:cNvPr>
          <p:cNvGrpSpPr/>
          <p:nvPr/>
        </p:nvGrpSpPr>
        <p:grpSpPr>
          <a:xfrm rot="5400000">
            <a:off x="1045540" y="3608187"/>
            <a:ext cx="7508001" cy="9599082"/>
            <a:chOff x="11628086" y="-3595342"/>
            <a:chExt cx="9602030" cy="10104269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176F0AB7-AF9C-4469-928C-E7C98619DC47}"/>
                </a:ext>
              </a:extLst>
            </p:cNvPr>
            <p:cNvGrpSpPr/>
            <p:nvPr/>
          </p:nvGrpSpPr>
          <p:grpSpPr>
            <a:xfrm>
              <a:off x="11628086" y="-3595342"/>
              <a:ext cx="9602030" cy="10104269"/>
              <a:chOff x="-566867" y="-3850142"/>
              <a:chExt cx="9602030" cy="10483044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2B3ED0A-E8FB-4BE6-89DD-7A386C6F86F0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CF5D2D6-439A-4D39-BF80-D61035E767A5}"/>
                  </a:ext>
                </a:extLst>
              </p:cNvPr>
              <p:cNvSpPr/>
              <p:nvPr/>
            </p:nvSpPr>
            <p:spPr>
              <a:xfrm rot="16200000">
                <a:off x="-1007374" y="-2760013"/>
                <a:ext cx="10483043" cy="830278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B4BEFF8-B16B-492D-A975-30ACE2B36453}"/>
                  </a:ext>
                </a:extLst>
              </p:cNvPr>
              <p:cNvSpPr/>
              <p:nvPr/>
            </p:nvSpPr>
            <p:spPr>
              <a:xfrm rot="16200000">
                <a:off x="-1367983" y="5197085"/>
                <a:ext cx="2236933" cy="63470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StashAway</a:t>
                </a:r>
              </a:p>
            </p:txBody>
          </p:sp>
        </p:grpSp>
        <p:sp>
          <p:nvSpPr>
            <p:cNvPr id="193" name="TextBox 16">
              <a:extLst>
                <a:ext uri="{FF2B5EF4-FFF2-40B4-BE49-F238E27FC236}">
                  <a16:creationId xmlns:a16="http://schemas.microsoft.com/office/drawing/2014/main" id="{E3C52F03-236D-465B-B20C-8A15024D2E1C}"/>
                </a:ext>
              </a:extLst>
            </p:cNvPr>
            <p:cNvSpPr txBox="1"/>
            <p:nvPr/>
          </p:nvSpPr>
          <p:spPr>
            <a:xfrm rot="16200000">
              <a:off x="11923276" y="2808221"/>
              <a:ext cx="3983510" cy="3050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Content of insights: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Updated Financial News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Insight</a:t>
              </a: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that helps users to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understand investment</a:t>
              </a: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No performance review </a:t>
              </a: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from Market Insight’s feature.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English</a:t>
              </a: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only in Market Insights. </a:t>
              </a:r>
            </a:p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194" name="TextBox 16">
              <a:extLst>
                <a:ext uri="{FF2B5EF4-FFF2-40B4-BE49-F238E27FC236}">
                  <a16:creationId xmlns:a16="http://schemas.microsoft.com/office/drawing/2014/main" id="{8E5D2CAF-DCF0-4A2F-B2FD-A0EED85173E2}"/>
                </a:ext>
              </a:extLst>
            </p:cNvPr>
            <p:cNvSpPr txBox="1"/>
            <p:nvPr/>
          </p:nvSpPr>
          <p:spPr>
            <a:xfrm rot="16200000">
              <a:off x="11133079" y="-1827061"/>
              <a:ext cx="5250657" cy="2694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marR="0" lvl="0" indent="-342900" algn="just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Lack of information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Limited articles 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for users to access. </a:t>
              </a:r>
              <a:endParaRPr lang="en-MY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Educative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 User can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learn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about investment from i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nsights and financial news.</a:t>
              </a:r>
            </a:p>
            <a:p>
              <a:pPr marL="342900" marR="0" lvl="0" indent="-34290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Clear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Users can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easily understand 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 insights with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one language 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only.  </a:t>
              </a:r>
              <a:endParaRPr lang="en-MY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TextBox 16">
              <a:extLst>
                <a:ext uri="{FF2B5EF4-FFF2-40B4-BE49-F238E27FC236}">
                  <a16:creationId xmlns:a16="http://schemas.microsoft.com/office/drawing/2014/main" id="{9B4916D1-41A0-49D1-B21D-E0371E223DF3}"/>
                </a:ext>
              </a:extLst>
            </p:cNvPr>
            <p:cNvSpPr txBox="1"/>
            <p:nvPr/>
          </p:nvSpPr>
          <p:spPr>
            <a:xfrm rot="16200000">
              <a:off x="14265160" y="996604"/>
              <a:ext cx="3639020" cy="55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8698CFD-88DB-42F8-8598-3409924B119E}"/>
              </a:ext>
            </a:extLst>
          </p:cNvPr>
          <p:cNvGrpSpPr/>
          <p:nvPr/>
        </p:nvGrpSpPr>
        <p:grpSpPr>
          <a:xfrm>
            <a:off x="75262" y="2500363"/>
            <a:ext cx="1694180" cy="2381250"/>
            <a:chOff x="0" y="0"/>
            <a:chExt cx="1549400" cy="2343150"/>
          </a:xfrm>
        </p:grpSpPr>
        <p:pic>
          <p:nvPicPr>
            <p:cNvPr id="62" name="Picture 6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7618267B-040C-47DA-830E-6734AEE16B7B}"/>
                </a:ext>
              </a:extLst>
            </p:cNvPr>
            <p:cNvPicPr/>
            <p:nvPr/>
          </p:nvPicPr>
          <p:blipFill rotWithShape="1">
            <a:blip r:embed="rId4"/>
            <a:srcRect t="30212"/>
            <a:stretch/>
          </p:blipFill>
          <p:spPr bwMode="auto">
            <a:xfrm>
              <a:off x="0" y="0"/>
              <a:ext cx="1549400" cy="23431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DBECC88-A60B-4E5F-9DF2-01D9F647543C}"/>
                </a:ext>
              </a:extLst>
            </p:cNvPr>
            <p:cNvSpPr/>
            <p:nvPr/>
          </p:nvSpPr>
          <p:spPr>
            <a:xfrm>
              <a:off x="28575" y="1143000"/>
              <a:ext cx="1495425" cy="92392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98AD4A0-3E77-494A-AC18-3A50E0CF384C}"/>
              </a:ext>
            </a:extLst>
          </p:cNvPr>
          <p:cNvGrpSpPr/>
          <p:nvPr/>
        </p:nvGrpSpPr>
        <p:grpSpPr>
          <a:xfrm>
            <a:off x="2225118" y="2442661"/>
            <a:ext cx="1438275" cy="2295525"/>
            <a:chOff x="0" y="0"/>
            <a:chExt cx="1552575" cy="2570480"/>
          </a:xfrm>
        </p:grpSpPr>
        <p:pic>
          <p:nvPicPr>
            <p:cNvPr id="68" name="Picture 67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1E1C954E-91B7-47BE-ADE7-D26DF5F7B67C}"/>
                </a:ext>
              </a:extLst>
            </p:cNvPr>
            <p:cNvPicPr/>
            <p:nvPr/>
          </p:nvPicPr>
          <p:blipFill rotWithShape="1">
            <a:blip r:embed="rId5"/>
            <a:srcRect t="5761" r="1822" b="19226"/>
            <a:stretch/>
          </p:blipFill>
          <p:spPr bwMode="auto">
            <a:xfrm>
              <a:off x="0" y="0"/>
              <a:ext cx="1552575" cy="25704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C3B96AA-9E24-4AA2-ABDE-2DF41AB39DBB}"/>
                </a:ext>
              </a:extLst>
            </p:cNvPr>
            <p:cNvSpPr/>
            <p:nvPr/>
          </p:nvSpPr>
          <p:spPr>
            <a:xfrm>
              <a:off x="9525" y="238125"/>
              <a:ext cx="1524000" cy="100012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pic>
        <p:nvPicPr>
          <p:cNvPr id="73" name="Picture 7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373A41-7C19-46F3-B7C5-620C0AD191BC}"/>
              </a:ext>
            </a:extLst>
          </p:cNvPr>
          <p:cNvPicPr/>
          <p:nvPr/>
        </p:nvPicPr>
        <p:blipFill rotWithShape="1">
          <a:blip r:embed="rId6"/>
          <a:srcRect t="4893" b="22936"/>
          <a:stretch/>
        </p:blipFill>
        <p:spPr bwMode="auto">
          <a:xfrm>
            <a:off x="6960245" y="2485041"/>
            <a:ext cx="1819275" cy="2676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5740F9E-E8F3-402A-A491-69E5DEDEAE75}"/>
              </a:ext>
            </a:extLst>
          </p:cNvPr>
          <p:cNvGrpSpPr/>
          <p:nvPr/>
        </p:nvGrpSpPr>
        <p:grpSpPr>
          <a:xfrm rot="5400000">
            <a:off x="1122978" y="3530747"/>
            <a:ext cx="7446419" cy="9692373"/>
            <a:chOff x="11706844" y="-3587626"/>
            <a:chExt cx="9523272" cy="10104268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FA19C684-C7D4-4B96-AFDD-AE1589E05326}"/>
                </a:ext>
              </a:extLst>
            </p:cNvPr>
            <p:cNvGrpSpPr/>
            <p:nvPr/>
          </p:nvGrpSpPr>
          <p:grpSpPr>
            <a:xfrm>
              <a:off x="11706844" y="-3587626"/>
              <a:ext cx="9523272" cy="10104268"/>
              <a:chOff x="-488109" y="-3842137"/>
              <a:chExt cx="9523272" cy="10483043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9470A8C-B5A4-4792-BD08-88F87EAA1319}"/>
                  </a:ext>
                </a:extLst>
              </p:cNvPr>
              <p:cNvSpPr/>
              <p:nvPr/>
            </p:nvSpPr>
            <p:spPr>
              <a:xfrm rot="16200000">
                <a:off x="-954512" y="-2752008"/>
                <a:ext cx="10483043" cy="830278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3663AC54-82EE-4D3F-B7C2-A9202FF46E8B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A4D9C15D-B10E-40AE-8212-7E5DB3C9E059}"/>
                  </a:ext>
                </a:extLst>
              </p:cNvPr>
              <p:cNvSpPr/>
              <p:nvPr/>
            </p:nvSpPr>
            <p:spPr>
              <a:xfrm rot="16200000">
                <a:off x="-1423986" y="2841398"/>
                <a:ext cx="2506456" cy="63470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Competitor 1- </a:t>
                </a:r>
                <a:r>
                  <a:rPr lang="en-US" sz="2200" dirty="0" err="1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Raiz</a:t>
                </a:r>
                <a:endParaRPr lang="en-US" sz="2200" dirty="0">
                  <a:solidFill>
                    <a:schemeClr val="tx1"/>
                  </a:solidFill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9" name="TextBox 16">
              <a:extLst>
                <a:ext uri="{FF2B5EF4-FFF2-40B4-BE49-F238E27FC236}">
                  <a16:creationId xmlns:a16="http://schemas.microsoft.com/office/drawing/2014/main" id="{8DD3E020-18E4-490E-B6B0-B11469E8AB55}"/>
                </a:ext>
              </a:extLst>
            </p:cNvPr>
            <p:cNvSpPr txBox="1"/>
            <p:nvPr/>
          </p:nvSpPr>
          <p:spPr>
            <a:xfrm rot="16200000">
              <a:off x="11997118" y="3078869"/>
              <a:ext cx="3639020" cy="2853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Content of insight 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No Financial News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, only provides latest update on </a:t>
              </a:r>
              <a:r>
                <a:rPr lang="en-US" sz="1100" dirty="0" err="1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Raiz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 app, </a:t>
              </a: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investment tips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and </a:t>
              </a: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promotion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. 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No Insights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from </a:t>
              </a:r>
              <a:r>
                <a:rPr lang="en-US" sz="1100" dirty="0" err="1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Raiz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 Blog.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No performance review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for users for their investment. 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Two Language: </a:t>
              </a: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English </a:t>
              </a: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and </a:t>
              </a:r>
              <a:r>
                <a:rPr lang="en-US" sz="1100" b="1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rPr>
                <a:t>BM</a:t>
              </a:r>
            </a:p>
          </p:txBody>
        </p:sp>
        <p:sp>
          <p:nvSpPr>
            <p:cNvPr id="210" name="TextBox 16">
              <a:extLst>
                <a:ext uri="{FF2B5EF4-FFF2-40B4-BE49-F238E27FC236}">
                  <a16:creationId xmlns:a16="http://schemas.microsoft.com/office/drawing/2014/main" id="{F94F3D2C-BACC-48B1-A327-181CF2645F2A}"/>
                </a:ext>
              </a:extLst>
            </p:cNvPr>
            <p:cNvSpPr txBox="1"/>
            <p:nvPr/>
          </p:nvSpPr>
          <p:spPr>
            <a:xfrm rot="16200000">
              <a:off x="11091949" y="-1841880"/>
              <a:ext cx="5250657" cy="2582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marR="0" lvl="0" indent="-342900" algn="just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Informative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Countless blog 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for users to see. </a:t>
              </a:r>
              <a:endParaRPr lang="en-MY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lnSpc>
                  <a:spcPct val="150000"/>
                </a:lnSpc>
                <a:spcBef>
                  <a:spcPts val="0"/>
                </a:spcBef>
                <a:spcAft>
                  <a:spcPts val="21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Not educative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Does not provide 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financial news and insights. </a:t>
              </a:r>
              <a:endParaRPr lang="en-MY" sz="1100" dirty="0">
                <a:solidFill>
                  <a:schemeClr val="bg2"/>
                </a:solidFill>
                <a:latin typeface="Quicksand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lnSpc>
                  <a:spcPct val="150000"/>
                </a:lnSpc>
                <a:spcBef>
                  <a:spcPts val="0"/>
                </a:spcBef>
                <a:spcAft>
                  <a:spcPts val="21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</a:rPr>
                <a:t>Confusing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</a:rPr>
                <a:t> – Mixing both English and BM in the blog may cause users to be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</a:rPr>
                <a:t>unable to understand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</a:rPr>
                <a:t> it. </a:t>
              </a:r>
              <a:endParaRPr lang="en-US" sz="11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21" name="TextBox 16">
              <a:extLst>
                <a:ext uri="{FF2B5EF4-FFF2-40B4-BE49-F238E27FC236}">
                  <a16:creationId xmlns:a16="http://schemas.microsoft.com/office/drawing/2014/main" id="{5091F621-A4E1-439D-97B1-BE85A570F8F3}"/>
                </a:ext>
              </a:extLst>
            </p:cNvPr>
            <p:cNvSpPr txBox="1"/>
            <p:nvPr/>
          </p:nvSpPr>
          <p:spPr>
            <a:xfrm rot="16200000">
              <a:off x="13271563" y="-687655"/>
              <a:ext cx="5250657" cy="33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endParaRPr lang="en-US" sz="11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6D468C9-E039-4B20-873A-B706B92FA8D8}"/>
              </a:ext>
            </a:extLst>
          </p:cNvPr>
          <p:cNvGrpSpPr/>
          <p:nvPr/>
        </p:nvGrpSpPr>
        <p:grpSpPr>
          <a:xfrm>
            <a:off x="2287404" y="2717315"/>
            <a:ext cx="1539475" cy="2381251"/>
            <a:chOff x="3768869" y="339587"/>
            <a:chExt cx="1605915" cy="2552700"/>
          </a:xfrm>
        </p:grpSpPr>
        <p:pic>
          <p:nvPicPr>
            <p:cNvPr id="53" name="Picture 5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5632888-1D32-482D-B8FC-D9FEF71BA113}"/>
                </a:ext>
              </a:extLst>
            </p:cNvPr>
            <p:cNvPicPr/>
            <p:nvPr/>
          </p:nvPicPr>
          <p:blipFill rotWithShape="1">
            <a:blip r:embed="rId7"/>
            <a:srcRect t="14421" r="134" b="12324"/>
            <a:stretch/>
          </p:blipFill>
          <p:spPr bwMode="auto">
            <a:xfrm>
              <a:off x="3768869" y="339587"/>
              <a:ext cx="1605915" cy="25527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76E15FF-3384-44D8-BF3C-83299851CDD9}"/>
                </a:ext>
              </a:extLst>
            </p:cNvPr>
            <p:cNvSpPr/>
            <p:nvPr/>
          </p:nvSpPr>
          <p:spPr>
            <a:xfrm>
              <a:off x="3820667" y="833892"/>
              <a:ext cx="1495425" cy="1676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1317CA0-AA64-4C44-8E50-9D322B0B5019}"/>
              </a:ext>
            </a:extLst>
          </p:cNvPr>
          <p:cNvGrpSpPr/>
          <p:nvPr/>
        </p:nvGrpSpPr>
        <p:grpSpPr>
          <a:xfrm>
            <a:off x="7109500" y="2307461"/>
            <a:ext cx="1438275" cy="2234811"/>
            <a:chOff x="4153029" y="3832211"/>
            <a:chExt cx="1541145" cy="2295525"/>
          </a:xfrm>
        </p:grpSpPr>
        <p:pic>
          <p:nvPicPr>
            <p:cNvPr id="51" name="Picture 50" descr="Text, letter&#10;&#10;Description automatically generated">
              <a:extLst>
                <a:ext uri="{FF2B5EF4-FFF2-40B4-BE49-F238E27FC236}">
                  <a16:creationId xmlns:a16="http://schemas.microsoft.com/office/drawing/2014/main" id="{FE1F899C-8E19-4EAE-9EE9-7DF65D1CC600}"/>
                </a:ext>
              </a:extLst>
            </p:cNvPr>
            <p:cNvPicPr/>
            <p:nvPr/>
          </p:nvPicPr>
          <p:blipFill rotWithShape="1">
            <a:blip r:embed="rId8"/>
            <a:srcRect t="4983" r="3508" b="26806"/>
            <a:stretch/>
          </p:blipFill>
          <p:spPr bwMode="auto">
            <a:xfrm>
              <a:off x="4153029" y="3832211"/>
              <a:ext cx="1541145" cy="22955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2FBBB08-C0E1-4248-B49E-8188F2F7E4E6}"/>
                </a:ext>
              </a:extLst>
            </p:cNvPr>
            <p:cNvSpPr/>
            <p:nvPr/>
          </p:nvSpPr>
          <p:spPr>
            <a:xfrm>
              <a:off x="4199674" y="4086261"/>
              <a:ext cx="1464647" cy="444588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AD7B9B-8584-447B-BD4E-12543A912884}"/>
              </a:ext>
            </a:extLst>
          </p:cNvPr>
          <p:cNvGrpSpPr/>
          <p:nvPr/>
        </p:nvGrpSpPr>
        <p:grpSpPr>
          <a:xfrm>
            <a:off x="4866840" y="2644948"/>
            <a:ext cx="1516818" cy="2461772"/>
            <a:chOff x="728563" y="308954"/>
            <a:chExt cx="1695450" cy="2676525"/>
          </a:xfrm>
        </p:grpSpPr>
        <p:pic>
          <p:nvPicPr>
            <p:cNvPr id="49" name="Picture 48" descr="Diagram&#10;&#10;Description automatically generated">
              <a:extLst>
                <a:ext uri="{FF2B5EF4-FFF2-40B4-BE49-F238E27FC236}">
                  <a16:creationId xmlns:a16="http://schemas.microsoft.com/office/drawing/2014/main" id="{2EBE986F-E19D-426A-93A3-00B33BF0C5BE}"/>
                </a:ext>
              </a:extLst>
            </p:cNvPr>
            <p:cNvPicPr/>
            <p:nvPr/>
          </p:nvPicPr>
          <p:blipFill rotWithShape="1">
            <a:blip r:embed="rId9"/>
            <a:srcRect l="1" t="5144" r="2497" b="18553"/>
            <a:stretch/>
          </p:blipFill>
          <p:spPr bwMode="auto">
            <a:xfrm>
              <a:off x="728563" y="308954"/>
              <a:ext cx="1695450" cy="26765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F6D0D18-C6FA-47D8-8887-EF78DB0E409E}"/>
                </a:ext>
              </a:extLst>
            </p:cNvPr>
            <p:cNvSpPr/>
            <p:nvPr/>
          </p:nvSpPr>
          <p:spPr>
            <a:xfrm>
              <a:off x="770949" y="575997"/>
              <a:ext cx="1610678" cy="64134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A558B15-ACF6-4787-9301-67EC2025A16C}"/>
              </a:ext>
            </a:extLst>
          </p:cNvPr>
          <p:cNvGrpSpPr/>
          <p:nvPr/>
        </p:nvGrpSpPr>
        <p:grpSpPr>
          <a:xfrm rot="5400000">
            <a:off x="1004726" y="3555705"/>
            <a:ext cx="7496339" cy="9692374"/>
            <a:chOff x="11643002" y="-3587628"/>
            <a:chExt cx="9587114" cy="10104268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035D8DDD-963E-4BF8-9D25-6BC9B78977A0}"/>
                </a:ext>
              </a:extLst>
            </p:cNvPr>
            <p:cNvGrpSpPr/>
            <p:nvPr/>
          </p:nvGrpSpPr>
          <p:grpSpPr>
            <a:xfrm>
              <a:off x="11643002" y="-3587628"/>
              <a:ext cx="9587114" cy="10104268"/>
              <a:chOff x="-551951" y="-3842139"/>
              <a:chExt cx="9587114" cy="10483043"/>
            </a:xfrm>
          </p:grpSpPr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01DCD47C-2D7E-4770-9077-33678FF34503}"/>
                  </a:ext>
                </a:extLst>
              </p:cNvPr>
              <p:cNvSpPr/>
              <p:nvPr/>
            </p:nvSpPr>
            <p:spPr>
              <a:xfrm rot="16200000">
                <a:off x="-1570005" y="236759"/>
                <a:ext cx="2670810" cy="634701"/>
              </a:xfrm>
              <a:prstGeom prst="rect">
                <a:avLst/>
              </a:prstGeom>
              <a:solidFill>
                <a:schemeClr val="accent6">
                  <a:lumMod val="25000"/>
                  <a:lumOff val="75000"/>
                </a:schemeClr>
              </a:solidFill>
              <a:ln>
                <a:solidFill>
                  <a:schemeClr val="accent6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Competitor 2 – My-Theo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EB55CD5-9CAB-4BDD-B198-E669C8D72A07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A5A7384D-1054-4215-83B3-53E635EDF325}"/>
                  </a:ext>
                </a:extLst>
              </p:cNvPr>
              <p:cNvSpPr/>
              <p:nvPr/>
            </p:nvSpPr>
            <p:spPr>
              <a:xfrm rot="16200000">
                <a:off x="-1139705" y="-2752009"/>
                <a:ext cx="10483043" cy="8302784"/>
              </a:xfrm>
              <a:prstGeom prst="rect">
                <a:avLst/>
              </a:pr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216" name="TextBox 16">
              <a:extLst>
                <a:ext uri="{FF2B5EF4-FFF2-40B4-BE49-F238E27FC236}">
                  <a16:creationId xmlns:a16="http://schemas.microsoft.com/office/drawing/2014/main" id="{A5D4DC73-5353-4A42-93EC-8D73D9BB1F0C}"/>
                </a:ext>
              </a:extLst>
            </p:cNvPr>
            <p:cNvSpPr txBox="1"/>
            <p:nvPr/>
          </p:nvSpPr>
          <p:spPr>
            <a:xfrm rot="16200000">
              <a:off x="12597383" y="2478595"/>
              <a:ext cx="3639020" cy="4054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Content of Insight: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Provide Financial News</a:t>
              </a: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that help user know about investment.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Provide Insights </a:t>
              </a:r>
              <a:r>
                <a:rPr lang="en-US" sz="12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that discuss about the problem faced by the brand.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Has Performance Review </a:t>
              </a: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of investment that update every month.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Only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 English </a:t>
              </a: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is available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anose="020B0604020202020204" charset="0"/>
                <a:cs typeface="Arial" panose="020B0604020202020204" pitchFamily="34" charset="0"/>
                <a:sym typeface="Arial"/>
              </a:endParaRPr>
            </a:p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17" name="TextBox 16">
              <a:extLst>
                <a:ext uri="{FF2B5EF4-FFF2-40B4-BE49-F238E27FC236}">
                  <a16:creationId xmlns:a16="http://schemas.microsoft.com/office/drawing/2014/main" id="{9CAB586A-80D8-4DCD-9FE0-07CBDBACF3F0}"/>
                </a:ext>
              </a:extLst>
            </p:cNvPr>
            <p:cNvSpPr txBox="1"/>
            <p:nvPr/>
          </p:nvSpPr>
          <p:spPr>
            <a:xfrm rot="16200000">
              <a:off x="10985346" y="-1735270"/>
              <a:ext cx="5250657" cy="2369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marR="0" lvl="0" indent="-342900" algn="just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Informative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Numerous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news provided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to the users to see. </a:t>
              </a:r>
              <a:endParaRPr lang="en-MY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Educative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Provide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financial news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insights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that help users to learn investment. </a:t>
              </a:r>
              <a:endParaRPr lang="en-MY" sz="1100" dirty="0">
                <a:solidFill>
                  <a:schemeClr val="bg2"/>
                </a:solidFill>
                <a:latin typeface="Quicksand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</a:rPr>
                <a:t>Clear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</a:rPr>
                <a:t> – News in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</a:rPr>
                <a:t>English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Times New Roman" panose="02020603050405020304" pitchFamily="18" charset="0"/>
                </a:rPr>
                <a:t> only.</a:t>
              </a:r>
              <a:endParaRPr lang="en-US" sz="11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7C13A4-65D7-48F7-B656-4F7C72F3D894}"/>
              </a:ext>
            </a:extLst>
          </p:cNvPr>
          <p:cNvGrpSpPr/>
          <p:nvPr/>
        </p:nvGrpSpPr>
        <p:grpSpPr>
          <a:xfrm>
            <a:off x="2479193" y="2547497"/>
            <a:ext cx="1971675" cy="2486025"/>
            <a:chOff x="3586163" y="-25717"/>
            <a:chExt cx="1971675" cy="2486025"/>
          </a:xfrm>
        </p:grpSpPr>
        <p:pic>
          <p:nvPicPr>
            <p:cNvPr id="72" name="Picture 71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6A13C86E-8A6E-4A33-ACF1-899452D88128}"/>
                </a:ext>
              </a:extLst>
            </p:cNvPr>
            <p:cNvPicPr/>
            <p:nvPr/>
          </p:nvPicPr>
          <p:blipFill rotWithShape="1">
            <a:blip r:embed="rId10"/>
            <a:srcRect t="5607" r="-450" b="41601"/>
            <a:stretch/>
          </p:blipFill>
          <p:spPr bwMode="auto">
            <a:xfrm>
              <a:off x="3586163" y="-25717"/>
              <a:ext cx="1971675" cy="24860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17A303-C597-47CF-9B19-CE80551A6ABA}"/>
                </a:ext>
              </a:extLst>
            </p:cNvPr>
            <p:cNvSpPr/>
            <p:nvPr/>
          </p:nvSpPr>
          <p:spPr>
            <a:xfrm>
              <a:off x="3645195" y="203259"/>
              <a:ext cx="1849675" cy="2216342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830D4B-FA2D-48D7-8BAA-7895A24AA774}"/>
              </a:ext>
            </a:extLst>
          </p:cNvPr>
          <p:cNvGrpSpPr/>
          <p:nvPr/>
        </p:nvGrpSpPr>
        <p:grpSpPr>
          <a:xfrm>
            <a:off x="4707194" y="2456927"/>
            <a:ext cx="1581150" cy="2314575"/>
            <a:chOff x="3776663" y="3033713"/>
            <a:chExt cx="1581150" cy="2314575"/>
          </a:xfrm>
        </p:grpSpPr>
        <p:pic>
          <p:nvPicPr>
            <p:cNvPr id="70" name="Picture 6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1EB5181-B3E5-48E1-A737-35DC887480AE}"/>
                </a:ext>
              </a:extLst>
            </p:cNvPr>
            <p:cNvPicPr/>
            <p:nvPr/>
          </p:nvPicPr>
          <p:blipFill rotWithShape="1">
            <a:blip r:embed="rId11"/>
            <a:srcRect t="10991" r="1573" b="18654"/>
            <a:stretch/>
          </p:blipFill>
          <p:spPr bwMode="auto">
            <a:xfrm>
              <a:off x="3776663" y="3033713"/>
              <a:ext cx="1581150" cy="23145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7405D92-7CBB-4DB4-9A64-65A907D07C93}"/>
                </a:ext>
              </a:extLst>
            </p:cNvPr>
            <p:cNvSpPr/>
            <p:nvPr/>
          </p:nvSpPr>
          <p:spPr>
            <a:xfrm>
              <a:off x="3785309" y="3295432"/>
              <a:ext cx="1572504" cy="40075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98E4DD-F7BB-4A04-A666-986E153D8FDD}"/>
              </a:ext>
            </a:extLst>
          </p:cNvPr>
          <p:cNvGrpSpPr/>
          <p:nvPr/>
        </p:nvGrpSpPr>
        <p:grpSpPr>
          <a:xfrm>
            <a:off x="6944593" y="2295326"/>
            <a:ext cx="1743075" cy="2676525"/>
            <a:chOff x="6272741" y="81060"/>
            <a:chExt cx="1743075" cy="2676525"/>
          </a:xfrm>
        </p:grpSpPr>
        <p:pic>
          <p:nvPicPr>
            <p:cNvPr id="65" name="Picture 64" descr="Graphical user interface, chart, histogram&#10;&#10;Description automatically generated">
              <a:extLst>
                <a:ext uri="{FF2B5EF4-FFF2-40B4-BE49-F238E27FC236}">
                  <a16:creationId xmlns:a16="http://schemas.microsoft.com/office/drawing/2014/main" id="{AAE1166D-591F-4D6E-91B8-BDF890C3E610}"/>
                </a:ext>
              </a:extLst>
            </p:cNvPr>
            <p:cNvPicPr/>
            <p:nvPr/>
          </p:nvPicPr>
          <p:blipFill rotWithShape="1">
            <a:blip r:embed="rId12"/>
            <a:srcRect t="12053" r="561" b="16061"/>
            <a:stretch/>
          </p:blipFill>
          <p:spPr bwMode="auto">
            <a:xfrm>
              <a:off x="6272741" y="81060"/>
              <a:ext cx="1743075" cy="26765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7E9FD73-1D06-457A-9646-38C16DCFCD69}"/>
                </a:ext>
              </a:extLst>
            </p:cNvPr>
            <p:cNvSpPr/>
            <p:nvPr/>
          </p:nvSpPr>
          <p:spPr>
            <a:xfrm>
              <a:off x="6456930" y="356517"/>
              <a:ext cx="1377035" cy="516482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5009898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14074 L -0.0007 -0.90247 " pathEditMode="relative" rAng="0" ptsTypes="AA">
                                      <p:cBhvr>
                                        <p:cTn id="6" dur="8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380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00087 -0.90247 " pathEditMode="relative" rAng="0" ptsTypes="AA">
                                      <p:cBhvr>
                                        <p:cTn id="22" dur="8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1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469 -0.91203 " pathEditMode="relative" rAng="0" ptsTypes="AA">
                                      <p:cBhvr>
                                        <p:cTn id="38" dur="8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456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29"/>
          <p:cNvSpPr/>
          <p:nvPr/>
        </p:nvSpPr>
        <p:spPr>
          <a:xfrm>
            <a:off x="720000" y="159067"/>
            <a:ext cx="7704000" cy="46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2" name="Google Shape;1042;p29"/>
          <p:cNvGrpSpPr/>
          <p:nvPr/>
        </p:nvGrpSpPr>
        <p:grpSpPr>
          <a:xfrm>
            <a:off x="7545808" y="332956"/>
            <a:ext cx="636814" cy="120078"/>
            <a:chOff x="8209059" y="198000"/>
            <a:chExt cx="636814" cy="120078"/>
          </a:xfrm>
        </p:grpSpPr>
        <p:sp>
          <p:nvSpPr>
            <p:cNvPr id="1043" name="Google Shape;1043;p29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6" name="Google Shape;1046;p29"/>
          <p:cNvSpPr txBox="1">
            <a:spLocks noGrp="1"/>
          </p:cNvSpPr>
          <p:nvPr>
            <p:ph type="title"/>
          </p:nvPr>
        </p:nvSpPr>
        <p:spPr>
          <a:xfrm>
            <a:off x="1365900" y="166684"/>
            <a:ext cx="6412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HUSTLERS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007CE-9BE3-47E0-834E-1624BDFFA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23146" y="997186"/>
            <a:ext cx="1555433" cy="1166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42A3EE-03F5-4F18-BCCC-96A15BFF9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804" y="2929732"/>
            <a:ext cx="1168374" cy="1628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FEA0E1-1655-4BAE-ADE4-50E2A67BD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452" y="2929732"/>
            <a:ext cx="1166575" cy="15554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B4176-2EC6-4736-BB1E-01A9ACCC1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4955" y="2929732"/>
            <a:ext cx="1217743" cy="1625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61F1B4-A84C-4106-B8D5-E620E7185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7802" y="802757"/>
            <a:ext cx="1166576" cy="1555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708AB-7B5C-46F2-AA50-B6DBE0930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4705" y="834609"/>
            <a:ext cx="1166575" cy="1549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2144A-2A32-42F9-A7DB-60D8F945A8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7447" y="758638"/>
            <a:ext cx="1343649" cy="1625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E0B37D-9E3A-45DF-8DD2-BD2E58CB343F}"/>
              </a:ext>
            </a:extLst>
          </p:cNvPr>
          <p:cNvSpPr txBox="1"/>
          <p:nvPr/>
        </p:nvSpPr>
        <p:spPr>
          <a:xfrm>
            <a:off x="4918063" y="4574650"/>
            <a:ext cx="270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ebas Neue" panose="020B0604020202020204" charset="0"/>
              </a:rPr>
              <a:t>Wong Jun Kai </a:t>
            </a:r>
          </a:p>
          <a:p>
            <a:pPr algn="ctr"/>
            <a:r>
              <a:rPr lang="en-US" dirty="0">
                <a:latin typeface="Bebas Neue" panose="020B0604020202020204" charset="0"/>
              </a:rPr>
              <a:t>PowerPoint editor, Assistant Leader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76280B-B2B4-4C26-A18E-03D2B095DEDF}"/>
              </a:ext>
            </a:extLst>
          </p:cNvPr>
          <p:cNvSpPr txBox="1"/>
          <p:nvPr/>
        </p:nvSpPr>
        <p:spPr>
          <a:xfrm>
            <a:off x="3621090" y="4581807"/>
            <a:ext cx="155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ebas Neue" panose="020B0604020202020204" charset="0"/>
              </a:rPr>
              <a:t>Yeo Gi Deon </a:t>
            </a:r>
          </a:p>
          <a:p>
            <a:pPr algn="ctr"/>
            <a:r>
              <a:rPr lang="en-US" dirty="0">
                <a:latin typeface="Bebas Neue" panose="020B0604020202020204" charset="0"/>
              </a:rPr>
              <a:t>Leader, Presenter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BFDAFC-B5DF-479F-BF0E-29AB00721BE3}"/>
              </a:ext>
            </a:extLst>
          </p:cNvPr>
          <p:cNvSpPr txBox="1"/>
          <p:nvPr/>
        </p:nvSpPr>
        <p:spPr>
          <a:xfrm>
            <a:off x="1811491" y="4543335"/>
            <a:ext cx="155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ebas Neue" panose="020B0604020202020204" charset="0"/>
              </a:rPr>
              <a:t>Loke </a:t>
            </a:r>
            <a:r>
              <a:rPr lang="en-US" dirty="0" err="1">
                <a:latin typeface="Bebas Neue" panose="020B0604020202020204" charset="0"/>
              </a:rPr>
              <a:t>Kah</a:t>
            </a:r>
            <a:r>
              <a:rPr lang="en-US" dirty="0">
                <a:latin typeface="Bebas Neue" panose="020B0604020202020204" charset="0"/>
              </a:rPr>
              <a:t> June Researcher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A7D9B7-B936-4AF9-A6F6-9FA08B184E5A}"/>
              </a:ext>
            </a:extLst>
          </p:cNvPr>
          <p:cNvSpPr txBox="1"/>
          <p:nvPr/>
        </p:nvSpPr>
        <p:spPr>
          <a:xfrm>
            <a:off x="6376603" y="2424714"/>
            <a:ext cx="180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Bebas Neue" panose="020B0604020202020204" charset="0"/>
              </a:rPr>
              <a:t>Cleo Isabelle Sim Wei Wen </a:t>
            </a:r>
          </a:p>
          <a:p>
            <a:pPr algn="ctr"/>
            <a:r>
              <a:rPr lang="de-DE" dirty="0">
                <a:latin typeface="Bebas Neue" panose="020B0604020202020204" charset="0"/>
              </a:rPr>
              <a:t>Compiler, Researcher</a:t>
            </a:r>
            <a:endParaRPr lang="en-US" dirty="0">
              <a:latin typeface="Bebas Neue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C1EE71-A01B-4283-BAA1-AE6A88F3DEE6}"/>
              </a:ext>
            </a:extLst>
          </p:cNvPr>
          <p:cNvSpPr txBox="1"/>
          <p:nvPr/>
        </p:nvSpPr>
        <p:spPr>
          <a:xfrm>
            <a:off x="4698329" y="2424714"/>
            <a:ext cx="155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Bebas Neue" panose="020B0604020202020204" charset="0"/>
              </a:rPr>
              <a:t>Najihah</a:t>
            </a:r>
            <a:r>
              <a:rPr lang="en-US" dirty="0">
                <a:latin typeface="Bebas Neue" panose="020B0604020202020204" charset="0"/>
              </a:rPr>
              <a:t> Binti </a:t>
            </a:r>
            <a:r>
              <a:rPr lang="en-US" dirty="0" err="1">
                <a:latin typeface="Bebas Neue" panose="020B0604020202020204" charset="0"/>
              </a:rPr>
              <a:t>Mohd</a:t>
            </a:r>
            <a:r>
              <a:rPr lang="en-US" dirty="0">
                <a:latin typeface="Bebas Neue" panose="020B0604020202020204" charset="0"/>
              </a:rPr>
              <a:t> </a:t>
            </a:r>
            <a:r>
              <a:rPr lang="en-US" dirty="0" err="1">
                <a:latin typeface="Bebas Neue" panose="020B0604020202020204" charset="0"/>
              </a:rPr>
              <a:t>Shahrudin</a:t>
            </a:r>
            <a:r>
              <a:rPr lang="en-US" dirty="0">
                <a:latin typeface="Bebas Neue" panose="020B0604020202020204" charset="0"/>
              </a:rPr>
              <a:t> Researcher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C75D1C-7E40-4AA1-B1C1-EBB61D00703A}"/>
              </a:ext>
            </a:extLst>
          </p:cNvPr>
          <p:cNvSpPr txBox="1"/>
          <p:nvPr/>
        </p:nvSpPr>
        <p:spPr>
          <a:xfrm>
            <a:off x="2854682" y="2426102"/>
            <a:ext cx="155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ebas Neue" panose="020B0604020202020204" charset="0"/>
              </a:rPr>
              <a:t>Ho Kar Yan</a:t>
            </a:r>
          </a:p>
          <a:p>
            <a:pPr algn="ctr"/>
            <a:r>
              <a:rPr lang="en-US" dirty="0">
                <a:latin typeface="Bebas Neue" panose="020B0604020202020204" charset="0"/>
              </a:rPr>
              <a:t>Researcher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CD9DD5-6A82-4CB5-8A6E-22EB9B4CCDAE}"/>
              </a:ext>
            </a:extLst>
          </p:cNvPr>
          <p:cNvSpPr txBox="1"/>
          <p:nvPr/>
        </p:nvSpPr>
        <p:spPr>
          <a:xfrm>
            <a:off x="980063" y="2416361"/>
            <a:ext cx="166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ebas Neue" panose="020B0604020202020204" charset="0"/>
              </a:rPr>
              <a:t>Kok Reena</a:t>
            </a:r>
          </a:p>
          <a:p>
            <a:r>
              <a:rPr lang="en-US" dirty="0">
                <a:latin typeface="Bebas Neue" panose="020B0604020202020204" charset="0"/>
              </a:rPr>
              <a:t>Secretary, Presenter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6" grpId="0"/>
      <p:bldP spid="2" grpId="0"/>
      <p:bldP spid="16" grpId="0"/>
      <p:bldP spid="17" grpId="0"/>
      <p:bldP spid="18" grpId="0"/>
      <p:bldP spid="20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7"/>
          <p:cNvSpPr/>
          <p:nvPr/>
        </p:nvSpPr>
        <p:spPr>
          <a:xfrm>
            <a:off x="720000" y="484853"/>
            <a:ext cx="1284600" cy="1284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720000" y="2125719"/>
            <a:ext cx="3714000" cy="181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Performance</a:t>
            </a:r>
            <a:endParaRPr sz="91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46" name="Google Shape;746;p27"/>
          <p:cNvSpPr txBox="1">
            <a:spLocks noGrp="1"/>
          </p:cNvSpPr>
          <p:nvPr>
            <p:ph type="subTitle" idx="1"/>
          </p:nvPr>
        </p:nvSpPr>
        <p:spPr>
          <a:xfrm>
            <a:off x="882608" y="3537216"/>
            <a:ext cx="3284751" cy="70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tx2"/>
                </a:solidFill>
                <a:latin typeface="Bebas Neue" panose="020B0604020202020204" charset="0"/>
              </a:rPr>
              <a:t>By: Cleo isabelle sim wei wen</a:t>
            </a:r>
            <a:endParaRPr sz="2500" dirty="0">
              <a:solidFill>
                <a:schemeClr val="tx2"/>
              </a:solidFill>
              <a:latin typeface="Bebas Neue" panose="020B0604020202020204" charset="0"/>
            </a:endParaRPr>
          </a:p>
        </p:txBody>
      </p:sp>
      <p:sp>
        <p:nvSpPr>
          <p:cNvPr id="747" name="Google Shape;747;p27"/>
          <p:cNvSpPr txBox="1">
            <a:spLocks noGrp="1"/>
          </p:cNvSpPr>
          <p:nvPr>
            <p:ph type="title" idx="2"/>
          </p:nvPr>
        </p:nvSpPr>
        <p:spPr>
          <a:xfrm>
            <a:off x="888250" y="653025"/>
            <a:ext cx="948300" cy="94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grpSp>
        <p:nvGrpSpPr>
          <p:cNvPr id="899" name="Google Shape;899;p27"/>
          <p:cNvGrpSpPr/>
          <p:nvPr/>
        </p:nvGrpSpPr>
        <p:grpSpPr>
          <a:xfrm>
            <a:off x="7631947" y="671363"/>
            <a:ext cx="636814" cy="120078"/>
            <a:chOff x="8209059" y="198000"/>
            <a:chExt cx="636814" cy="120078"/>
          </a:xfrm>
        </p:grpSpPr>
        <p:sp>
          <p:nvSpPr>
            <p:cNvPr id="900" name="Google Shape;900;p27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Pricing | StashAway">
            <a:extLst>
              <a:ext uri="{FF2B5EF4-FFF2-40B4-BE49-F238E27FC236}">
                <a16:creationId xmlns:a16="http://schemas.microsoft.com/office/drawing/2014/main" id="{C18C80F3-915B-4773-919E-51E45638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57" y="1651362"/>
            <a:ext cx="3221184" cy="16779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Google Shape;1919;p39">
            <a:extLst>
              <a:ext uri="{FF2B5EF4-FFF2-40B4-BE49-F238E27FC236}">
                <a16:creationId xmlns:a16="http://schemas.microsoft.com/office/drawing/2014/main" id="{346775AE-F393-4F1D-BC59-5C1243E4E925}"/>
              </a:ext>
            </a:extLst>
          </p:cNvPr>
          <p:cNvSpPr/>
          <p:nvPr/>
        </p:nvSpPr>
        <p:spPr>
          <a:xfrm>
            <a:off x="8239800" y="1431737"/>
            <a:ext cx="184200" cy="1842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919;p39">
            <a:extLst>
              <a:ext uri="{FF2B5EF4-FFF2-40B4-BE49-F238E27FC236}">
                <a16:creationId xmlns:a16="http://schemas.microsoft.com/office/drawing/2014/main" id="{36D1FE04-CFA8-4CA4-A671-234FFF475F09}"/>
              </a:ext>
            </a:extLst>
          </p:cNvPr>
          <p:cNvSpPr/>
          <p:nvPr/>
        </p:nvSpPr>
        <p:spPr>
          <a:xfrm>
            <a:off x="4752895" y="3353016"/>
            <a:ext cx="184200" cy="18420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29C8BF-A0C5-4C0D-B5B9-A320409D2D9B}"/>
              </a:ext>
            </a:extLst>
          </p:cNvPr>
          <p:cNvSpPr/>
          <p:nvPr/>
        </p:nvSpPr>
        <p:spPr>
          <a:xfrm>
            <a:off x="8148722" y="3342238"/>
            <a:ext cx="1186535" cy="13447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2037464-DCA6-4493-B0B1-8D965CF2AD7F}"/>
              </a:ext>
            </a:extLst>
          </p:cNvPr>
          <p:cNvSpPr/>
          <p:nvPr/>
        </p:nvSpPr>
        <p:spPr>
          <a:xfrm rot="5400000">
            <a:off x="4467913" y="1464061"/>
            <a:ext cx="894552" cy="11955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46" name="Google Shape;707;p25">
            <a:extLst>
              <a:ext uri="{FF2B5EF4-FFF2-40B4-BE49-F238E27FC236}">
                <a16:creationId xmlns:a16="http://schemas.microsoft.com/office/drawing/2014/main" id="{1FAF05EB-DC64-42C0-9701-60734ADF8EA7}"/>
              </a:ext>
            </a:extLst>
          </p:cNvPr>
          <p:cNvSpPr/>
          <p:nvPr/>
        </p:nvSpPr>
        <p:spPr>
          <a:xfrm>
            <a:off x="-7588" y="26813"/>
            <a:ext cx="9159176" cy="46152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Bebas Neue" panose="020B0604020202020204" charset="0"/>
              </a:rPr>
              <a:t>Performance Details</a:t>
            </a:r>
            <a:endParaRPr sz="2500" dirty="0">
              <a:latin typeface="Bebas Neue" panose="020B060402020202020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3245BC-75CA-49DE-9AD8-7C12EC46B124}"/>
              </a:ext>
            </a:extLst>
          </p:cNvPr>
          <p:cNvGrpSpPr/>
          <p:nvPr/>
        </p:nvGrpSpPr>
        <p:grpSpPr>
          <a:xfrm>
            <a:off x="0" y="4653726"/>
            <a:ext cx="9599082" cy="7508001"/>
            <a:chOff x="0" y="4653726"/>
            <a:chExt cx="9599082" cy="7508001"/>
          </a:xfrm>
        </p:grpSpPr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B8152A8C-52C6-418D-A1DF-DF0CFA0147D4}"/>
                </a:ext>
              </a:extLst>
            </p:cNvPr>
            <p:cNvGrpSpPr/>
            <p:nvPr/>
          </p:nvGrpSpPr>
          <p:grpSpPr>
            <a:xfrm rot="5400000">
              <a:off x="1045540" y="3608186"/>
              <a:ext cx="7508001" cy="9599082"/>
              <a:chOff x="11628086" y="-3595342"/>
              <a:chExt cx="9602030" cy="10104269"/>
            </a:xfrm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176F0AB7-AF9C-4469-928C-E7C98619DC47}"/>
                  </a:ext>
                </a:extLst>
              </p:cNvPr>
              <p:cNvGrpSpPr/>
              <p:nvPr/>
            </p:nvGrpSpPr>
            <p:grpSpPr>
              <a:xfrm>
                <a:off x="11628086" y="-3595342"/>
                <a:ext cx="9602030" cy="10104269"/>
                <a:chOff x="-566867" y="-3850142"/>
                <a:chExt cx="9602030" cy="10483044"/>
              </a:xfrm>
            </p:grpSpPr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9CF5D2D6-439A-4D39-BF80-D61035E767A5}"/>
                    </a:ext>
                  </a:extLst>
                </p:cNvPr>
                <p:cNvSpPr/>
                <p:nvPr/>
              </p:nvSpPr>
              <p:spPr>
                <a:xfrm rot="16200000">
                  <a:off x="-1007374" y="-2760013"/>
                  <a:ext cx="10483043" cy="8302785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>
                  <a:outerShdw blurRad="2159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02B3ED0A-E8FB-4BE6-89DD-7A386C6F86F0}"/>
                    </a:ext>
                  </a:extLst>
                </p:cNvPr>
                <p:cNvSpPr/>
                <p:nvPr/>
              </p:nvSpPr>
              <p:spPr>
                <a:xfrm>
                  <a:off x="698310" y="260076"/>
                  <a:ext cx="8336853" cy="5428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/>
                  <a:endParaRPr lang="en-US" sz="2800" dirty="0"/>
                </a:p>
              </p:txBody>
            </p: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FB4BEFF8-B16B-492D-A975-30ACE2B36453}"/>
                    </a:ext>
                  </a:extLst>
                </p:cNvPr>
                <p:cNvSpPr/>
                <p:nvPr/>
              </p:nvSpPr>
              <p:spPr>
                <a:xfrm rot="16200000">
                  <a:off x="-1367983" y="5197085"/>
                  <a:ext cx="2236933" cy="634701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200" dirty="0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StashAway</a:t>
                  </a:r>
                </a:p>
              </p:txBody>
            </p:sp>
          </p:grpSp>
          <p:sp>
            <p:nvSpPr>
              <p:cNvPr id="193" name="TextBox 16">
                <a:extLst>
                  <a:ext uri="{FF2B5EF4-FFF2-40B4-BE49-F238E27FC236}">
                    <a16:creationId xmlns:a16="http://schemas.microsoft.com/office/drawing/2014/main" id="{E3C52F03-236D-465B-B20C-8A15024D2E1C}"/>
                  </a:ext>
                </a:extLst>
              </p:cNvPr>
              <p:cNvSpPr txBox="1"/>
              <p:nvPr/>
            </p:nvSpPr>
            <p:spPr>
              <a:xfrm rot="16200000">
                <a:off x="12203765" y="2872215"/>
                <a:ext cx="3639020" cy="3267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Overview of Performance Details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Can be found under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“Performance” 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Feature.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Currency Options - MYR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 and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USD.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Latest date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for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Exchange Rate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and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Security Prices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is Stated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.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Comprehensive Descriptions 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of Investment Terminologies. 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endParaRPr>
              </a:p>
              <a:p>
                <a:pPr lvl="0">
                  <a:spcAft>
                    <a:spcPts val="1200"/>
                  </a:spcAft>
                </a:pP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TextBox 16">
                <a:extLst>
                  <a:ext uri="{FF2B5EF4-FFF2-40B4-BE49-F238E27FC236}">
                    <a16:creationId xmlns:a16="http://schemas.microsoft.com/office/drawing/2014/main" id="{9B4916D1-41A0-49D1-B21D-E0371E223DF3}"/>
                  </a:ext>
                </a:extLst>
              </p:cNvPr>
              <p:cNvSpPr txBox="1"/>
              <p:nvPr/>
            </p:nvSpPr>
            <p:spPr>
              <a:xfrm rot="16200000">
                <a:off x="13834584" y="97093"/>
                <a:ext cx="3639020" cy="551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720BDF2-5C63-435A-8E12-D44AC58096AF}"/>
                </a:ext>
              </a:extLst>
            </p:cNvPr>
            <p:cNvGrpSpPr/>
            <p:nvPr/>
          </p:nvGrpSpPr>
          <p:grpSpPr>
            <a:xfrm>
              <a:off x="5563455" y="5515519"/>
              <a:ext cx="2326358" cy="4323805"/>
              <a:chOff x="0" y="0"/>
              <a:chExt cx="2088359" cy="3974261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F69EF27F-367D-488F-B7ED-232B405EBB76}"/>
                  </a:ext>
                </a:extLst>
              </p:cNvPr>
              <p:cNvGrpSpPr/>
              <p:nvPr/>
            </p:nvGrpSpPr>
            <p:grpSpPr>
              <a:xfrm>
                <a:off x="6829" y="0"/>
                <a:ext cx="2081530" cy="3974261"/>
                <a:chOff x="3809" y="-132724"/>
                <a:chExt cx="1999220" cy="4171334"/>
              </a:xfrm>
            </p:grpSpPr>
            <p:pic>
              <p:nvPicPr>
                <p:cNvPr id="75" name="Picture 74" descr="Graphical user interface, application&#10;&#10;Description automatically generated">
                  <a:extLst>
                    <a:ext uri="{FF2B5EF4-FFF2-40B4-BE49-F238E27FC236}">
                      <a16:creationId xmlns:a16="http://schemas.microsoft.com/office/drawing/2014/main" id="{BFACDC4B-F160-4812-B673-18EC60B3CA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3894" r="20" b="-165"/>
                <a:stretch/>
              </p:blipFill>
              <p:spPr bwMode="auto">
                <a:xfrm>
                  <a:off x="3809" y="-132724"/>
                  <a:ext cx="1999220" cy="4171334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E553FC3B-414C-4709-B75E-62F64E135572}"/>
                    </a:ext>
                  </a:extLst>
                </p:cNvPr>
                <p:cNvSpPr/>
                <p:nvPr/>
              </p:nvSpPr>
              <p:spPr>
                <a:xfrm>
                  <a:off x="1243890" y="66051"/>
                  <a:ext cx="731717" cy="257175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MY"/>
                </a:p>
              </p:txBody>
            </p:sp>
          </p:grp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781E4CD-7ACB-4B5B-9B9E-80F5D35CD3EF}"/>
                  </a:ext>
                </a:extLst>
              </p:cNvPr>
              <p:cNvSpPr/>
              <p:nvPr/>
            </p:nvSpPr>
            <p:spPr>
              <a:xfrm>
                <a:off x="0" y="2917526"/>
                <a:ext cx="2077129" cy="283574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MY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31F3B58-BDFF-49D0-BEF1-73178059598E}"/>
                  </a:ext>
                </a:extLst>
              </p:cNvPr>
              <p:cNvSpPr/>
              <p:nvPr/>
            </p:nvSpPr>
            <p:spPr>
              <a:xfrm>
                <a:off x="422694" y="3718884"/>
                <a:ext cx="412271" cy="245421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MY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337C04-DD75-46FC-AB09-A8F62FBA09F5}"/>
              </a:ext>
            </a:extLst>
          </p:cNvPr>
          <p:cNvGrpSpPr/>
          <p:nvPr/>
        </p:nvGrpSpPr>
        <p:grpSpPr>
          <a:xfrm>
            <a:off x="9226" y="4653724"/>
            <a:ext cx="9692373" cy="7446419"/>
            <a:chOff x="9226" y="4653724"/>
            <a:chExt cx="9692373" cy="744641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F5740F9E-E8F3-402A-A491-69E5DEDEAE75}"/>
                </a:ext>
              </a:extLst>
            </p:cNvPr>
            <p:cNvGrpSpPr/>
            <p:nvPr/>
          </p:nvGrpSpPr>
          <p:grpSpPr>
            <a:xfrm rot="5400000">
              <a:off x="1132203" y="3530747"/>
              <a:ext cx="7446419" cy="9692373"/>
              <a:chOff x="11706844" y="-3597243"/>
              <a:chExt cx="9523272" cy="10104268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FA19C684-C7D4-4B96-AFDD-AE1589E05326}"/>
                  </a:ext>
                </a:extLst>
              </p:cNvPr>
              <p:cNvGrpSpPr/>
              <p:nvPr/>
            </p:nvGrpSpPr>
            <p:grpSpPr>
              <a:xfrm>
                <a:off x="11706844" y="-3597243"/>
                <a:ext cx="9523272" cy="10104268"/>
                <a:chOff x="-488109" y="-3852114"/>
                <a:chExt cx="9523272" cy="10483043"/>
              </a:xfrm>
            </p:grpSpPr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C9470A8C-B5A4-4792-BD08-88F87EAA1319}"/>
                    </a:ext>
                  </a:extLst>
                </p:cNvPr>
                <p:cNvSpPr/>
                <p:nvPr/>
              </p:nvSpPr>
              <p:spPr>
                <a:xfrm rot="16200000">
                  <a:off x="-954512" y="-2761985"/>
                  <a:ext cx="10483043" cy="8302785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2159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A4D9C15D-B10E-40AE-8212-7E5DB3C9E059}"/>
                    </a:ext>
                  </a:extLst>
                </p:cNvPr>
                <p:cNvSpPr/>
                <p:nvPr/>
              </p:nvSpPr>
              <p:spPr>
                <a:xfrm rot="16200000">
                  <a:off x="-1423986" y="2841398"/>
                  <a:ext cx="2506456" cy="634701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200" dirty="0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Competitor 1- </a:t>
                  </a:r>
                  <a:r>
                    <a:rPr lang="en-US" sz="2200" dirty="0" err="1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Raiz</a:t>
                  </a:r>
                  <a:endPara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3663AC54-82EE-4D3F-B7C2-A9202FF46E8B}"/>
                    </a:ext>
                  </a:extLst>
                </p:cNvPr>
                <p:cNvSpPr/>
                <p:nvPr/>
              </p:nvSpPr>
              <p:spPr>
                <a:xfrm>
                  <a:off x="698310" y="260076"/>
                  <a:ext cx="8336853" cy="5428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/>
                  <a:endParaRPr lang="en-US" sz="2800" dirty="0"/>
                </a:p>
              </p:txBody>
            </p:sp>
          </p:grpSp>
          <p:sp>
            <p:nvSpPr>
              <p:cNvPr id="209" name="TextBox 16">
                <a:extLst>
                  <a:ext uri="{FF2B5EF4-FFF2-40B4-BE49-F238E27FC236}">
                    <a16:creationId xmlns:a16="http://schemas.microsoft.com/office/drawing/2014/main" id="{8DD3E020-18E4-490E-B6B0-B11469E8AB55}"/>
                  </a:ext>
                </a:extLst>
              </p:cNvPr>
              <p:cNvSpPr txBox="1"/>
              <p:nvPr/>
            </p:nvSpPr>
            <p:spPr>
              <a:xfrm rot="16200000">
                <a:off x="12203767" y="2872218"/>
                <a:ext cx="3639020" cy="3267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Overview of Performance Details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Found under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“Today”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  Feature in Home Page.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No Currency Options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 available, only in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MYR.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Exchange Rate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and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Security Prices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are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Not Stated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.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Description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of investment terminologies are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not provided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.</a:t>
                </a:r>
                <a:endPara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endParaRPr>
              </a:p>
              <a:p>
                <a:pPr lvl="0">
                  <a:spcAft>
                    <a:spcPts val="1200"/>
                  </a:spcAft>
                </a:pP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TextBox 16">
                <a:extLst>
                  <a:ext uri="{FF2B5EF4-FFF2-40B4-BE49-F238E27FC236}">
                    <a16:creationId xmlns:a16="http://schemas.microsoft.com/office/drawing/2014/main" id="{5091F621-A4E1-439D-97B1-BE85A570F8F3}"/>
                  </a:ext>
                </a:extLst>
              </p:cNvPr>
              <p:cNvSpPr txBox="1"/>
              <p:nvPr/>
            </p:nvSpPr>
            <p:spPr>
              <a:xfrm rot="16200000">
                <a:off x="12172334" y="-727572"/>
                <a:ext cx="5250657" cy="334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endPara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EC50211-6D91-4131-8136-45CC05EEC31E}"/>
                </a:ext>
              </a:extLst>
            </p:cNvPr>
            <p:cNvGrpSpPr/>
            <p:nvPr/>
          </p:nvGrpSpPr>
          <p:grpSpPr>
            <a:xfrm>
              <a:off x="5732450" y="5408035"/>
              <a:ext cx="2310634" cy="3860923"/>
              <a:chOff x="0" y="0"/>
              <a:chExt cx="1998980" cy="3190875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DC400143-8F12-4C73-90A0-5DE78D70D740}"/>
                  </a:ext>
                </a:extLst>
              </p:cNvPr>
              <p:cNvGrpSpPr/>
              <p:nvPr/>
            </p:nvGrpSpPr>
            <p:grpSpPr>
              <a:xfrm>
                <a:off x="0" y="0"/>
                <a:ext cx="1998980" cy="3190875"/>
                <a:chOff x="0" y="0"/>
                <a:chExt cx="1998980" cy="3190875"/>
              </a:xfrm>
            </p:grpSpPr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56545F89-3E48-45A5-BE60-75DAA300C4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100"/>
                <a:stretch/>
              </p:blipFill>
              <p:spPr bwMode="auto">
                <a:xfrm>
                  <a:off x="9525" y="0"/>
                  <a:ext cx="1989455" cy="319087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881F8FAF-5968-4053-94B9-FC5EFA81B8A5}"/>
                    </a:ext>
                  </a:extLst>
                </p:cNvPr>
                <p:cNvSpPr/>
                <p:nvPr/>
              </p:nvSpPr>
              <p:spPr>
                <a:xfrm>
                  <a:off x="0" y="1238250"/>
                  <a:ext cx="1989455" cy="1819275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MY"/>
                </a:p>
              </p:txBody>
            </p:sp>
          </p:grp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45A919AE-87D4-417C-8078-ACF9A7919C60}"/>
                  </a:ext>
                </a:extLst>
              </p:cNvPr>
              <p:cNvSpPr/>
              <p:nvPr/>
            </p:nvSpPr>
            <p:spPr>
              <a:xfrm>
                <a:off x="785004" y="1798"/>
                <a:ext cx="412271" cy="301685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MY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1ADB81-DA95-4090-B1C4-6BB74BCE692A}"/>
              </a:ext>
            </a:extLst>
          </p:cNvPr>
          <p:cNvGrpSpPr/>
          <p:nvPr/>
        </p:nvGrpSpPr>
        <p:grpSpPr>
          <a:xfrm>
            <a:off x="-93291" y="4653721"/>
            <a:ext cx="9692374" cy="7496339"/>
            <a:chOff x="-93291" y="4653721"/>
            <a:chExt cx="9692374" cy="7496339"/>
          </a:xfrm>
        </p:grpSpPr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7A558B15-ACF6-4787-9301-67EC2025A16C}"/>
                </a:ext>
              </a:extLst>
            </p:cNvPr>
            <p:cNvGrpSpPr/>
            <p:nvPr/>
          </p:nvGrpSpPr>
          <p:grpSpPr>
            <a:xfrm rot="5400000">
              <a:off x="1004726" y="3555704"/>
              <a:ext cx="7496339" cy="9692374"/>
              <a:chOff x="11643002" y="-3587628"/>
              <a:chExt cx="9587114" cy="10104268"/>
            </a:xfrm>
          </p:grpSpPr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035D8DDD-963E-4BF8-9D25-6BC9B78977A0}"/>
                  </a:ext>
                </a:extLst>
              </p:cNvPr>
              <p:cNvGrpSpPr/>
              <p:nvPr/>
            </p:nvGrpSpPr>
            <p:grpSpPr>
              <a:xfrm>
                <a:off x="11643002" y="-3587628"/>
                <a:ext cx="9587114" cy="10104268"/>
                <a:chOff x="-551951" y="-3842139"/>
                <a:chExt cx="9587114" cy="10483043"/>
              </a:xfrm>
            </p:grpSpPr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01DCD47C-2D7E-4770-9077-33678FF34503}"/>
                    </a:ext>
                  </a:extLst>
                </p:cNvPr>
                <p:cNvSpPr/>
                <p:nvPr/>
              </p:nvSpPr>
              <p:spPr>
                <a:xfrm rot="16200000">
                  <a:off x="-1570005" y="236759"/>
                  <a:ext cx="2670810" cy="634701"/>
                </a:xfrm>
                <a:prstGeom prst="rect">
                  <a:avLst/>
                </a:prstGeom>
                <a:solidFill>
                  <a:schemeClr val="accent6">
                    <a:lumMod val="25000"/>
                    <a:lumOff val="75000"/>
                  </a:schemeClr>
                </a:solidFill>
                <a:ln>
                  <a:solidFill>
                    <a:schemeClr val="accent6">
                      <a:lumMod val="10000"/>
                      <a:lumOff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200" dirty="0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Competitor 2 – My-Theo</a:t>
                  </a:r>
                </a:p>
              </p:txBody>
            </p:sp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0EB55CD5-9CAB-4BDD-B198-E669C8D72A07}"/>
                    </a:ext>
                  </a:extLst>
                </p:cNvPr>
                <p:cNvSpPr/>
                <p:nvPr/>
              </p:nvSpPr>
              <p:spPr>
                <a:xfrm>
                  <a:off x="698310" y="260076"/>
                  <a:ext cx="8336853" cy="5428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/>
                  <a:endParaRPr lang="en-US" sz="2800" dirty="0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A5A7384D-1054-4215-83B3-53E635EDF325}"/>
                    </a:ext>
                  </a:extLst>
                </p:cNvPr>
                <p:cNvSpPr/>
                <p:nvPr/>
              </p:nvSpPr>
              <p:spPr>
                <a:xfrm rot="16200000">
                  <a:off x="-1139705" y="-2752009"/>
                  <a:ext cx="10483043" cy="8302784"/>
                </a:xfrm>
                <a:prstGeom prst="rect">
                  <a:avLst/>
                </a:prstGeom>
                <a:solidFill>
                  <a:schemeClr val="accent6">
                    <a:lumMod val="25000"/>
                    <a:lumOff val="75000"/>
                  </a:schemeClr>
                </a:solidFill>
                <a:ln>
                  <a:noFill/>
                </a:ln>
                <a:effectLst>
                  <a:outerShdw blurRad="2159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sp>
            <p:nvSpPr>
              <p:cNvPr id="216" name="TextBox 16">
                <a:extLst>
                  <a:ext uri="{FF2B5EF4-FFF2-40B4-BE49-F238E27FC236}">
                    <a16:creationId xmlns:a16="http://schemas.microsoft.com/office/drawing/2014/main" id="{A5D4DC73-5353-4A42-93EC-8D73D9BB1F0C}"/>
                  </a:ext>
                </a:extLst>
              </p:cNvPr>
              <p:cNvSpPr txBox="1"/>
              <p:nvPr/>
            </p:nvSpPr>
            <p:spPr>
              <a:xfrm rot="16200000">
                <a:off x="12203765" y="2872213"/>
                <a:ext cx="3639020" cy="3267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Overview of performance Details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Found under “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Main Portfolio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” feature panel.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Currency options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-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MYR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and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USD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Ex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change Rate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and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Security Prices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are not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Stated.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Description of investment terminologies are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not provided 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endParaRPr>
              </a:p>
              <a:p>
                <a:pPr lvl="0">
                  <a:spcAft>
                    <a:spcPts val="1200"/>
                  </a:spcAft>
                </a:pP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3857DA8-13FA-4C7B-B299-A0EB030F4706}"/>
                </a:ext>
              </a:extLst>
            </p:cNvPr>
            <p:cNvGrpSpPr/>
            <p:nvPr/>
          </p:nvGrpSpPr>
          <p:grpSpPr>
            <a:xfrm>
              <a:off x="5558433" y="5352497"/>
              <a:ext cx="2250753" cy="4271823"/>
              <a:chOff x="-150037" y="-57064"/>
              <a:chExt cx="2250753" cy="4187927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C13B4C0-E7AE-45AE-BA74-60198AB354B0}"/>
                  </a:ext>
                </a:extLst>
              </p:cNvPr>
              <p:cNvGrpSpPr/>
              <p:nvPr/>
            </p:nvGrpSpPr>
            <p:grpSpPr>
              <a:xfrm>
                <a:off x="-150037" y="-57064"/>
                <a:ext cx="2250753" cy="4187927"/>
                <a:chOff x="-150037" y="-57064"/>
                <a:chExt cx="2250753" cy="4187927"/>
              </a:xfrm>
            </p:grpSpPr>
            <p:pic>
              <p:nvPicPr>
                <p:cNvPr id="89" name="Picture 88" descr="A picture containing 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4C9C937A-BB6B-44F0-A4B3-8495B53165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141" b="8876"/>
                <a:stretch/>
              </p:blipFill>
              <p:spPr bwMode="auto">
                <a:xfrm>
                  <a:off x="-150037" y="-57064"/>
                  <a:ext cx="2250753" cy="4187927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518EE6DC-8A42-40F3-BDA6-69A3EF2C42AD}"/>
                    </a:ext>
                  </a:extLst>
                </p:cNvPr>
                <p:cNvSpPr/>
                <p:nvPr/>
              </p:nvSpPr>
              <p:spPr>
                <a:xfrm>
                  <a:off x="0" y="190500"/>
                  <a:ext cx="771525" cy="24077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MY"/>
                </a:p>
              </p:txBody>
            </p:sp>
          </p:grp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F1F2492-50B9-428C-BAD6-96C87044FA1B}"/>
                  </a:ext>
                </a:extLst>
              </p:cNvPr>
              <p:cNvSpPr/>
              <p:nvPr/>
            </p:nvSpPr>
            <p:spPr>
              <a:xfrm>
                <a:off x="1314450" y="876300"/>
                <a:ext cx="704850" cy="304800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MY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739973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09877E-6 L 0.00139 -0.910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71 L -0.00902 -0.9043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-44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312 -0.9018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4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7"/>
          <p:cNvSpPr/>
          <p:nvPr/>
        </p:nvSpPr>
        <p:spPr>
          <a:xfrm>
            <a:off x="720000" y="484853"/>
            <a:ext cx="1284600" cy="1284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719999" y="2125719"/>
            <a:ext cx="4135414" cy="181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" sz="91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Academy</a:t>
            </a:r>
            <a:endParaRPr sz="91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46" name="Google Shape;746;p27"/>
          <p:cNvSpPr txBox="1">
            <a:spLocks noGrp="1"/>
          </p:cNvSpPr>
          <p:nvPr>
            <p:ph type="subTitle" idx="1"/>
          </p:nvPr>
        </p:nvSpPr>
        <p:spPr>
          <a:xfrm>
            <a:off x="882609" y="3537216"/>
            <a:ext cx="2729400" cy="70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tx2"/>
                </a:solidFill>
                <a:latin typeface="Bebas Neue" panose="020B0604020202020204" charset="0"/>
              </a:rPr>
              <a:t>By: Ho Kar yan</a:t>
            </a:r>
            <a:endParaRPr sz="2500" dirty="0">
              <a:solidFill>
                <a:schemeClr val="tx2"/>
              </a:solidFill>
              <a:latin typeface="Bebas Neue" panose="020B0604020202020204" charset="0"/>
            </a:endParaRPr>
          </a:p>
        </p:txBody>
      </p:sp>
      <p:sp>
        <p:nvSpPr>
          <p:cNvPr id="747" name="Google Shape;747;p27"/>
          <p:cNvSpPr txBox="1">
            <a:spLocks noGrp="1"/>
          </p:cNvSpPr>
          <p:nvPr>
            <p:ph type="title" idx="2"/>
          </p:nvPr>
        </p:nvSpPr>
        <p:spPr>
          <a:xfrm>
            <a:off x="888250" y="653025"/>
            <a:ext cx="948300" cy="94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grpSp>
        <p:nvGrpSpPr>
          <p:cNvPr id="899" name="Google Shape;899;p27"/>
          <p:cNvGrpSpPr/>
          <p:nvPr/>
        </p:nvGrpSpPr>
        <p:grpSpPr>
          <a:xfrm>
            <a:off x="7631947" y="671363"/>
            <a:ext cx="636814" cy="120078"/>
            <a:chOff x="8209059" y="198000"/>
            <a:chExt cx="636814" cy="120078"/>
          </a:xfrm>
        </p:grpSpPr>
        <p:sp>
          <p:nvSpPr>
            <p:cNvPr id="900" name="Google Shape;900;p27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Pricing | StashAway">
            <a:extLst>
              <a:ext uri="{FF2B5EF4-FFF2-40B4-BE49-F238E27FC236}">
                <a16:creationId xmlns:a16="http://schemas.microsoft.com/office/drawing/2014/main" id="{C18C80F3-915B-4773-919E-51E45638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57" y="1651362"/>
            <a:ext cx="3221184" cy="16779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Google Shape;1919;p39">
            <a:extLst>
              <a:ext uri="{FF2B5EF4-FFF2-40B4-BE49-F238E27FC236}">
                <a16:creationId xmlns:a16="http://schemas.microsoft.com/office/drawing/2014/main" id="{346775AE-F393-4F1D-BC59-5C1243E4E925}"/>
              </a:ext>
            </a:extLst>
          </p:cNvPr>
          <p:cNvSpPr/>
          <p:nvPr/>
        </p:nvSpPr>
        <p:spPr>
          <a:xfrm>
            <a:off x="8239800" y="1431737"/>
            <a:ext cx="184200" cy="1842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919;p39">
            <a:extLst>
              <a:ext uri="{FF2B5EF4-FFF2-40B4-BE49-F238E27FC236}">
                <a16:creationId xmlns:a16="http://schemas.microsoft.com/office/drawing/2014/main" id="{36D1FE04-CFA8-4CA4-A671-234FFF475F09}"/>
              </a:ext>
            </a:extLst>
          </p:cNvPr>
          <p:cNvSpPr/>
          <p:nvPr/>
        </p:nvSpPr>
        <p:spPr>
          <a:xfrm>
            <a:off x="4752895" y="3353016"/>
            <a:ext cx="184200" cy="18420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29C8BF-A0C5-4C0D-B5B9-A320409D2D9B}"/>
              </a:ext>
            </a:extLst>
          </p:cNvPr>
          <p:cNvSpPr/>
          <p:nvPr/>
        </p:nvSpPr>
        <p:spPr>
          <a:xfrm>
            <a:off x="8148722" y="3342238"/>
            <a:ext cx="1186535" cy="13447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2037464-DCA6-4493-B0B1-8D965CF2AD7F}"/>
              </a:ext>
            </a:extLst>
          </p:cNvPr>
          <p:cNvSpPr/>
          <p:nvPr/>
        </p:nvSpPr>
        <p:spPr>
          <a:xfrm rot="5400000">
            <a:off x="4467913" y="1464061"/>
            <a:ext cx="894552" cy="11955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46" name="Google Shape;707;p25">
            <a:extLst>
              <a:ext uri="{FF2B5EF4-FFF2-40B4-BE49-F238E27FC236}">
                <a16:creationId xmlns:a16="http://schemas.microsoft.com/office/drawing/2014/main" id="{1FAF05EB-DC64-42C0-9701-60734ADF8EA7}"/>
              </a:ext>
            </a:extLst>
          </p:cNvPr>
          <p:cNvSpPr/>
          <p:nvPr/>
        </p:nvSpPr>
        <p:spPr>
          <a:xfrm>
            <a:off x="0" y="3037"/>
            <a:ext cx="9159176" cy="46152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Bebas Neue" panose="020B0604020202020204" charset="0"/>
              </a:rPr>
              <a:t>Academy</a:t>
            </a:r>
            <a:endParaRPr sz="2500" dirty="0">
              <a:latin typeface="Bebas Neue" panose="020B060402020202020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002F68-506E-48CE-B604-7F532E896807}"/>
              </a:ext>
            </a:extLst>
          </p:cNvPr>
          <p:cNvGrpSpPr/>
          <p:nvPr/>
        </p:nvGrpSpPr>
        <p:grpSpPr>
          <a:xfrm>
            <a:off x="-15175" y="4640391"/>
            <a:ext cx="9599081" cy="7508001"/>
            <a:chOff x="-15175" y="4640391"/>
            <a:chExt cx="9599081" cy="7508001"/>
          </a:xfrm>
        </p:grpSpPr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B8152A8C-52C6-418D-A1DF-DF0CFA0147D4}"/>
                </a:ext>
              </a:extLst>
            </p:cNvPr>
            <p:cNvGrpSpPr/>
            <p:nvPr/>
          </p:nvGrpSpPr>
          <p:grpSpPr>
            <a:xfrm rot="5400000">
              <a:off x="1030365" y="3594851"/>
              <a:ext cx="7508001" cy="9599081"/>
              <a:chOff x="11628086" y="-3579367"/>
              <a:chExt cx="9602030" cy="10104268"/>
            </a:xfrm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176F0AB7-AF9C-4469-928C-E7C98619DC47}"/>
                  </a:ext>
                </a:extLst>
              </p:cNvPr>
              <p:cNvGrpSpPr/>
              <p:nvPr/>
            </p:nvGrpSpPr>
            <p:grpSpPr>
              <a:xfrm>
                <a:off x="11628086" y="-3579367"/>
                <a:ext cx="9602030" cy="10104268"/>
                <a:chOff x="-566867" y="-3833568"/>
                <a:chExt cx="9602030" cy="10483043"/>
              </a:xfrm>
            </p:grpSpPr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02B3ED0A-E8FB-4BE6-89DD-7A386C6F86F0}"/>
                    </a:ext>
                  </a:extLst>
                </p:cNvPr>
                <p:cNvSpPr/>
                <p:nvPr/>
              </p:nvSpPr>
              <p:spPr>
                <a:xfrm>
                  <a:off x="698310" y="260076"/>
                  <a:ext cx="8336853" cy="5428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/>
                  <a:endParaRPr lang="en-US" sz="2800" dirty="0"/>
                </a:p>
              </p:txBody>
            </p: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FB4BEFF8-B16B-492D-A975-30ACE2B36453}"/>
                    </a:ext>
                  </a:extLst>
                </p:cNvPr>
                <p:cNvSpPr/>
                <p:nvPr/>
              </p:nvSpPr>
              <p:spPr>
                <a:xfrm rot="16200000">
                  <a:off x="-1367983" y="5197085"/>
                  <a:ext cx="2236933" cy="634701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200" dirty="0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StashAway</a:t>
                  </a: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9CF5D2D6-439A-4D39-BF80-D61035E767A5}"/>
                    </a:ext>
                  </a:extLst>
                </p:cNvPr>
                <p:cNvSpPr/>
                <p:nvPr/>
              </p:nvSpPr>
              <p:spPr>
                <a:xfrm rot="16200000">
                  <a:off x="-1021854" y="-2743439"/>
                  <a:ext cx="10483043" cy="8302785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>
                  <a:outerShdw blurRad="2159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sp>
            <p:nvSpPr>
              <p:cNvPr id="193" name="TextBox 16">
                <a:extLst>
                  <a:ext uri="{FF2B5EF4-FFF2-40B4-BE49-F238E27FC236}">
                    <a16:creationId xmlns:a16="http://schemas.microsoft.com/office/drawing/2014/main" id="{E3C52F03-236D-465B-B20C-8A15024D2E1C}"/>
                  </a:ext>
                </a:extLst>
              </p:cNvPr>
              <p:cNvSpPr txBox="1"/>
              <p:nvPr/>
            </p:nvSpPr>
            <p:spPr>
              <a:xfrm rot="16200000">
                <a:off x="11923272" y="2808223"/>
                <a:ext cx="3983515" cy="3050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All courses: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Wide Range of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Personal Finance 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and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Investing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 Courses.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Take courses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whenever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 the user goes.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Schedule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their courses anytime.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Basic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Intermediate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,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Advanced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,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Electives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Courses. </a:t>
                </a:r>
                <a:endPara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endParaRPr>
              </a:p>
              <a:p>
                <a:pPr lvl="0">
                  <a:spcAft>
                    <a:spcPts val="1200"/>
                  </a:spcAft>
                </a:pP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TextBox 16">
                <a:extLst>
                  <a:ext uri="{FF2B5EF4-FFF2-40B4-BE49-F238E27FC236}">
                    <a16:creationId xmlns:a16="http://schemas.microsoft.com/office/drawing/2014/main" id="{8E5D2CAF-DCF0-4A2F-B2FD-A0EED85173E2}"/>
                  </a:ext>
                </a:extLst>
              </p:cNvPr>
              <p:cNvSpPr txBox="1"/>
              <p:nvPr/>
            </p:nvSpPr>
            <p:spPr>
              <a:xfrm rot="16200000">
                <a:off x="10762530" y="-1518899"/>
                <a:ext cx="5250657" cy="2007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just"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Comment </a:t>
                </a:r>
              </a:p>
              <a:p>
                <a:pPr marL="171450" marR="0" lvl="0" indent="-1714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Accessible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Users can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receive information 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by using the mobile app.</a:t>
                </a:r>
              </a:p>
              <a:p>
                <a:pPr marL="171450" marR="0" lvl="0" indent="-1714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Straightforward 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Easy to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use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navigate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MY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Flexible and convenient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 – Users can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schedule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 their courses anytime and anywhere.</a:t>
                </a:r>
                <a:endPara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TextBox 16">
                <a:extLst>
                  <a:ext uri="{FF2B5EF4-FFF2-40B4-BE49-F238E27FC236}">
                    <a16:creationId xmlns:a16="http://schemas.microsoft.com/office/drawing/2014/main" id="{9B4916D1-41A0-49D1-B21D-E0371E223DF3}"/>
                  </a:ext>
                </a:extLst>
              </p:cNvPr>
              <p:cNvSpPr txBox="1"/>
              <p:nvPr/>
            </p:nvSpPr>
            <p:spPr>
              <a:xfrm rot="16200000">
                <a:off x="13714189" y="3727165"/>
                <a:ext cx="3818503" cy="1377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Insight:</a:t>
                </a:r>
              </a:p>
              <a:p>
                <a:pPr marL="171450" lvl="0" indent="-1714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100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Lots of </a:t>
                </a:r>
                <a:r>
                  <a:rPr lang="en-US" sz="1100" b="1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insights</a:t>
                </a:r>
                <a:r>
                  <a:rPr lang="en-US" sz="1100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to browse</a:t>
                </a:r>
              </a:p>
              <a:p>
                <a:pPr marL="171450" lvl="0" indent="-1714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100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Can read article about </a:t>
                </a:r>
                <a:r>
                  <a:rPr lang="en-US" sz="1100" b="1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company</a:t>
                </a:r>
                <a:r>
                  <a:rPr lang="en-US" sz="1100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and </a:t>
                </a:r>
                <a:r>
                  <a:rPr lang="en-US" sz="1100" b="1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investment</a:t>
                </a:r>
                <a:r>
                  <a:rPr lang="en-US" sz="1100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46" name="TextBox 16">
                <a:extLst>
                  <a:ext uri="{FF2B5EF4-FFF2-40B4-BE49-F238E27FC236}">
                    <a16:creationId xmlns:a16="http://schemas.microsoft.com/office/drawing/2014/main" id="{F8737F1C-67A9-4EDD-B3BB-8F723CDDB770}"/>
                  </a:ext>
                </a:extLst>
              </p:cNvPr>
              <p:cNvSpPr txBox="1"/>
              <p:nvPr/>
            </p:nvSpPr>
            <p:spPr>
              <a:xfrm rot="16200000">
                <a:off x="15068935" y="3686379"/>
                <a:ext cx="3880908" cy="1377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Live webinars:</a:t>
                </a:r>
              </a:p>
              <a:p>
                <a:pPr marL="171450" lvl="0" indent="-1714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1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Live Webinars </a:t>
                </a:r>
                <a:r>
                  <a:rPr lang="en-US" sz="1100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for investors on making investment.</a:t>
                </a:r>
              </a:p>
              <a:p>
                <a:pPr marL="171450" lvl="0" indent="-1714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1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Up-To-Date Content </a:t>
                </a:r>
                <a:r>
                  <a:rPr lang="en-US" sz="1100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that is </a:t>
                </a:r>
                <a:r>
                  <a:rPr lang="en-US" sz="1100" b="1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relevant</a:t>
                </a:r>
                <a:r>
                  <a:rPr lang="en-US" sz="1100" dirty="0">
                    <a:solidFill>
                      <a:schemeClr val="bg2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to investors. 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E3D18B9-DAA9-48D2-B51E-A99048FD9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8189" y="6801219"/>
              <a:ext cx="1648982" cy="28053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89B302-5145-4D22-BB29-9764BF42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8007" y="6801219"/>
              <a:ext cx="1574373" cy="28053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9529CC-541B-4239-9142-5FD0D84B0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4491" y="6801219"/>
              <a:ext cx="1679073" cy="2805343"/>
            </a:xfrm>
            <a:prstGeom prst="rect">
              <a:avLst/>
            </a:prstGeom>
          </p:spPr>
        </p:pic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5740F9E-E8F3-402A-A491-69E5DEDEAE75}"/>
              </a:ext>
            </a:extLst>
          </p:cNvPr>
          <p:cNvGrpSpPr/>
          <p:nvPr/>
        </p:nvGrpSpPr>
        <p:grpSpPr>
          <a:xfrm rot="5400000">
            <a:off x="1122978" y="3530747"/>
            <a:ext cx="7446419" cy="9692373"/>
            <a:chOff x="11706844" y="-3587626"/>
            <a:chExt cx="9523272" cy="10104268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FA19C684-C7D4-4B96-AFDD-AE1589E05326}"/>
                </a:ext>
              </a:extLst>
            </p:cNvPr>
            <p:cNvGrpSpPr/>
            <p:nvPr/>
          </p:nvGrpSpPr>
          <p:grpSpPr>
            <a:xfrm>
              <a:off x="11706844" y="-3587626"/>
              <a:ext cx="9523272" cy="10104268"/>
              <a:chOff x="-488109" y="-3842137"/>
              <a:chExt cx="9523272" cy="10483043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9470A8C-B5A4-4792-BD08-88F87EAA1319}"/>
                  </a:ext>
                </a:extLst>
              </p:cNvPr>
              <p:cNvSpPr/>
              <p:nvPr/>
            </p:nvSpPr>
            <p:spPr>
              <a:xfrm rot="16200000">
                <a:off x="-954512" y="-2752008"/>
                <a:ext cx="10483043" cy="830278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3663AC54-82EE-4D3F-B7C2-A9202FF46E8B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A4D9C15D-B10E-40AE-8212-7E5DB3C9E059}"/>
                  </a:ext>
                </a:extLst>
              </p:cNvPr>
              <p:cNvSpPr/>
              <p:nvPr/>
            </p:nvSpPr>
            <p:spPr>
              <a:xfrm rot="16200000">
                <a:off x="-1423986" y="2841398"/>
                <a:ext cx="2506456" cy="63470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Competitor 1- </a:t>
                </a:r>
                <a:r>
                  <a:rPr lang="en-US" sz="2200" dirty="0" err="1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Raiz</a:t>
                </a:r>
                <a:endParaRPr lang="en-US" sz="2200" dirty="0">
                  <a:solidFill>
                    <a:schemeClr val="tx1"/>
                  </a:solidFill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9" name="TextBox 16">
              <a:extLst>
                <a:ext uri="{FF2B5EF4-FFF2-40B4-BE49-F238E27FC236}">
                  <a16:creationId xmlns:a16="http://schemas.microsoft.com/office/drawing/2014/main" id="{8DD3E020-18E4-490E-B6B0-B11469E8AB55}"/>
                </a:ext>
              </a:extLst>
            </p:cNvPr>
            <p:cNvSpPr txBox="1"/>
            <p:nvPr/>
          </p:nvSpPr>
          <p:spPr>
            <a:xfrm rot="16200000">
              <a:off x="11091798" y="3984187"/>
              <a:ext cx="3639020" cy="104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All Courses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MY" sz="1100" b="0" i="0" dirty="0">
                  <a:solidFill>
                    <a:srgbClr val="202124"/>
                  </a:solidFill>
                  <a:effectLst/>
                  <a:latin typeface="Quicksand" panose="020B0604020202020204" charset="0"/>
                </a:rPr>
                <a:t>Does not have this feature</a:t>
              </a:r>
              <a:r>
                <a:rPr lang="en-MY" sz="1500" b="0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lang="en-US" sz="15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10" name="TextBox 16">
              <a:extLst>
                <a:ext uri="{FF2B5EF4-FFF2-40B4-BE49-F238E27FC236}">
                  <a16:creationId xmlns:a16="http://schemas.microsoft.com/office/drawing/2014/main" id="{F94F3D2C-BACC-48B1-A327-181CF2645F2A}"/>
                </a:ext>
              </a:extLst>
            </p:cNvPr>
            <p:cNvSpPr txBox="1"/>
            <p:nvPr/>
          </p:nvSpPr>
          <p:spPr>
            <a:xfrm rot="16200000">
              <a:off x="10322019" y="-1071948"/>
              <a:ext cx="5250657" cy="104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MY" sz="1500" b="0" i="0" dirty="0">
                  <a:solidFill>
                    <a:schemeClr val="tx2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lang="en-US" sz="1500" dirty="0">
                <a:solidFill>
                  <a:schemeClr val="tx2"/>
                </a:solidFill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21" name="TextBox 16">
              <a:extLst>
                <a:ext uri="{FF2B5EF4-FFF2-40B4-BE49-F238E27FC236}">
                  <a16:creationId xmlns:a16="http://schemas.microsoft.com/office/drawing/2014/main" id="{5091F621-A4E1-439D-97B1-BE85A570F8F3}"/>
                </a:ext>
              </a:extLst>
            </p:cNvPr>
            <p:cNvSpPr txBox="1"/>
            <p:nvPr/>
          </p:nvSpPr>
          <p:spPr>
            <a:xfrm rot="16200000">
              <a:off x="12172334" y="-727572"/>
              <a:ext cx="5250657" cy="33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endParaRPr lang="en-US" sz="11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8" name="Picture 6" descr="No Symbol Trash Can Stock Illustrations – 500 No Symbol Trash Can Stock  Illustrations, Vectors &amp; Clipart - Dreamstime">
            <a:extLst>
              <a:ext uri="{FF2B5EF4-FFF2-40B4-BE49-F238E27FC236}">
                <a16:creationId xmlns:a16="http://schemas.microsoft.com/office/drawing/2014/main" id="{9528AB31-6636-444B-A87B-29BA1F330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405" y="2512602"/>
            <a:ext cx="1634116" cy="16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o Upload Icon Stock Vector (Royalty Free) 667992322">
            <a:extLst>
              <a:ext uri="{FF2B5EF4-FFF2-40B4-BE49-F238E27FC236}">
                <a16:creationId xmlns:a16="http://schemas.microsoft.com/office/drawing/2014/main" id="{53ADCB0B-3755-4655-BE01-82159A58A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0"/>
          <a:stretch/>
        </p:blipFill>
        <p:spPr bwMode="auto">
          <a:xfrm>
            <a:off x="5318294" y="2204675"/>
            <a:ext cx="2345896" cy="227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A558B15-ACF6-4787-9301-67EC2025A16C}"/>
              </a:ext>
            </a:extLst>
          </p:cNvPr>
          <p:cNvGrpSpPr/>
          <p:nvPr/>
        </p:nvGrpSpPr>
        <p:grpSpPr>
          <a:xfrm rot="5400000">
            <a:off x="1004726" y="3555705"/>
            <a:ext cx="7496339" cy="9692374"/>
            <a:chOff x="11643002" y="-3587628"/>
            <a:chExt cx="9587114" cy="10104268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035D8DDD-963E-4BF8-9D25-6BC9B78977A0}"/>
                </a:ext>
              </a:extLst>
            </p:cNvPr>
            <p:cNvGrpSpPr/>
            <p:nvPr/>
          </p:nvGrpSpPr>
          <p:grpSpPr>
            <a:xfrm>
              <a:off x="11643002" y="-3587628"/>
              <a:ext cx="9587114" cy="10104268"/>
              <a:chOff x="-551951" y="-3842139"/>
              <a:chExt cx="9587114" cy="10483043"/>
            </a:xfrm>
          </p:grpSpPr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01DCD47C-2D7E-4770-9077-33678FF34503}"/>
                  </a:ext>
                </a:extLst>
              </p:cNvPr>
              <p:cNvSpPr/>
              <p:nvPr/>
            </p:nvSpPr>
            <p:spPr>
              <a:xfrm rot="16200000">
                <a:off x="-1570005" y="236759"/>
                <a:ext cx="2670810" cy="634701"/>
              </a:xfrm>
              <a:prstGeom prst="rect">
                <a:avLst/>
              </a:prstGeom>
              <a:solidFill>
                <a:schemeClr val="accent6">
                  <a:lumMod val="25000"/>
                  <a:lumOff val="75000"/>
                </a:schemeClr>
              </a:solidFill>
              <a:ln>
                <a:solidFill>
                  <a:schemeClr val="accent6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Competitor 2 – My-Theo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EB55CD5-9CAB-4BDD-B198-E669C8D72A07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A5A7384D-1054-4215-83B3-53E635EDF325}"/>
                  </a:ext>
                </a:extLst>
              </p:cNvPr>
              <p:cNvSpPr/>
              <p:nvPr/>
            </p:nvSpPr>
            <p:spPr>
              <a:xfrm rot="16200000">
                <a:off x="-1015701" y="-2752009"/>
                <a:ext cx="10483043" cy="8302784"/>
              </a:xfrm>
              <a:prstGeom prst="rect">
                <a:avLst/>
              </a:pr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216" name="TextBox 16">
              <a:extLst>
                <a:ext uri="{FF2B5EF4-FFF2-40B4-BE49-F238E27FC236}">
                  <a16:creationId xmlns:a16="http://schemas.microsoft.com/office/drawing/2014/main" id="{A5D4DC73-5353-4A42-93EC-8D73D9BB1F0C}"/>
                </a:ext>
              </a:extLst>
            </p:cNvPr>
            <p:cNvSpPr txBox="1"/>
            <p:nvPr/>
          </p:nvSpPr>
          <p:spPr>
            <a:xfrm rot="16200000">
              <a:off x="11377169" y="3698810"/>
              <a:ext cx="3639020" cy="1613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All courses: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Does not have this feature </a:t>
              </a:r>
              <a:r>
                <a:rPr lang="en-MY" sz="1200" b="0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anose="020B0604020202020204" charset="0"/>
                <a:cs typeface="Arial" panose="020B0604020202020204" pitchFamily="34" charset="0"/>
                <a:sym typeface="Arial"/>
              </a:endParaRPr>
            </a:p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17" name="TextBox 16">
              <a:extLst>
                <a:ext uri="{FF2B5EF4-FFF2-40B4-BE49-F238E27FC236}">
                  <a16:creationId xmlns:a16="http://schemas.microsoft.com/office/drawing/2014/main" id="{9CAB586A-80D8-4DCD-9FE0-07CBDBACF3F0}"/>
                </a:ext>
              </a:extLst>
            </p:cNvPr>
            <p:cNvSpPr txBox="1"/>
            <p:nvPr/>
          </p:nvSpPr>
          <p:spPr>
            <a:xfrm rot="16200000">
              <a:off x="10292498" y="-1042423"/>
              <a:ext cx="5250657" cy="984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MY" sz="1200" b="0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lang="en-US" sz="12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86" name="Picture 14" descr="No Or Stop. Upload Arrow Icon. Direction Arrowhead Symbol. Navigation..  Royalty Free Cliparts, Vectors, And Stock Illustration. Image 123946770.">
            <a:extLst>
              <a:ext uri="{FF2B5EF4-FFF2-40B4-BE49-F238E27FC236}">
                <a16:creationId xmlns:a16="http://schemas.microsoft.com/office/drawing/2014/main" id="{EAC19624-D10F-4372-96A4-F5071E920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675" y="2032535"/>
            <a:ext cx="3258342" cy="263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heckmark, cloud, download, incomplete, no, transfers, upload icon -  Download on Iconfinder">
            <a:extLst>
              <a:ext uri="{FF2B5EF4-FFF2-40B4-BE49-F238E27FC236}">
                <a16:creationId xmlns:a16="http://schemas.microsoft.com/office/drawing/2014/main" id="{FE26557D-9F06-4EF0-AB6C-D40240CBD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36" y="2400774"/>
            <a:ext cx="1969110" cy="19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92991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6 L 0.00313 -0.9135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4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00087 -0.90247 " pathEditMode="relative" rAng="0" ptsTypes="AA">
                                      <p:cBhvr>
                                        <p:cTn id="22" dur="8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1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469 -0.91203 " pathEditMode="relative" rAng="0" ptsTypes="AA">
                                      <p:cBhvr>
                                        <p:cTn id="34" dur="8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456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5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5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5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5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7"/>
          <p:cNvSpPr/>
          <p:nvPr/>
        </p:nvSpPr>
        <p:spPr>
          <a:xfrm>
            <a:off x="720000" y="484853"/>
            <a:ext cx="1284600" cy="1284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720000" y="2125719"/>
            <a:ext cx="3714000" cy="181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Transactions</a:t>
            </a:r>
            <a:endParaRPr sz="91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46" name="Google Shape;746;p27"/>
          <p:cNvSpPr txBox="1">
            <a:spLocks noGrp="1"/>
          </p:cNvSpPr>
          <p:nvPr>
            <p:ph type="subTitle" idx="1"/>
          </p:nvPr>
        </p:nvSpPr>
        <p:spPr>
          <a:xfrm>
            <a:off x="882608" y="3537216"/>
            <a:ext cx="3284751" cy="70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tx2"/>
                </a:solidFill>
                <a:latin typeface="Bebas Neue" panose="020B0604020202020204" charset="0"/>
              </a:rPr>
              <a:t>By: Cleo isabelle sim wei wen</a:t>
            </a:r>
            <a:endParaRPr sz="2500" dirty="0">
              <a:solidFill>
                <a:schemeClr val="tx2"/>
              </a:solidFill>
              <a:latin typeface="Bebas Neue" panose="020B0604020202020204" charset="0"/>
            </a:endParaRPr>
          </a:p>
        </p:txBody>
      </p:sp>
      <p:sp>
        <p:nvSpPr>
          <p:cNvPr id="747" name="Google Shape;747;p27"/>
          <p:cNvSpPr txBox="1">
            <a:spLocks noGrp="1"/>
          </p:cNvSpPr>
          <p:nvPr>
            <p:ph type="title" idx="2"/>
          </p:nvPr>
        </p:nvSpPr>
        <p:spPr>
          <a:xfrm>
            <a:off x="888250" y="653025"/>
            <a:ext cx="948300" cy="94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grpSp>
        <p:nvGrpSpPr>
          <p:cNvPr id="899" name="Google Shape;899;p27"/>
          <p:cNvGrpSpPr/>
          <p:nvPr/>
        </p:nvGrpSpPr>
        <p:grpSpPr>
          <a:xfrm>
            <a:off x="7631947" y="671363"/>
            <a:ext cx="636814" cy="120078"/>
            <a:chOff x="8209059" y="198000"/>
            <a:chExt cx="636814" cy="120078"/>
          </a:xfrm>
        </p:grpSpPr>
        <p:sp>
          <p:nvSpPr>
            <p:cNvPr id="900" name="Google Shape;900;p27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Pricing | StashAway">
            <a:extLst>
              <a:ext uri="{FF2B5EF4-FFF2-40B4-BE49-F238E27FC236}">
                <a16:creationId xmlns:a16="http://schemas.microsoft.com/office/drawing/2014/main" id="{C18C80F3-915B-4773-919E-51E45638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57" y="1651362"/>
            <a:ext cx="3221184" cy="16779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Google Shape;1919;p39">
            <a:extLst>
              <a:ext uri="{FF2B5EF4-FFF2-40B4-BE49-F238E27FC236}">
                <a16:creationId xmlns:a16="http://schemas.microsoft.com/office/drawing/2014/main" id="{346775AE-F393-4F1D-BC59-5C1243E4E925}"/>
              </a:ext>
            </a:extLst>
          </p:cNvPr>
          <p:cNvSpPr/>
          <p:nvPr/>
        </p:nvSpPr>
        <p:spPr>
          <a:xfrm>
            <a:off x="8239800" y="1431737"/>
            <a:ext cx="184200" cy="1842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919;p39">
            <a:extLst>
              <a:ext uri="{FF2B5EF4-FFF2-40B4-BE49-F238E27FC236}">
                <a16:creationId xmlns:a16="http://schemas.microsoft.com/office/drawing/2014/main" id="{36D1FE04-CFA8-4CA4-A671-234FFF475F09}"/>
              </a:ext>
            </a:extLst>
          </p:cNvPr>
          <p:cNvSpPr/>
          <p:nvPr/>
        </p:nvSpPr>
        <p:spPr>
          <a:xfrm>
            <a:off x="4752895" y="3353016"/>
            <a:ext cx="184200" cy="18420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29C8BF-A0C5-4C0D-B5B9-A320409D2D9B}"/>
              </a:ext>
            </a:extLst>
          </p:cNvPr>
          <p:cNvSpPr/>
          <p:nvPr/>
        </p:nvSpPr>
        <p:spPr>
          <a:xfrm>
            <a:off x="8148722" y="3342238"/>
            <a:ext cx="1186535" cy="13447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2037464-DCA6-4493-B0B1-8D965CF2AD7F}"/>
              </a:ext>
            </a:extLst>
          </p:cNvPr>
          <p:cNvSpPr/>
          <p:nvPr/>
        </p:nvSpPr>
        <p:spPr>
          <a:xfrm rot="5400000">
            <a:off x="4467913" y="1464061"/>
            <a:ext cx="894552" cy="11955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46" name="Google Shape;707;p25">
            <a:extLst>
              <a:ext uri="{FF2B5EF4-FFF2-40B4-BE49-F238E27FC236}">
                <a16:creationId xmlns:a16="http://schemas.microsoft.com/office/drawing/2014/main" id="{1FAF05EB-DC64-42C0-9701-60734ADF8EA7}"/>
              </a:ext>
            </a:extLst>
          </p:cNvPr>
          <p:cNvSpPr/>
          <p:nvPr/>
        </p:nvSpPr>
        <p:spPr>
          <a:xfrm>
            <a:off x="27218" y="28359"/>
            <a:ext cx="9159176" cy="46152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Bebas Neue" panose="020B0604020202020204" charset="0"/>
              </a:rPr>
              <a:t>transactions</a:t>
            </a:r>
            <a:endParaRPr sz="2500" dirty="0">
              <a:latin typeface="Bebas Neue" panose="020B060402020202020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080C3D-CFB1-4131-B3F9-6042F77247F7}"/>
              </a:ext>
            </a:extLst>
          </p:cNvPr>
          <p:cNvGrpSpPr/>
          <p:nvPr/>
        </p:nvGrpSpPr>
        <p:grpSpPr>
          <a:xfrm>
            <a:off x="0" y="4653726"/>
            <a:ext cx="9599082" cy="7508001"/>
            <a:chOff x="0" y="4653726"/>
            <a:chExt cx="9599082" cy="7508001"/>
          </a:xfrm>
        </p:grpSpPr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B8152A8C-52C6-418D-A1DF-DF0CFA0147D4}"/>
                </a:ext>
              </a:extLst>
            </p:cNvPr>
            <p:cNvGrpSpPr/>
            <p:nvPr/>
          </p:nvGrpSpPr>
          <p:grpSpPr>
            <a:xfrm rot="5400000">
              <a:off x="1045540" y="3608186"/>
              <a:ext cx="7508001" cy="9599082"/>
              <a:chOff x="11628086" y="-3595342"/>
              <a:chExt cx="9602030" cy="10104269"/>
            </a:xfrm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176F0AB7-AF9C-4469-928C-E7C98619DC47}"/>
                  </a:ext>
                </a:extLst>
              </p:cNvPr>
              <p:cNvGrpSpPr/>
              <p:nvPr/>
            </p:nvGrpSpPr>
            <p:grpSpPr>
              <a:xfrm>
                <a:off x="11628086" y="-3595342"/>
                <a:ext cx="9602030" cy="10104269"/>
                <a:chOff x="-566867" y="-3850142"/>
                <a:chExt cx="9602030" cy="10483044"/>
              </a:xfrm>
            </p:grpSpPr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9CF5D2D6-439A-4D39-BF80-D61035E767A5}"/>
                    </a:ext>
                  </a:extLst>
                </p:cNvPr>
                <p:cNvSpPr/>
                <p:nvPr/>
              </p:nvSpPr>
              <p:spPr>
                <a:xfrm rot="16200000">
                  <a:off x="-1007374" y="-2760013"/>
                  <a:ext cx="10483043" cy="8302785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>
                  <a:outerShdw blurRad="2159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02B3ED0A-E8FB-4BE6-89DD-7A386C6F86F0}"/>
                    </a:ext>
                  </a:extLst>
                </p:cNvPr>
                <p:cNvSpPr/>
                <p:nvPr/>
              </p:nvSpPr>
              <p:spPr>
                <a:xfrm>
                  <a:off x="698310" y="260076"/>
                  <a:ext cx="8336853" cy="5428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/>
                  <a:endParaRPr lang="en-US" sz="2800" dirty="0"/>
                </a:p>
              </p:txBody>
            </p: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FB4BEFF8-B16B-492D-A975-30ACE2B36453}"/>
                    </a:ext>
                  </a:extLst>
                </p:cNvPr>
                <p:cNvSpPr/>
                <p:nvPr/>
              </p:nvSpPr>
              <p:spPr>
                <a:xfrm rot="16200000">
                  <a:off x="-1367983" y="5197085"/>
                  <a:ext cx="2236933" cy="634701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200" dirty="0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StashAway</a:t>
                  </a:r>
                </a:p>
              </p:txBody>
            </p:sp>
          </p:grpSp>
          <p:sp>
            <p:nvSpPr>
              <p:cNvPr id="193" name="TextBox 16">
                <a:extLst>
                  <a:ext uri="{FF2B5EF4-FFF2-40B4-BE49-F238E27FC236}">
                    <a16:creationId xmlns:a16="http://schemas.microsoft.com/office/drawing/2014/main" id="{E3C52F03-236D-465B-B20C-8A15024D2E1C}"/>
                  </a:ext>
                </a:extLst>
              </p:cNvPr>
              <p:cNvSpPr txBox="1"/>
              <p:nvPr/>
            </p:nvSpPr>
            <p:spPr>
              <a:xfrm rot="16200000">
                <a:off x="12147499" y="2079107"/>
                <a:ext cx="4568693" cy="4093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Content of transactions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Can be found under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“Transaction” 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Feature.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Show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Status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of each transaction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.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Different Status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are displayed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together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in a chronological manner.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Options 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to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view transaction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. (e.g., All Account Transactions, General Investing, StashAway Simple)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Total Amount of Deposits and Withdrawal are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not shown.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Separate column for notice is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not provided. </a:t>
                </a:r>
              </a:p>
              <a:p>
                <a:pPr lvl="0">
                  <a:spcAft>
                    <a:spcPts val="1200"/>
                  </a:spcAft>
                </a:pP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TextBox 16">
                <a:extLst>
                  <a:ext uri="{FF2B5EF4-FFF2-40B4-BE49-F238E27FC236}">
                    <a16:creationId xmlns:a16="http://schemas.microsoft.com/office/drawing/2014/main" id="{9B4916D1-41A0-49D1-B21D-E0371E223DF3}"/>
                  </a:ext>
                </a:extLst>
              </p:cNvPr>
              <p:cNvSpPr txBox="1"/>
              <p:nvPr/>
            </p:nvSpPr>
            <p:spPr>
              <a:xfrm rot="16200000">
                <a:off x="13834584" y="97093"/>
                <a:ext cx="3639020" cy="551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TextBox 16">
                <a:extLst>
                  <a:ext uri="{FF2B5EF4-FFF2-40B4-BE49-F238E27FC236}">
                    <a16:creationId xmlns:a16="http://schemas.microsoft.com/office/drawing/2014/main" id="{18728C98-B337-4F98-AB2D-EAA378CE4F60}"/>
                  </a:ext>
                </a:extLst>
              </p:cNvPr>
              <p:cNvSpPr txBox="1"/>
              <p:nvPr/>
            </p:nvSpPr>
            <p:spPr>
              <a:xfrm rot="16200000">
                <a:off x="11212659" y="-1728391"/>
                <a:ext cx="4568693" cy="2223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Comment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Ease of access 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– Easily find the feature from its icon.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Categorized-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The transaction history can be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viewed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based on the user’s desired category. 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endParaRPr>
              </a:p>
              <a:p>
                <a:pPr lvl="0">
                  <a:spcAft>
                    <a:spcPts val="1200"/>
                  </a:spcAft>
                </a:pP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F9C597-3717-457F-BE8C-A00CCFA1E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8511" y="6549652"/>
              <a:ext cx="1592246" cy="31121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5B81E5-F931-4F3E-9CDF-2CA15A801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5268" y="6547902"/>
              <a:ext cx="1961771" cy="25705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952935-05C2-4C44-9027-9F6792AB4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8254" y="7996053"/>
              <a:ext cx="2543530" cy="145752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7B5A51-CD12-4E4E-8BF9-5BFA59282DBE}"/>
              </a:ext>
            </a:extLst>
          </p:cNvPr>
          <p:cNvGrpSpPr/>
          <p:nvPr/>
        </p:nvGrpSpPr>
        <p:grpSpPr>
          <a:xfrm>
            <a:off x="9226" y="4653724"/>
            <a:ext cx="9692373" cy="7446419"/>
            <a:chOff x="9226" y="4653724"/>
            <a:chExt cx="9692373" cy="744641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F5740F9E-E8F3-402A-A491-69E5DEDEAE75}"/>
                </a:ext>
              </a:extLst>
            </p:cNvPr>
            <p:cNvGrpSpPr/>
            <p:nvPr/>
          </p:nvGrpSpPr>
          <p:grpSpPr>
            <a:xfrm rot="5400000">
              <a:off x="1132203" y="3530747"/>
              <a:ext cx="7446419" cy="9692373"/>
              <a:chOff x="11706844" y="-3597243"/>
              <a:chExt cx="9523272" cy="10104268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FA19C684-C7D4-4B96-AFDD-AE1589E05326}"/>
                  </a:ext>
                </a:extLst>
              </p:cNvPr>
              <p:cNvGrpSpPr/>
              <p:nvPr/>
            </p:nvGrpSpPr>
            <p:grpSpPr>
              <a:xfrm>
                <a:off x="11706844" y="-3597243"/>
                <a:ext cx="9523272" cy="10104268"/>
                <a:chOff x="-488109" y="-3852114"/>
                <a:chExt cx="9523272" cy="10483043"/>
              </a:xfrm>
            </p:grpSpPr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C9470A8C-B5A4-4792-BD08-88F87EAA1319}"/>
                    </a:ext>
                  </a:extLst>
                </p:cNvPr>
                <p:cNvSpPr/>
                <p:nvPr/>
              </p:nvSpPr>
              <p:spPr>
                <a:xfrm rot="16200000">
                  <a:off x="-954512" y="-2761985"/>
                  <a:ext cx="10483043" cy="8302785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2159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A4D9C15D-B10E-40AE-8212-7E5DB3C9E059}"/>
                    </a:ext>
                  </a:extLst>
                </p:cNvPr>
                <p:cNvSpPr/>
                <p:nvPr/>
              </p:nvSpPr>
              <p:spPr>
                <a:xfrm rot="16200000">
                  <a:off x="-1423986" y="2841398"/>
                  <a:ext cx="2506456" cy="634701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200" dirty="0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Competitor 1- </a:t>
                  </a:r>
                  <a:r>
                    <a:rPr lang="en-US" sz="2200" dirty="0" err="1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Raiz</a:t>
                  </a:r>
                  <a:endPara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3663AC54-82EE-4D3F-B7C2-A9202FF46E8B}"/>
                    </a:ext>
                  </a:extLst>
                </p:cNvPr>
                <p:cNvSpPr/>
                <p:nvPr/>
              </p:nvSpPr>
              <p:spPr>
                <a:xfrm>
                  <a:off x="698310" y="260076"/>
                  <a:ext cx="8336853" cy="5428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/>
                  <a:endParaRPr lang="en-US" sz="2800" dirty="0"/>
                </a:p>
              </p:txBody>
            </p:sp>
          </p:grpSp>
          <p:sp>
            <p:nvSpPr>
              <p:cNvPr id="209" name="TextBox 16">
                <a:extLst>
                  <a:ext uri="{FF2B5EF4-FFF2-40B4-BE49-F238E27FC236}">
                    <a16:creationId xmlns:a16="http://schemas.microsoft.com/office/drawing/2014/main" id="{8DD3E020-18E4-490E-B6B0-B11469E8AB55}"/>
                  </a:ext>
                </a:extLst>
              </p:cNvPr>
              <p:cNvSpPr txBox="1"/>
              <p:nvPr/>
            </p:nvSpPr>
            <p:spPr>
              <a:xfrm rot="16200000">
                <a:off x="11801686" y="-1625610"/>
                <a:ext cx="3639020" cy="2073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just"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GB" sz="2200" dirty="0">
                    <a:solidFill>
                      <a:schemeClr val="bg1"/>
                    </a:solidFill>
                    <a:effectLst/>
                    <a:latin typeface="Bebas Neue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Comments:</a:t>
                </a:r>
                <a:endParaRPr lang="en-GB" sz="1100" dirty="0">
                  <a:solidFill>
                    <a:schemeClr val="bg1"/>
                  </a:solidFill>
                  <a:latin typeface="Bebas Neue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marR="0" indent="-171450" algn="just">
                  <a:spcBef>
                    <a:spcPts val="12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Ease of access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Can be found easily within one click.</a:t>
                </a:r>
              </a:p>
              <a:p>
                <a:pPr marL="171450" marR="0" indent="-171450" algn="just">
                  <a:spcBef>
                    <a:spcPts val="12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</a:rPr>
                  <a:t>Categorized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</a:rPr>
                  <a:t> – Pending and completed transactions are sorted clearly.</a:t>
                </a:r>
                <a:endPara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TextBox 16">
                <a:extLst>
                  <a:ext uri="{FF2B5EF4-FFF2-40B4-BE49-F238E27FC236}">
                    <a16:creationId xmlns:a16="http://schemas.microsoft.com/office/drawing/2014/main" id="{5091F621-A4E1-439D-97B1-BE85A570F8F3}"/>
                  </a:ext>
                </a:extLst>
              </p:cNvPr>
              <p:cNvSpPr txBox="1"/>
              <p:nvPr/>
            </p:nvSpPr>
            <p:spPr>
              <a:xfrm rot="16200000">
                <a:off x="12172334" y="-727572"/>
                <a:ext cx="5250657" cy="334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endPara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16">
                <a:extLst>
                  <a:ext uri="{FF2B5EF4-FFF2-40B4-BE49-F238E27FC236}">
                    <a16:creationId xmlns:a16="http://schemas.microsoft.com/office/drawing/2014/main" id="{831D4D81-2523-439E-8494-184C994CB3BC}"/>
                  </a:ext>
                </a:extLst>
              </p:cNvPr>
              <p:cNvSpPr txBox="1"/>
              <p:nvPr/>
            </p:nvSpPr>
            <p:spPr>
              <a:xfrm rot="16200000">
                <a:off x="12497077" y="2614937"/>
                <a:ext cx="3639020" cy="3463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Content of Transactions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Found under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“Past”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  Feature.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Shows the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status 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of each transaction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All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Pending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Transactions are displayed at the top, separate from completed transactions.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Options to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view transactions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 are not provided.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Total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amount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of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withdrawals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, reinvested dividend, returns and referrals are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shown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Separate colum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n for notices is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not provided.</a:t>
                </a: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A5E2F0B-F940-4BEC-BE6E-2392CB689CD9}"/>
                </a:ext>
              </a:extLst>
            </p:cNvPr>
            <p:cNvGrpSpPr/>
            <p:nvPr/>
          </p:nvGrpSpPr>
          <p:grpSpPr>
            <a:xfrm>
              <a:off x="4282911" y="6926571"/>
              <a:ext cx="1474228" cy="2426317"/>
              <a:chOff x="-849" y="0"/>
              <a:chExt cx="1891904" cy="3031512"/>
            </a:xfrm>
            <a:noFill/>
          </p:grpSpPr>
          <p:pic>
            <p:nvPicPr>
              <p:cNvPr id="67" name="Picture 66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D9266B9C-8DC5-471C-BD22-03092F4DD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" b="17550"/>
              <a:stretch/>
            </p:blipFill>
            <p:spPr bwMode="auto">
              <a:xfrm>
                <a:off x="9519" y="0"/>
                <a:ext cx="1881536" cy="3031512"/>
              </a:xfrm>
              <a:prstGeom prst="rect">
                <a:avLst/>
              </a:prstGeom>
              <a:grp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B7F7634-DF1A-47A0-A802-98769D85C4D2}"/>
                  </a:ext>
                </a:extLst>
              </p:cNvPr>
              <p:cNvSpPr/>
              <p:nvPr/>
            </p:nvSpPr>
            <p:spPr>
              <a:xfrm>
                <a:off x="-849" y="1232143"/>
                <a:ext cx="1882775" cy="1747863"/>
              </a:xfrm>
              <a:prstGeom prst="rect">
                <a:avLst/>
              </a:prstGeom>
              <a:grpFill/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MY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C355193-D829-4027-811D-4C9A5621FBEA}"/>
                </a:ext>
              </a:extLst>
            </p:cNvPr>
            <p:cNvGrpSpPr/>
            <p:nvPr/>
          </p:nvGrpSpPr>
          <p:grpSpPr>
            <a:xfrm>
              <a:off x="6661866" y="6933716"/>
              <a:ext cx="1486856" cy="2377947"/>
              <a:chOff x="0" y="0"/>
              <a:chExt cx="1955800" cy="2993366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A98891A7-9F99-434B-B0B6-5FD6D8C05B56}"/>
                  </a:ext>
                </a:extLst>
              </p:cNvPr>
              <p:cNvGrpSpPr/>
              <p:nvPr/>
            </p:nvGrpSpPr>
            <p:grpSpPr>
              <a:xfrm>
                <a:off x="0" y="0"/>
                <a:ext cx="1955800" cy="2993366"/>
                <a:chOff x="0" y="0"/>
                <a:chExt cx="1762605" cy="2622878"/>
              </a:xfrm>
            </p:grpSpPr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1627AEB8-BFAF-41C9-A127-B10245E7CE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r="30" b="2657"/>
                <a:stretch/>
              </p:blipFill>
              <p:spPr bwMode="auto">
                <a:xfrm>
                  <a:off x="6828" y="0"/>
                  <a:ext cx="1755236" cy="2622878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BBAA2D7D-4763-4DDA-821C-7A9982E2467A}"/>
                    </a:ext>
                  </a:extLst>
                </p:cNvPr>
                <p:cNvSpPr/>
                <p:nvPr/>
              </p:nvSpPr>
              <p:spPr>
                <a:xfrm>
                  <a:off x="0" y="1297205"/>
                  <a:ext cx="1762605" cy="959578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MY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45B5F410-6BA1-4017-8357-4818136520F4}"/>
                  </a:ext>
                </a:extLst>
              </p:cNvPr>
              <p:cNvGrpSpPr/>
              <p:nvPr/>
            </p:nvGrpSpPr>
            <p:grpSpPr>
              <a:xfrm>
                <a:off x="0" y="304800"/>
                <a:ext cx="1799147" cy="1168793"/>
                <a:chOff x="0" y="-28575"/>
                <a:chExt cx="1799147" cy="1168793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6095432F-DE63-41E6-9F1D-01C0ABCB226C}"/>
                    </a:ext>
                  </a:extLst>
                </p:cNvPr>
                <p:cNvSpPr/>
                <p:nvPr/>
              </p:nvSpPr>
              <p:spPr>
                <a:xfrm>
                  <a:off x="161925" y="-28575"/>
                  <a:ext cx="1637222" cy="914017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MY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7A2E000B-8C0A-4468-8086-BBFF05DDBB00}"/>
                    </a:ext>
                  </a:extLst>
                </p:cNvPr>
                <p:cNvSpPr/>
                <p:nvPr/>
              </p:nvSpPr>
              <p:spPr>
                <a:xfrm>
                  <a:off x="0" y="952234"/>
                  <a:ext cx="351885" cy="18798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MY"/>
                </a:p>
              </p:txBody>
            </p: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FE6FCB-3F82-4668-98B7-B6B6AD0D8E07}"/>
              </a:ext>
            </a:extLst>
          </p:cNvPr>
          <p:cNvGrpSpPr/>
          <p:nvPr/>
        </p:nvGrpSpPr>
        <p:grpSpPr>
          <a:xfrm>
            <a:off x="-80410" y="4653721"/>
            <a:ext cx="9692374" cy="7496339"/>
            <a:chOff x="-80410" y="4653721"/>
            <a:chExt cx="9692374" cy="7496339"/>
          </a:xfrm>
        </p:grpSpPr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7A558B15-ACF6-4787-9301-67EC2025A16C}"/>
                </a:ext>
              </a:extLst>
            </p:cNvPr>
            <p:cNvGrpSpPr/>
            <p:nvPr/>
          </p:nvGrpSpPr>
          <p:grpSpPr>
            <a:xfrm rot="5400000">
              <a:off x="1017607" y="3555704"/>
              <a:ext cx="7496339" cy="9692374"/>
              <a:chOff x="11643002" y="-3601056"/>
              <a:chExt cx="9587114" cy="10104268"/>
            </a:xfrm>
          </p:grpSpPr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035D8DDD-963E-4BF8-9D25-6BC9B78977A0}"/>
                  </a:ext>
                </a:extLst>
              </p:cNvPr>
              <p:cNvGrpSpPr/>
              <p:nvPr/>
            </p:nvGrpSpPr>
            <p:grpSpPr>
              <a:xfrm>
                <a:off x="11643002" y="-3601056"/>
                <a:ext cx="9587114" cy="10104268"/>
                <a:chOff x="-551951" y="-3856070"/>
                <a:chExt cx="9587114" cy="10483043"/>
              </a:xfrm>
            </p:grpSpPr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01DCD47C-2D7E-4770-9077-33678FF34503}"/>
                    </a:ext>
                  </a:extLst>
                </p:cNvPr>
                <p:cNvSpPr/>
                <p:nvPr/>
              </p:nvSpPr>
              <p:spPr>
                <a:xfrm rot="16200000">
                  <a:off x="-1570005" y="236759"/>
                  <a:ext cx="2670810" cy="634701"/>
                </a:xfrm>
                <a:prstGeom prst="rect">
                  <a:avLst/>
                </a:prstGeom>
                <a:solidFill>
                  <a:schemeClr val="accent6">
                    <a:lumMod val="25000"/>
                    <a:lumOff val="75000"/>
                  </a:schemeClr>
                </a:solidFill>
                <a:ln>
                  <a:solidFill>
                    <a:schemeClr val="accent6">
                      <a:lumMod val="10000"/>
                      <a:lumOff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200" dirty="0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Competitor 2 – My-Theo</a:t>
                  </a:r>
                </a:p>
              </p:txBody>
            </p:sp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0EB55CD5-9CAB-4BDD-B198-E669C8D72A07}"/>
                    </a:ext>
                  </a:extLst>
                </p:cNvPr>
                <p:cNvSpPr/>
                <p:nvPr/>
              </p:nvSpPr>
              <p:spPr>
                <a:xfrm>
                  <a:off x="698310" y="260076"/>
                  <a:ext cx="8336853" cy="5428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/>
                  <a:endParaRPr lang="en-US" sz="2800" dirty="0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A5A7384D-1054-4215-83B3-53E635EDF325}"/>
                    </a:ext>
                  </a:extLst>
                </p:cNvPr>
                <p:cNvSpPr/>
                <p:nvPr/>
              </p:nvSpPr>
              <p:spPr>
                <a:xfrm rot="16200000">
                  <a:off x="-1128142" y="-2765940"/>
                  <a:ext cx="10483043" cy="8302784"/>
                </a:xfrm>
                <a:prstGeom prst="rect">
                  <a:avLst/>
                </a:prstGeom>
                <a:solidFill>
                  <a:schemeClr val="accent6">
                    <a:lumMod val="25000"/>
                    <a:lumOff val="75000"/>
                  </a:schemeClr>
                </a:solidFill>
                <a:ln>
                  <a:noFill/>
                </a:ln>
                <a:effectLst>
                  <a:outerShdw blurRad="2159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sp>
            <p:nvSpPr>
              <p:cNvPr id="216" name="TextBox 16">
                <a:extLst>
                  <a:ext uri="{FF2B5EF4-FFF2-40B4-BE49-F238E27FC236}">
                    <a16:creationId xmlns:a16="http://schemas.microsoft.com/office/drawing/2014/main" id="{A5D4DC73-5353-4A42-93EC-8D73D9BB1F0C}"/>
                  </a:ext>
                </a:extLst>
              </p:cNvPr>
              <p:cNvSpPr txBox="1"/>
              <p:nvPr/>
            </p:nvSpPr>
            <p:spPr>
              <a:xfrm rot="16200000">
                <a:off x="12242420" y="2084274"/>
                <a:ext cx="4388308" cy="4093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Content of Transactions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Found under “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Activity</a:t>
                </a:r>
                <a:r>
                  <a:rPr lang="en-US" sz="1100" kern="0" noProof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” from the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 “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Main Portfolio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” feature.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Status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of each transaction is not shown.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All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deposit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/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withdrawal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are displayed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together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in a chronological manner.</a:t>
                </a:r>
                <a:endPara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Options to view transactions are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not provided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Total Deposit 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and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Total Withdrawal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are shown.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Separate Column 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for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notices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 for user to receive notifications for transactions. 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endParaRPr>
              </a:p>
              <a:p>
                <a:pPr lvl="0">
                  <a:spcAft>
                    <a:spcPts val="1200"/>
                  </a:spcAft>
                </a:pP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TextBox 16">
                <a:extLst>
                  <a:ext uri="{FF2B5EF4-FFF2-40B4-BE49-F238E27FC236}">
                    <a16:creationId xmlns:a16="http://schemas.microsoft.com/office/drawing/2014/main" id="{83B30FE2-D2E0-472C-BCB3-8D54716AC97A}"/>
                  </a:ext>
                </a:extLst>
              </p:cNvPr>
              <p:cNvSpPr txBox="1"/>
              <p:nvPr/>
            </p:nvSpPr>
            <p:spPr>
              <a:xfrm rot="16200000">
                <a:off x="11028767" y="-1333112"/>
                <a:ext cx="4388308" cy="1666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50"/>
                  </a:spcAft>
                </a:pPr>
                <a:r>
                  <a:rPr lang="en-GB" sz="2200" dirty="0">
                    <a:solidFill>
                      <a:schemeClr val="bg1"/>
                    </a:solidFill>
                    <a:effectLst/>
                    <a:latin typeface="Bebas Neue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Comments</a:t>
                </a:r>
                <a:r>
                  <a:rPr lang="en-GB" sz="2200" b="1" dirty="0">
                    <a:solidFill>
                      <a:schemeClr val="bg1"/>
                    </a:solidFill>
                    <a:effectLst/>
                    <a:latin typeface="Bebas Neue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MY" sz="2200" dirty="0">
                  <a:solidFill>
                    <a:schemeClr val="bg1"/>
                  </a:solidFill>
                  <a:effectLst/>
                  <a:latin typeface="Bebas Neue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1450" marR="0" lvl="0" indent="-171450" algn="just">
                  <a:spcBef>
                    <a:spcPts val="0"/>
                  </a:spcBef>
                  <a:spcAft>
                    <a:spcPts val="50"/>
                  </a:spcAft>
                  <a:buFont typeface="Arial" panose="020B0604020202020204" pitchFamily="34" charset="0"/>
                  <a:buChar char="•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Hard to access 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Difficult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to find as it is under other features.</a:t>
                </a:r>
                <a:r>
                  <a:rPr lang="en-MY" sz="1100" dirty="0">
                    <a:solidFill>
                      <a:schemeClr val="bg2"/>
                    </a:solidFill>
                    <a:latin typeface="Quicksand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71450" marR="0" lvl="0" indent="-171450" algn="just">
                  <a:spcBef>
                    <a:spcPts val="0"/>
                  </a:spcBef>
                  <a:spcAft>
                    <a:spcPts val="50"/>
                  </a:spcAft>
                  <a:buFont typeface="Arial" panose="020B0604020202020204" pitchFamily="34" charset="0"/>
                  <a:buChar char="•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</a:rPr>
                  <a:t>Uncategorized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</a:rPr>
                  <a:t> – Transactions are not sorted based on the status; thus, it lacks clarity</a:t>
                </a:r>
                <a:endPara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74C3A71-2421-4C88-AD6D-A364B7178043}"/>
                </a:ext>
              </a:extLst>
            </p:cNvPr>
            <p:cNvGrpSpPr/>
            <p:nvPr/>
          </p:nvGrpSpPr>
          <p:grpSpPr>
            <a:xfrm>
              <a:off x="4085494" y="6560800"/>
              <a:ext cx="1600285" cy="2985005"/>
              <a:chOff x="0" y="0"/>
              <a:chExt cx="2129155" cy="4033149"/>
            </a:xfrm>
          </p:grpSpPr>
          <p:pic>
            <p:nvPicPr>
              <p:cNvPr id="94" name="Picture 93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19D796FD-EC80-46C9-A5C5-99A28C40D1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49" b="40830"/>
              <a:stretch/>
            </p:blipFill>
            <p:spPr bwMode="auto">
              <a:xfrm>
                <a:off x="9525" y="1601099"/>
                <a:ext cx="2119630" cy="243205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BFD615AE-A06F-481A-A519-77E8AEBED3D9}"/>
                  </a:ext>
                </a:extLst>
              </p:cNvPr>
              <p:cNvGrpSpPr/>
              <p:nvPr/>
            </p:nvGrpSpPr>
            <p:grpSpPr>
              <a:xfrm>
                <a:off x="0" y="0"/>
                <a:ext cx="2125345" cy="1569720"/>
                <a:chOff x="0" y="0"/>
                <a:chExt cx="2125345" cy="1569720"/>
              </a:xfrm>
            </p:grpSpPr>
            <p:pic>
              <p:nvPicPr>
                <p:cNvPr id="96" name="Picture 95" descr="Graphical user interface, application&#10;&#10;Description automatically generated">
                  <a:extLst>
                    <a:ext uri="{FF2B5EF4-FFF2-40B4-BE49-F238E27FC236}">
                      <a16:creationId xmlns:a16="http://schemas.microsoft.com/office/drawing/2014/main" id="{8F86786B-11DE-469F-980D-C583529969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26" b="60440"/>
                <a:stretch/>
              </p:blipFill>
              <p:spPr bwMode="auto">
                <a:xfrm>
                  <a:off x="0" y="0"/>
                  <a:ext cx="2125345" cy="156972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F90AD090-2D82-431A-A6E5-AABF9B34787F}"/>
                    </a:ext>
                  </a:extLst>
                </p:cNvPr>
                <p:cNvSpPr/>
                <p:nvPr/>
              </p:nvSpPr>
              <p:spPr>
                <a:xfrm>
                  <a:off x="1552575" y="485775"/>
                  <a:ext cx="396240" cy="43815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MY"/>
                </a:p>
              </p:txBody>
            </p:sp>
          </p:grp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33E962C-F0E6-43A1-8F13-AFD9026586E4}"/>
                </a:ext>
              </a:extLst>
            </p:cNvPr>
            <p:cNvGrpSpPr/>
            <p:nvPr/>
          </p:nvGrpSpPr>
          <p:grpSpPr>
            <a:xfrm>
              <a:off x="5797858" y="6564730"/>
              <a:ext cx="2410883" cy="1798220"/>
              <a:chOff x="0" y="0"/>
              <a:chExt cx="2141064" cy="1390015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2A5D878-F3A5-47F0-A0F3-DCC0CB47C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9" y="0"/>
                <a:ext cx="2134235" cy="1390015"/>
              </a:xfrm>
              <a:prstGeom prst="rect">
                <a:avLst/>
              </a:prstGeom>
            </p:spPr>
          </p:pic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7F2DEDA-DBFD-4F61-BD50-9B49B4B6BC34}"/>
                  </a:ext>
                </a:extLst>
              </p:cNvPr>
              <p:cNvSpPr/>
              <p:nvPr/>
            </p:nvSpPr>
            <p:spPr>
              <a:xfrm>
                <a:off x="0" y="336431"/>
                <a:ext cx="2134367" cy="964648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MY"/>
              </a:p>
            </p:txBody>
          </p:sp>
        </p:grp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ADF7F314-3E98-4EC1-9818-04F36855033B}"/>
                </a:ext>
              </a:extLst>
            </p:cNvPr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416" y="8517903"/>
              <a:ext cx="2368278" cy="88868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2093499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09877E-6 L -0.0007 -0.914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4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93827E-6 L -0.00312 -0.9182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4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0.00035 -0.914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7"/>
          <p:cNvSpPr/>
          <p:nvPr/>
        </p:nvSpPr>
        <p:spPr>
          <a:xfrm>
            <a:off x="720000" y="484853"/>
            <a:ext cx="1284600" cy="1284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719999" y="2125719"/>
            <a:ext cx="4135414" cy="181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" sz="91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More</a:t>
            </a:r>
            <a:endParaRPr sz="91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46" name="Google Shape;746;p27"/>
          <p:cNvSpPr txBox="1">
            <a:spLocks noGrp="1"/>
          </p:cNvSpPr>
          <p:nvPr>
            <p:ph type="subTitle" idx="1"/>
          </p:nvPr>
        </p:nvSpPr>
        <p:spPr>
          <a:xfrm>
            <a:off x="882609" y="3537216"/>
            <a:ext cx="2729400" cy="70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tx2"/>
                </a:solidFill>
                <a:latin typeface="Bebas Neue" panose="020B0604020202020204" charset="0"/>
              </a:rPr>
              <a:t>By: Ho Kar yan</a:t>
            </a:r>
            <a:endParaRPr sz="2500" dirty="0">
              <a:solidFill>
                <a:schemeClr val="tx2"/>
              </a:solidFill>
              <a:latin typeface="Bebas Neue" panose="020B0604020202020204" charset="0"/>
            </a:endParaRPr>
          </a:p>
        </p:txBody>
      </p:sp>
      <p:sp>
        <p:nvSpPr>
          <p:cNvPr id="747" name="Google Shape;747;p27"/>
          <p:cNvSpPr txBox="1">
            <a:spLocks noGrp="1"/>
          </p:cNvSpPr>
          <p:nvPr>
            <p:ph type="title" idx="2"/>
          </p:nvPr>
        </p:nvSpPr>
        <p:spPr>
          <a:xfrm>
            <a:off x="888250" y="653025"/>
            <a:ext cx="948300" cy="94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05.</a:t>
            </a:r>
            <a:endParaRPr dirty="0"/>
          </a:p>
        </p:txBody>
      </p:sp>
      <p:grpSp>
        <p:nvGrpSpPr>
          <p:cNvPr id="899" name="Google Shape;899;p27"/>
          <p:cNvGrpSpPr/>
          <p:nvPr/>
        </p:nvGrpSpPr>
        <p:grpSpPr>
          <a:xfrm>
            <a:off x="7631947" y="671363"/>
            <a:ext cx="636814" cy="120078"/>
            <a:chOff x="8209059" y="198000"/>
            <a:chExt cx="636814" cy="120078"/>
          </a:xfrm>
        </p:grpSpPr>
        <p:sp>
          <p:nvSpPr>
            <p:cNvPr id="900" name="Google Shape;900;p27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Pricing | StashAway">
            <a:extLst>
              <a:ext uri="{FF2B5EF4-FFF2-40B4-BE49-F238E27FC236}">
                <a16:creationId xmlns:a16="http://schemas.microsoft.com/office/drawing/2014/main" id="{C18C80F3-915B-4773-919E-51E45638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57" y="1651362"/>
            <a:ext cx="3221184" cy="16779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Google Shape;1919;p39">
            <a:extLst>
              <a:ext uri="{FF2B5EF4-FFF2-40B4-BE49-F238E27FC236}">
                <a16:creationId xmlns:a16="http://schemas.microsoft.com/office/drawing/2014/main" id="{346775AE-F393-4F1D-BC59-5C1243E4E925}"/>
              </a:ext>
            </a:extLst>
          </p:cNvPr>
          <p:cNvSpPr/>
          <p:nvPr/>
        </p:nvSpPr>
        <p:spPr>
          <a:xfrm>
            <a:off x="8239800" y="1431737"/>
            <a:ext cx="184200" cy="1842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919;p39">
            <a:extLst>
              <a:ext uri="{FF2B5EF4-FFF2-40B4-BE49-F238E27FC236}">
                <a16:creationId xmlns:a16="http://schemas.microsoft.com/office/drawing/2014/main" id="{36D1FE04-CFA8-4CA4-A671-234FFF475F09}"/>
              </a:ext>
            </a:extLst>
          </p:cNvPr>
          <p:cNvSpPr/>
          <p:nvPr/>
        </p:nvSpPr>
        <p:spPr>
          <a:xfrm>
            <a:off x="4752895" y="3353016"/>
            <a:ext cx="184200" cy="18420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29C8BF-A0C5-4C0D-B5B9-A320409D2D9B}"/>
              </a:ext>
            </a:extLst>
          </p:cNvPr>
          <p:cNvSpPr/>
          <p:nvPr/>
        </p:nvSpPr>
        <p:spPr>
          <a:xfrm>
            <a:off x="8148722" y="3342238"/>
            <a:ext cx="1186535" cy="13447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2037464-DCA6-4493-B0B1-8D965CF2AD7F}"/>
              </a:ext>
            </a:extLst>
          </p:cNvPr>
          <p:cNvSpPr/>
          <p:nvPr/>
        </p:nvSpPr>
        <p:spPr>
          <a:xfrm rot="5400000">
            <a:off x="4467913" y="1464061"/>
            <a:ext cx="894552" cy="11955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46" name="Google Shape;707;p25">
            <a:extLst>
              <a:ext uri="{FF2B5EF4-FFF2-40B4-BE49-F238E27FC236}">
                <a16:creationId xmlns:a16="http://schemas.microsoft.com/office/drawing/2014/main" id="{1FAF05EB-DC64-42C0-9701-60734ADF8EA7}"/>
              </a:ext>
            </a:extLst>
          </p:cNvPr>
          <p:cNvSpPr/>
          <p:nvPr/>
        </p:nvSpPr>
        <p:spPr>
          <a:xfrm>
            <a:off x="0" y="-4041"/>
            <a:ext cx="9159176" cy="46152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Bebas Neue" panose="020B0604020202020204" charset="0"/>
              </a:rPr>
              <a:t>My statement</a:t>
            </a:r>
            <a:endParaRPr sz="2500" dirty="0">
              <a:latin typeface="Bebas Neue" panose="020B060402020202020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F4E1C8-7C6A-4AD1-9113-FE58C6CC8670}"/>
              </a:ext>
            </a:extLst>
          </p:cNvPr>
          <p:cNvGrpSpPr/>
          <p:nvPr/>
        </p:nvGrpSpPr>
        <p:grpSpPr>
          <a:xfrm>
            <a:off x="-846" y="4658647"/>
            <a:ext cx="9599081" cy="7508001"/>
            <a:chOff x="-15175" y="4640391"/>
            <a:chExt cx="9599081" cy="7508001"/>
          </a:xfrm>
        </p:grpSpPr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B8152A8C-52C6-418D-A1DF-DF0CFA0147D4}"/>
                </a:ext>
              </a:extLst>
            </p:cNvPr>
            <p:cNvGrpSpPr/>
            <p:nvPr/>
          </p:nvGrpSpPr>
          <p:grpSpPr>
            <a:xfrm rot="5400000">
              <a:off x="1030365" y="3594851"/>
              <a:ext cx="7508001" cy="9599081"/>
              <a:chOff x="11628086" y="-3579367"/>
              <a:chExt cx="9602030" cy="10104268"/>
            </a:xfrm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176F0AB7-AF9C-4469-928C-E7C98619DC47}"/>
                  </a:ext>
                </a:extLst>
              </p:cNvPr>
              <p:cNvGrpSpPr/>
              <p:nvPr/>
            </p:nvGrpSpPr>
            <p:grpSpPr>
              <a:xfrm>
                <a:off x="11628086" y="-3579367"/>
                <a:ext cx="9602030" cy="10104268"/>
                <a:chOff x="-566867" y="-3833568"/>
                <a:chExt cx="9602030" cy="10483043"/>
              </a:xfrm>
            </p:grpSpPr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02B3ED0A-E8FB-4BE6-89DD-7A386C6F86F0}"/>
                    </a:ext>
                  </a:extLst>
                </p:cNvPr>
                <p:cNvSpPr/>
                <p:nvPr/>
              </p:nvSpPr>
              <p:spPr>
                <a:xfrm>
                  <a:off x="698310" y="260076"/>
                  <a:ext cx="8336853" cy="5428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/>
                  <a:endParaRPr lang="en-US" sz="2800" dirty="0"/>
                </a:p>
              </p:txBody>
            </p: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FB4BEFF8-B16B-492D-A975-30ACE2B36453}"/>
                    </a:ext>
                  </a:extLst>
                </p:cNvPr>
                <p:cNvSpPr/>
                <p:nvPr/>
              </p:nvSpPr>
              <p:spPr>
                <a:xfrm rot="16200000">
                  <a:off x="-1367983" y="5197085"/>
                  <a:ext cx="2236933" cy="634701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200" dirty="0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StashAway</a:t>
                  </a: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9CF5D2D6-439A-4D39-BF80-D61035E767A5}"/>
                    </a:ext>
                  </a:extLst>
                </p:cNvPr>
                <p:cNvSpPr/>
                <p:nvPr/>
              </p:nvSpPr>
              <p:spPr>
                <a:xfrm rot="16200000">
                  <a:off x="-1021854" y="-2743439"/>
                  <a:ext cx="10483043" cy="8302785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>
                  <a:outerShdw blurRad="2159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sp>
            <p:nvSpPr>
              <p:cNvPr id="193" name="TextBox 16">
                <a:extLst>
                  <a:ext uri="{FF2B5EF4-FFF2-40B4-BE49-F238E27FC236}">
                    <a16:creationId xmlns:a16="http://schemas.microsoft.com/office/drawing/2014/main" id="{E3C52F03-236D-465B-B20C-8A15024D2E1C}"/>
                  </a:ext>
                </a:extLst>
              </p:cNvPr>
              <p:cNvSpPr txBox="1"/>
              <p:nvPr/>
            </p:nvSpPr>
            <p:spPr>
              <a:xfrm rot="16200000">
                <a:off x="11824868" y="2906627"/>
                <a:ext cx="3983515" cy="2853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Content of my Statement: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Can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Check Monthly Statements 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on the App.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Provide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Report</a:t>
                </a: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 Show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s The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Overall Performance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of Their Investment.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Able to know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General Performa</a:t>
                </a:r>
                <a:r>
                  <a:rPr lang="en-US" sz="1100" b="1" kern="0" dirty="0" err="1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nce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is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Good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or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Bad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endParaRPr>
              </a:p>
              <a:p>
                <a:pPr lvl="0">
                  <a:spcAft>
                    <a:spcPts val="1200"/>
                  </a:spcAft>
                </a:pP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TextBox 16">
                <a:extLst>
                  <a:ext uri="{FF2B5EF4-FFF2-40B4-BE49-F238E27FC236}">
                    <a16:creationId xmlns:a16="http://schemas.microsoft.com/office/drawing/2014/main" id="{8E5D2CAF-DCF0-4A2F-B2FD-A0EED85173E2}"/>
                  </a:ext>
                </a:extLst>
              </p:cNvPr>
              <p:cNvSpPr txBox="1"/>
              <p:nvPr/>
            </p:nvSpPr>
            <p:spPr>
              <a:xfrm rot="16200000">
                <a:off x="10811733" y="-1568102"/>
                <a:ext cx="5250657" cy="2105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just"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Comment </a:t>
                </a:r>
              </a:p>
              <a:p>
                <a:pPr marL="171450" marR="0" lvl="0" indent="-1714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Convenient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Users can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check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the statements of their investments easily.</a:t>
                </a:r>
              </a:p>
              <a:p>
                <a:pPr marL="171450" marR="0" lvl="0" indent="-1714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Accessible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Accessible for all users using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mobile phones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171450" marR="0" lvl="0" indent="-1714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Informative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 – Provides the information that users need.</a:t>
                </a:r>
                <a:endPara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B41F131-F1CD-4AC3-AD98-276CECDB9D86}"/>
                </a:ext>
              </a:extLst>
            </p:cNvPr>
            <p:cNvGrpSpPr/>
            <p:nvPr/>
          </p:nvGrpSpPr>
          <p:grpSpPr>
            <a:xfrm>
              <a:off x="7357423" y="6814377"/>
              <a:ext cx="1711338" cy="3275486"/>
              <a:chOff x="2863581" y="-156341"/>
              <a:chExt cx="2151096" cy="3884930"/>
            </a:xfrm>
          </p:grpSpPr>
          <p:pic>
            <p:nvPicPr>
              <p:cNvPr id="51" name="Picture 50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BADE1501-FEB9-47E5-B3A1-879E58950C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24" b="2768"/>
              <a:stretch/>
            </p:blipFill>
            <p:spPr bwMode="auto">
              <a:xfrm>
                <a:off x="2890602" y="-156341"/>
                <a:ext cx="2124075" cy="388493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6EFBDFC-6BFB-4C66-BE41-8031E73846D8}"/>
                  </a:ext>
                </a:extLst>
              </p:cNvPr>
              <p:cNvSpPr/>
              <p:nvPr/>
            </p:nvSpPr>
            <p:spPr>
              <a:xfrm>
                <a:off x="2863581" y="31443"/>
                <a:ext cx="2124075" cy="2790824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MY"/>
              </a:p>
            </p:txBody>
          </p:sp>
        </p:grp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5740F9E-E8F3-402A-A491-69E5DEDEAE75}"/>
              </a:ext>
            </a:extLst>
          </p:cNvPr>
          <p:cNvGrpSpPr/>
          <p:nvPr/>
        </p:nvGrpSpPr>
        <p:grpSpPr>
          <a:xfrm rot="5400000">
            <a:off x="1122978" y="3530747"/>
            <a:ext cx="7446419" cy="9692373"/>
            <a:chOff x="11706844" y="-3587626"/>
            <a:chExt cx="9523272" cy="10104268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FA19C684-C7D4-4B96-AFDD-AE1589E05326}"/>
                </a:ext>
              </a:extLst>
            </p:cNvPr>
            <p:cNvGrpSpPr/>
            <p:nvPr/>
          </p:nvGrpSpPr>
          <p:grpSpPr>
            <a:xfrm>
              <a:off x="11706844" y="-3587626"/>
              <a:ext cx="9523272" cy="10104268"/>
              <a:chOff x="-488109" y="-3842137"/>
              <a:chExt cx="9523272" cy="10483043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9470A8C-B5A4-4792-BD08-88F87EAA1319}"/>
                  </a:ext>
                </a:extLst>
              </p:cNvPr>
              <p:cNvSpPr/>
              <p:nvPr/>
            </p:nvSpPr>
            <p:spPr>
              <a:xfrm rot="16200000">
                <a:off x="-954512" y="-2752008"/>
                <a:ext cx="10483043" cy="830278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3663AC54-82EE-4D3F-B7C2-A9202FF46E8B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A4D9C15D-B10E-40AE-8212-7E5DB3C9E059}"/>
                  </a:ext>
                </a:extLst>
              </p:cNvPr>
              <p:cNvSpPr/>
              <p:nvPr/>
            </p:nvSpPr>
            <p:spPr>
              <a:xfrm rot="16200000">
                <a:off x="-1423986" y="2841398"/>
                <a:ext cx="2506456" cy="63470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Competitor 1- </a:t>
                </a:r>
                <a:r>
                  <a:rPr lang="en-US" sz="2200" dirty="0" err="1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Raiz</a:t>
                </a:r>
                <a:endParaRPr lang="en-US" sz="2200" dirty="0">
                  <a:solidFill>
                    <a:schemeClr val="tx1"/>
                  </a:solidFill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9" name="TextBox 16">
              <a:extLst>
                <a:ext uri="{FF2B5EF4-FFF2-40B4-BE49-F238E27FC236}">
                  <a16:creationId xmlns:a16="http://schemas.microsoft.com/office/drawing/2014/main" id="{8DD3E020-18E4-490E-B6B0-B11469E8AB55}"/>
                </a:ext>
              </a:extLst>
            </p:cNvPr>
            <p:cNvSpPr txBox="1"/>
            <p:nvPr/>
          </p:nvSpPr>
          <p:spPr>
            <a:xfrm rot="16200000">
              <a:off x="11091798" y="3984187"/>
              <a:ext cx="3639020" cy="104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All Courses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MY" sz="1100" b="0" i="0" dirty="0">
                  <a:solidFill>
                    <a:srgbClr val="202124"/>
                  </a:solidFill>
                  <a:effectLst/>
                  <a:latin typeface="Quicksand" panose="020B0604020202020204" charset="0"/>
                </a:rPr>
                <a:t>Does not have this feature</a:t>
              </a:r>
              <a:r>
                <a:rPr lang="en-MY" sz="1500" b="0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lang="en-US" sz="15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10" name="TextBox 16">
              <a:extLst>
                <a:ext uri="{FF2B5EF4-FFF2-40B4-BE49-F238E27FC236}">
                  <a16:creationId xmlns:a16="http://schemas.microsoft.com/office/drawing/2014/main" id="{F94F3D2C-BACC-48B1-A327-181CF2645F2A}"/>
                </a:ext>
              </a:extLst>
            </p:cNvPr>
            <p:cNvSpPr txBox="1"/>
            <p:nvPr/>
          </p:nvSpPr>
          <p:spPr>
            <a:xfrm rot="16200000">
              <a:off x="10322019" y="-1071948"/>
              <a:ext cx="5250657" cy="104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MY" sz="1500" b="0" i="0" dirty="0">
                  <a:solidFill>
                    <a:schemeClr val="tx2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lang="en-US" sz="1500" dirty="0">
                <a:solidFill>
                  <a:schemeClr val="tx2"/>
                </a:solidFill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21" name="TextBox 16">
              <a:extLst>
                <a:ext uri="{FF2B5EF4-FFF2-40B4-BE49-F238E27FC236}">
                  <a16:creationId xmlns:a16="http://schemas.microsoft.com/office/drawing/2014/main" id="{5091F621-A4E1-439D-97B1-BE85A570F8F3}"/>
                </a:ext>
              </a:extLst>
            </p:cNvPr>
            <p:cNvSpPr txBox="1"/>
            <p:nvPr/>
          </p:nvSpPr>
          <p:spPr>
            <a:xfrm rot="16200000">
              <a:off x="12172334" y="-727572"/>
              <a:ext cx="5250657" cy="33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endParaRPr lang="en-US" sz="11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8" name="Picture 6" descr="No Symbol Trash Can Stock Illustrations – 500 No Symbol Trash Can Stock  Illustrations, Vectors &amp; Clipart - Dreamstime">
            <a:extLst>
              <a:ext uri="{FF2B5EF4-FFF2-40B4-BE49-F238E27FC236}">
                <a16:creationId xmlns:a16="http://schemas.microsoft.com/office/drawing/2014/main" id="{9528AB31-6636-444B-A87B-29BA1F330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784" y="2542679"/>
            <a:ext cx="1634116" cy="16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o Upload Icon Stock Vector (Royalty Free) 667992322">
            <a:extLst>
              <a:ext uri="{FF2B5EF4-FFF2-40B4-BE49-F238E27FC236}">
                <a16:creationId xmlns:a16="http://schemas.microsoft.com/office/drawing/2014/main" id="{53ADCB0B-3755-4655-BE01-82159A58A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0"/>
          <a:stretch/>
        </p:blipFill>
        <p:spPr bwMode="auto">
          <a:xfrm>
            <a:off x="5318294" y="2204675"/>
            <a:ext cx="2345896" cy="227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A558B15-ACF6-4787-9301-67EC2025A16C}"/>
              </a:ext>
            </a:extLst>
          </p:cNvPr>
          <p:cNvGrpSpPr/>
          <p:nvPr/>
        </p:nvGrpSpPr>
        <p:grpSpPr>
          <a:xfrm rot="5400000">
            <a:off x="1004726" y="3555705"/>
            <a:ext cx="7496339" cy="9692374"/>
            <a:chOff x="11643002" y="-3587628"/>
            <a:chExt cx="9587114" cy="10104268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035D8DDD-963E-4BF8-9D25-6BC9B78977A0}"/>
                </a:ext>
              </a:extLst>
            </p:cNvPr>
            <p:cNvGrpSpPr/>
            <p:nvPr/>
          </p:nvGrpSpPr>
          <p:grpSpPr>
            <a:xfrm>
              <a:off x="11643002" y="-3587628"/>
              <a:ext cx="9587114" cy="10104268"/>
              <a:chOff x="-551951" y="-3842139"/>
              <a:chExt cx="9587114" cy="10483043"/>
            </a:xfrm>
          </p:grpSpPr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01DCD47C-2D7E-4770-9077-33678FF34503}"/>
                  </a:ext>
                </a:extLst>
              </p:cNvPr>
              <p:cNvSpPr/>
              <p:nvPr/>
            </p:nvSpPr>
            <p:spPr>
              <a:xfrm rot="16200000">
                <a:off x="-1570005" y="236759"/>
                <a:ext cx="2670810" cy="634701"/>
              </a:xfrm>
              <a:prstGeom prst="rect">
                <a:avLst/>
              </a:prstGeom>
              <a:solidFill>
                <a:schemeClr val="accent6">
                  <a:lumMod val="25000"/>
                  <a:lumOff val="75000"/>
                </a:schemeClr>
              </a:solidFill>
              <a:ln>
                <a:solidFill>
                  <a:schemeClr val="accent6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Competitor 2 – My-Theo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EB55CD5-9CAB-4BDD-B198-E669C8D72A07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A5A7384D-1054-4215-83B3-53E635EDF325}"/>
                  </a:ext>
                </a:extLst>
              </p:cNvPr>
              <p:cNvSpPr/>
              <p:nvPr/>
            </p:nvSpPr>
            <p:spPr>
              <a:xfrm rot="16200000">
                <a:off x="-1015701" y="-2752009"/>
                <a:ext cx="10483043" cy="8302784"/>
              </a:xfrm>
              <a:prstGeom prst="rect">
                <a:avLst/>
              </a:prstGeom>
              <a:solidFill>
                <a:schemeClr val="accent6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216" name="TextBox 16">
              <a:extLst>
                <a:ext uri="{FF2B5EF4-FFF2-40B4-BE49-F238E27FC236}">
                  <a16:creationId xmlns:a16="http://schemas.microsoft.com/office/drawing/2014/main" id="{A5D4DC73-5353-4A42-93EC-8D73D9BB1F0C}"/>
                </a:ext>
              </a:extLst>
            </p:cNvPr>
            <p:cNvSpPr txBox="1"/>
            <p:nvPr/>
          </p:nvSpPr>
          <p:spPr>
            <a:xfrm rot="16200000">
              <a:off x="11377169" y="3698810"/>
              <a:ext cx="3639020" cy="1613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All courses: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Does not have this feature </a:t>
              </a:r>
              <a:r>
                <a:rPr lang="en-MY" sz="1200" b="0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anose="020B0604020202020204" charset="0"/>
                <a:cs typeface="Arial" panose="020B0604020202020204" pitchFamily="34" charset="0"/>
                <a:sym typeface="Arial"/>
              </a:endParaRPr>
            </a:p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217" name="TextBox 16">
              <a:extLst>
                <a:ext uri="{FF2B5EF4-FFF2-40B4-BE49-F238E27FC236}">
                  <a16:creationId xmlns:a16="http://schemas.microsoft.com/office/drawing/2014/main" id="{9CAB586A-80D8-4DCD-9FE0-07CBDBACF3F0}"/>
                </a:ext>
              </a:extLst>
            </p:cNvPr>
            <p:cNvSpPr txBox="1"/>
            <p:nvPr/>
          </p:nvSpPr>
          <p:spPr>
            <a:xfrm rot="16200000">
              <a:off x="10292498" y="-1042423"/>
              <a:ext cx="5250657" cy="984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</a:t>
              </a: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MY" sz="1200" b="0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✖</a:t>
              </a:r>
              <a:endParaRPr lang="en-US" sz="12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84" name="Picture 12" descr="Checkmark, cloud, download, incomplete, no, transfers, upload icon -  Download on Iconfinder">
            <a:extLst>
              <a:ext uri="{FF2B5EF4-FFF2-40B4-BE49-F238E27FC236}">
                <a16:creationId xmlns:a16="http://schemas.microsoft.com/office/drawing/2014/main" id="{FE26557D-9F06-4EF0-AB6C-D40240CBD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77" y="2257572"/>
            <a:ext cx="1969110" cy="19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No Or Stop. Upload Arrow Icon. Direction Arrowhead Symbol. Navigation..  Royalty Free Cliparts, Vectors, And Stock Illustration. Image 123946770.">
            <a:extLst>
              <a:ext uri="{FF2B5EF4-FFF2-40B4-BE49-F238E27FC236}">
                <a16:creationId xmlns:a16="http://schemas.microsoft.com/office/drawing/2014/main" id="{EAC19624-D10F-4372-96A4-F5071E920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675" y="2032535"/>
            <a:ext cx="3258342" cy="263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28460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82716E-6 L 0.00087 -0.91172 " pathEditMode="relative" rAng="0" ptsTypes="AA">
                                      <p:cBhvr>
                                        <p:cTn id="18" dur="8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00087 -0.90247 " pathEditMode="fixed" rAng="0" ptsTypes="AA">
                                      <p:cBhvr>
                                        <p:cTn id="22" dur="8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1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469 -0.91203 " pathEditMode="fixed" rAng="0" ptsTypes="AA">
                                      <p:cBhvr>
                                        <p:cTn id="34" dur="8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456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5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5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5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5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7"/>
          <p:cNvSpPr/>
          <p:nvPr/>
        </p:nvSpPr>
        <p:spPr>
          <a:xfrm>
            <a:off x="720000" y="484853"/>
            <a:ext cx="1284600" cy="1284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720000" y="2125719"/>
            <a:ext cx="3714000" cy="181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Transactions</a:t>
            </a:r>
            <a:endParaRPr sz="91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46" name="Google Shape;746;p27"/>
          <p:cNvSpPr txBox="1">
            <a:spLocks noGrp="1"/>
          </p:cNvSpPr>
          <p:nvPr>
            <p:ph type="subTitle" idx="1"/>
          </p:nvPr>
        </p:nvSpPr>
        <p:spPr>
          <a:xfrm>
            <a:off x="882608" y="3537216"/>
            <a:ext cx="3284751" cy="70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tx2"/>
                </a:solidFill>
                <a:latin typeface="Bebas Neue" panose="020B0604020202020204" charset="0"/>
              </a:rPr>
              <a:t>By: Cleo isabelle sim wei wen</a:t>
            </a:r>
            <a:endParaRPr sz="2500" dirty="0">
              <a:solidFill>
                <a:schemeClr val="tx2"/>
              </a:solidFill>
              <a:latin typeface="Bebas Neue" panose="020B0604020202020204" charset="0"/>
            </a:endParaRPr>
          </a:p>
        </p:txBody>
      </p:sp>
      <p:sp>
        <p:nvSpPr>
          <p:cNvPr id="747" name="Google Shape;747;p27"/>
          <p:cNvSpPr txBox="1">
            <a:spLocks noGrp="1"/>
          </p:cNvSpPr>
          <p:nvPr>
            <p:ph type="title" idx="2"/>
          </p:nvPr>
        </p:nvSpPr>
        <p:spPr>
          <a:xfrm>
            <a:off x="888250" y="653025"/>
            <a:ext cx="948300" cy="94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grpSp>
        <p:nvGrpSpPr>
          <p:cNvPr id="899" name="Google Shape;899;p27"/>
          <p:cNvGrpSpPr/>
          <p:nvPr/>
        </p:nvGrpSpPr>
        <p:grpSpPr>
          <a:xfrm>
            <a:off x="7631947" y="671363"/>
            <a:ext cx="636814" cy="120078"/>
            <a:chOff x="8209059" y="198000"/>
            <a:chExt cx="636814" cy="120078"/>
          </a:xfrm>
        </p:grpSpPr>
        <p:sp>
          <p:nvSpPr>
            <p:cNvPr id="900" name="Google Shape;900;p27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Pricing | StashAway">
            <a:extLst>
              <a:ext uri="{FF2B5EF4-FFF2-40B4-BE49-F238E27FC236}">
                <a16:creationId xmlns:a16="http://schemas.microsoft.com/office/drawing/2014/main" id="{C18C80F3-915B-4773-919E-51E45638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57" y="1651362"/>
            <a:ext cx="3221184" cy="16779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Google Shape;1919;p39">
            <a:extLst>
              <a:ext uri="{FF2B5EF4-FFF2-40B4-BE49-F238E27FC236}">
                <a16:creationId xmlns:a16="http://schemas.microsoft.com/office/drawing/2014/main" id="{346775AE-F393-4F1D-BC59-5C1243E4E925}"/>
              </a:ext>
            </a:extLst>
          </p:cNvPr>
          <p:cNvSpPr/>
          <p:nvPr/>
        </p:nvSpPr>
        <p:spPr>
          <a:xfrm>
            <a:off x="8239800" y="1431737"/>
            <a:ext cx="184200" cy="1842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919;p39">
            <a:extLst>
              <a:ext uri="{FF2B5EF4-FFF2-40B4-BE49-F238E27FC236}">
                <a16:creationId xmlns:a16="http://schemas.microsoft.com/office/drawing/2014/main" id="{36D1FE04-CFA8-4CA4-A671-234FFF475F09}"/>
              </a:ext>
            </a:extLst>
          </p:cNvPr>
          <p:cNvSpPr/>
          <p:nvPr/>
        </p:nvSpPr>
        <p:spPr>
          <a:xfrm>
            <a:off x="4752895" y="3353016"/>
            <a:ext cx="184200" cy="18420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29C8BF-A0C5-4C0D-B5B9-A320409D2D9B}"/>
              </a:ext>
            </a:extLst>
          </p:cNvPr>
          <p:cNvSpPr/>
          <p:nvPr/>
        </p:nvSpPr>
        <p:spPr>
          <a:xfrm>
            <a:off x="8148722" y="3342238"/>
            <a:ext cx="1186535" cy="13447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2037464-DCA6-4493-B0B1-8D965CF2AD7F}"/>
              </a:ext>
            </a:extLst>
          </p:cNvPr>
          <p:cNvSpPr/>
          <p:nvPr/>
        </p:nvSpPr>
        <p:spPr>
          <a:xfrm rot="5400000">
            <a:off x="4467913" y="1464061"/>
            <a:ext cx="894552" cy="119552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46" name="Google Shape;707;p25">
            <a:extLst>
              <a:ext uri="{FF2B5EF4-FFF2-40B4-BE49-F238E27FC236}">
                <a16:creationId xmlns:a16="http://schemas.microsoft.com/office/drawing/2014/main" id="{1FAF05EB-DC64-42C0-9701-60734ADF8EA7}"/>
              </a:ext>
            </a:extLst>
          </p:cNvPr>
          <p:cNvSpPr/>
          <p:nvPr/>
        </p:nvSpPr>
        <p:spPr>
          <a:xfrm>
            <a:off x="27218" y="28359"/>
            <a:ext cx="9159176" cy="46152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Bebas Neue" panose="020B0604020202020204" charset="0"/>
              </a:rPr>
              <a:t>Refer a friend</a:t>
            </a:r>
            <a:endParaRPr sz="2500" dirty="0">
              <a:latin typeface="Bebas Neue" panose="020B060402020202020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55142D1-8E9D-4ACA-B912-831EB4C9EB19}"/>
              </a:ext>
            </a:extLst>
          </p:cNvPr>
          <p:cNvPicPr/>
          <p:nvPr/>
        </p:nvPicPr>
        <p:blipFill rotWithShape="1">
          <a:blip r:embed="rId4"/>
          <a:srcRect t="6695" b="13145"/>
          <a:stretch/>
        </p:blipFill>
        <p:spPr bwMode="auto">
          <a:xfrm>
            <a:off x="1854087" y="6825684"/>
            <a:ext cx="1656652" cy="2527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91" name="Group 190">
            <a:extLst>
              <a:ext uri="{FF2B5EF4-FFF2-40B4-BE49-F238E27FC236}">
                <a16:creationId xmlns:a16="http://schemas.microsoft.com/office/drawing/2014/main" id="{B8152A8C-52C6-418D-A1DF-DF0CFA0147D4}"/>
              </a:ext>
            </a:extLst>
          </p:cNvPr>
          <p:cNvGrpSpPr/>
          <p:nvPr/>
        </p:nvGrpSpPr>
        <p:grpSpPr>
          <a:xfrm rot="5400000">
            <a:off x="1045541" y="3607570"/>
            <a:ext cx="7508001" cy="9599082"/>
            <a:chOff x="11628086" y="-3595342"/>
            <a:chExt cx="9602030" cy="10104269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176F0AB7-AF9C-4469-928C-E7C98619DC47}"/>
                </a:ext>
              </a:extLst>
            </p:cNvPr>
            <p:cNvGrpSpPr/>
            <p:nvPr/>
          </p:nvGrpSpPr>
          <p:grpSpPr>
            <a:xfrm>
              <a:off x="11628086" y="-3595342"/>
              <a:ext cx="9602030" cy="10104269"/>
              <a:chOff x="-566867" y="-3850142"/>
              <a:chExt cx="9602030" cy="10483044"/>
            </a:xfrm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CF5D2D6-439A-4D39-BF80-D61035E767A5}"/>
                  </a:ext>
                </a:extLst>
              </p:cNvPr>
              <p:cNvSpPr/>
              <p:nvPr/>
            </p:nvSpPr>
            <p:spPr>
              <a:xfrm rot="16200000">
                <a:off x="-1007374" y="-2760013"/>
                <a:ext cx="10483043" cy="830278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2B3ED0A-E8FB-4BE6-89DD-7A386C6F86F0}"/>
                  </a:ext>
                </a:extLst>
              </p:cNvPr>
              <p:cNvSpPr/>
              <p:nvPr/>
            </p:nvSpPr>
            <p:spPr>
              <a:xfrm>
                <a:off x="698310" y="260076"/>
                <a:ext cx="8336853" cy="542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/>
                <a:endParaRPr lang="en-US" sz="2800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B4BEFF8-B16B-492D-A975-30ACE2B36453}"/>
                  </a:ext>
                </a:extLst>
              </p:cNvPr>
              <p:cNvSpPr/>
              <p:nvPr/>
            </p:nvSpPr>
            <p:spPr>
              <a:xfrm rot="16200000">
                <a:off x="-1367983" y="5197085"/>
                <a:ext cx="2236933" cy="63470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StashAway</a:t>
                </a:r>
              </a:p>
            </p:txBody>
          </p:sp>
        </p:grpSp>
        <p:sp>
          <p:nvSpPr>
            <p:cNvPr id="193" name="TextBox 16">
              <a:extLst>
                <a:ext uri="{FF2B5EF4-FFF2-40B4-BE49-F238E27FC236}">
                  <a16:creationId xmlns:a16="http://schemas.microsoft.com/office/drawing/2014/main" id="{E3C52F03-236D-465B-B20C-8A15024D2E1C}"/>
                </a:ext>
              </a:extLst>
            </p:cNvPr>
            <p:cNvSpPr txBox="1"/>
            <p:nvPr/>
          </p:nvSpPr>
          <p:spPr>
            <a:xfrm rot="16200000">
              <a:off x="11038863" y="3120526"/>
              <a:ext cx="4674662" cy="2007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Referral program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Encourage users to refer their friends to join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Referred friend deposits </a:t>
              </a: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into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StashAway Portfolio</a:t>
              </a: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, both get RM30,000 managed for free for 6 months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Can send </a:t>
              </a:r>
              <a:r>
                <a:rPr lang="en-US" sz="1100" b="1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referral link </a:t>
              </a:r>
              <a:r>
                <a:rPr lang="en-US" sz="1100" kern="0" dirty="0">
                  <a:solidFill>
                    <a:srgbClr val="000000"/>
                  </a:solidFill>
                  <a:latin typeface="Quicksand" panose="020B0604020202020204" charset="0"/>
                  <a:cs typeface="Arial" panose="020B0604020202020204" pitchFamily="34" charset="0"/>
                </a:rPr>
                <a:t>through SMS, Email, and Social Media.</a:t>
              </a:r>
            </a:p>
          </p:txBody>
        </p:sp>
        <p:sp>
          <p:nvSpPr>
            <p:cNvPr id="234" name="TextBox 16">
              <a:extLst>
                <a:ext uri="{FF2B5EF4-FFF2-40B4-BE49-F238E27FC236}">
                  <a16:creationId xmlns:a16="http://schemas.microsoft.com/office/drawing/2014/main" id="{9B4916D1-41A0-49D1-B21D-E0371E223DF3}"/>
                </a:ext>
              </a:extLst>
            </p:cNvPr>
            <p:cNvSpPr txBox="1"/>
            <p:nvPr/>
          </p:nvSpPr>
          <p:spPr>
            <a:xfrm rot="16200000">
              <a:off x="13834584" y="97093"/>
              <a:ext cx="3639020" cy="55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16">
              <a:extLst>
                <a:ext uri="{FF2B5EF4-FFF2-40B4-BE49-F238E27FC236}">
                  <a16:creationId xmlns:a16="http://schemas.microsoft.com/office/drawing/2014/main" id="{18728C98-B337-4F98-AB2D-EAA378CE4F60}"/>
                </a:ext>
              </a:extLst>
            </p:cNvPr>
            <p:cNvSpPr txBox="1"/>
            <p:nvPr/>
          </p:nvSpPr>
          <p:spPr>
            <a:xfrm rot="16200000">
              <a:off x="11652198" y="-2167930"/>
              <a:ext cx="4568693" cy="3103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Comment </a:t>
              </a:r>
            </a:p>
            <a:p>
              <a:pPr marL="342900" marR="0" lvl="0" indent="-342900" algn="just">
                <a:spcBef>
                  <a:spcPts val="60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Accessible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Welcoming everyone.</a:t>
              </a:r>
              <a:endParaRPr lang="en-MY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spcBef>
                  <a:spcPts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User-friendly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Easy to use and simple to understand.</a:t>
              </a:r>
              <a:endParaRPr lang="en-MY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spcBef>
                  <a:spcPts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Convenient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Users can use the app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anytime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and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anywhere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MY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spcBef>
                  <a:spcPts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Attractive interface design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The design can attract more potential customers.   </a:t>
              </a:r>
              <a:endParaRPr lang="en-MY" sz="1100" dirty="0">
                <a:solidFill>
                  <a:schemeClr val="bg2"/>
                </a:solidFill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spcBef>
                  <a:spcPts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</a:rPr>
                <a:t>Good marketing strategy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</a:rPr>
                <a:t> – It helps to raise awareness of this campaign and to get more members.</a:t>
              </a:r>
              <a:endParaRPr lang="en-US" sz="11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0267B5A-F686-4546-BFFB-F48ECFF5E692}"/>
              </a:ext>
            </a:extLst>
          </p:cNvPr>
          <p:cNvGrpSpPr/>
          <p:nvPr/>
        </p:nvGrpSpPr>
        <p:grpSpPr>
          <a:xfrm>
            <a:off x="-70953" y="4665698"/>
            <a:ext cx="9692373" cy="7446419"/>
            <a:chOff x="-70953" y="4665698"/>
            <a:chExt cx="9692373" cy="744641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F5740F9E-E8F3-402A-A491-69E5DEDEAE75}"/>
                </a:ext>
              </a:extLst>
            </p:cNvPr>
            <p:cNvGrpSpPr/>
            <p:nvPr/>
          </p:nvGrpSpPr>
          <p:grpSpPr>
            <a:xfrm rot="5400000">
              <a:off x="1052024" y="3542721"/>
              <a:ext cx="7446419" cy="9692373"/>
              <a:chOff x="11706844" y="-3597243"/>
              <a:chExt cx="9523272" cy="10104268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FA19C684-C7D4-4B96-AFDD-AE1589E05326}"/>
                  </a:ext>
                </a:extLst>
              </p:cNvPr>
              <p:cNvGrpSpPr/>
              <p:nvPr/>
            </p:nvGrpSpPr>
            <p:grpSpPr>
              <a:xfrm>
                <a:off x="11706844" y="-3597243"/>
                <a:ext cx="9523272" cy="10104268"/>
                <a:chOff x="-488109" y="-3852114"/>
                <a:chExt cx="9523272" cy="10483043"/>
              </a:xfrm>
            </p:grpSpPr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C9470A8C-B5A4-4792-BD08-88F87EAA1319}"/>
                    </a:ext>
                  </a:extLst>
                </p:cNvPr>
                <p:cNvSpPr/>
                <p:nvPr/>
              </p:nvSpPr>
              <p:spPr>
                <a:xfrm rot="16200000">
                  <a:off x="-954512" y="-2761985"/>
                  <a:ext cx="10483043" cy="8302785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2159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A4D9C15D-B10E-40AE-8212-7E5DB3C9E059}"/>
                    </a:ext>
                  </a:extLst>
                </p:cNvPr>
                <p:cNvSpPr/>
                <p:nvPr/>
              </p:nvSpPr>
              <p:spPr>
                <a:xfrm rot="16200000">
                  <a:off x="-1423986" y="2841398"/>
                  <a:ext cx="2506456" cy="634701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200" dirty="0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Competitor 1- </a:t>
                  </a:r>
                  <a:r>
                    <a:rPr lang="en-US" sz="2200" dirty="0" err="1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Raiz</a:t>
                  </a:r>
                  <a:endPara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3663AC54-82EE-4D3F-B7C2-A9202FF46E8B}"/>
                    </a:ext>
                  </a:extLst>
                </p:cNvPr>
                <p:cNvSpPr/>
                <p:nvPr/>
              </p:nvSpPr>
              <p:spPr>
                <a:xfrm>
                  <a:off x="698310" y="260076"/>
                  <a:ext cx="8336853" cy="5428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/>
                  <a:endParaRPr lang="en-US" sz="2800" dirty="0"/>
                </a:p>
              </p:txBody>
            </p:sp>
          </p:grpSp>
          <p:sp>
            <p:nvSpPr>
              <p:cNvPr id="209" name="TextBox 16">
                <a:extLst>
                  <a:ext uri="{FF2B5EF4-FFF2-40B4-BE49-F238E27FC236}">
                    <a16:creationId xmlns:a16="http://schemas.microsoft.com/office/drawing/2014/main" id="{8DD3E020-18E4-490E-B6B0-B11469E8AB55}"/>
                  </a:ext>
                </a:extLst>
              </p:cNvPr>
              <p:cNvSpPr txBox="1"/>
              <p:nvPr/>
            </p:nvSpPr>
            <p:spPr>
              <a:xfrm rot="16200000">
                <a:off x="12327112" y="-2544922"/>
                <a:ext cx="4032907" cy="3517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just"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GB" sz="2200" dirty="0">
                    <a:solidFill>
                      <a:schemeClr val="bg1"/>
                    </a:solidFill>
                    <a:effectLst/>
                    <a:latin typeface="Bebas Neue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Comments:</a:t>
                </a:r>
                <a:endParaRPr lang="en-GB" sz="1100" dirty="0">
                  <a:solidFill>
                    <a:schemeClr val="bg1"/>
                  </a:solidFill>
                  <a:latin typeface="Bebas Neue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Accessible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Accessible to everyone.</a:t>
                </a:r>
                <a:endParaRPr lang="en-MY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User-friendly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Easy to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use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simple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to understand.</a:t>
                </a:r>
                <a:endParaRPr lang="en-MY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Convenient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Users can use the app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anytime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anywhere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MY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40"/>
                  </a:spcAft>
                  <a:buFont typeface="Symbol" panose="05050102010706020507" pitchFamily="18" charset="2"/>
                  <a:buChar char="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Clean interface design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Design is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clean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neat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MY" sz="1100" dirty="0">
                  <a:solidFill>
                    <a:schemeClr val="bg2"/>
                  </a:solidFill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40"/>
                  </a:spcAft>
                  <a:buFont typeface="Symbol" panose="05050102010706020507" pitchFamily="18" charset="2"/>
                  <a:buChar char="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</a:rPr>
                  <a:t>Good marketing strategy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– Helps to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raise awareness 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of this campaign and to get more members.</a:t>
                </a:r>
                <a:endPara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TextBox 16">
                <a:extLst>
                  <a:ext uri="{FF2B5EF4-FFF2-40B4-BE49-F238E27FC236}">
                    <a16:creationId xmlns:a16="http://schemas.microsoft.com/office/drawing/2014/main" id="{5091F621-A4E1-439D-97B1-BE85A570F8F3}"/>
                  </a:ext>
                </a:extLst>
              </p:cNvPr>
              <p:cNvSpPr txBox="1"/>
              <p:nvPr/>
            </p:nvSpPr>
            <p:spPr>
              <a:xfrm rot="16200000">
                <a:off x="14423310" y="-602102"/>
                <a:ext cx="5250657" cy="334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endPara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16">
                <a:extLst>
                  <a:ext uri="{FF2B5EF4-FFF2-40B4-BE49-F238E27FC236}">
                    <a16:creationId xmlns:a16="http://schemas.microsoft.com/office/drawing/2014/main" id="{831D4D81-2523-439E-8494-184C994CB3BC}"/>
                  </a:ext>
                </a:extLst>
              </p:cNvPr>
              <p:cNvSpPr txBox="1"/>
              <p:nvPr/>
            </p:nvSpPr>
            <p:spPr>
              <a:xfrm rot="16200000">
                <a:off x="11877129" y="3234884"/>
                <a:ext cx="3639020" cy="2223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Referral program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Encourage users to invite their friends to join.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Both Users will get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 RM10 referral bonus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after referred.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Referral Link 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can be sent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through contacts, WhatsApp, Twitter, and Facebook.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12BE02-1951-4E90-9463-AE76BE4B2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8727" y="6940193"/>
              <a:ext cx="1656652" cy="295732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4BFAFD-AE75-40C7-9B74-1DDF66486298}"/>
              </a:ext>
            </a:extLst>
          </p:cNvPr>
          <p:cNvGrpSpPr/>
          <p:nvPr/>
        </p:nvGrpSpPr>
        <p:grpSpPr>
          <a:xfrm>
            <a:off x="-80410" y="4653721"/>
            <a:ext cx="9692374" cy="7496339"/>
            <a:chOff x="-80410" y="4653721"/>
            <a:chExt cx="9692374" cy="7496339"/>
          </a:xfrm>
        </p:grpSpPr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7A558B15-ACF6-4787-9301-67EC2025A16C}"/>
                </a:ext>
              </a:extLst>
            </p:cNvPr>
            <p:cNvGrpSpPr/>
            <p:nvPr/>
          </p:nvGrpSpPr>
          <p:grpSpPr>
            <a:xfrm rot="5400000">
              <a:off x="1017607" y="3555704"/>
              <a:ext cx="7496339" cy="9692374"/>
              <a:chOff x="11643002" y="-3601056"/>
              <a:chExt cx="9587114" cy="10104268"/>
            </a:xfrm>
          </p:grpSpPr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035D8DDD-963E-4BF8-9D25-6BC9B78977A0}"/>
                  </a:ext>
                </a:extLst>
              </p:cNvPr>
              <p:cNvGrpSpPr/>
              <p:nvPr/>
            </p:nvGrpSpPr>
            <p:grpSpPr>
              <a:xfrm>
                <a:off x="11643002" y="-3601056"/>
                <a:ext cx="9587114" cy="10104268"/>
                <a:chOff x="-551951" y="-3856070"/>
                <a:chExt cx="9587114" cy="10483043"/>
              </a:xfrm>
            </p:grpSpPr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01DCD47C-2D7E-4770-9077-33678FF34503}"/>
                    </a:ext>
                  </a:extLst>
                </p:cNvPr>
                <p:cNvSpPr/>
                <p:nvPr/>
              </p:nvSpPr>
              <p:spPr>
                <a:xfrm rot="16200000">
                  <a:off x="-1570005" y="236759"/>
                  <a:ext cx="2670810" cy="634701"/>
                </a:xfrm>
                <a:prstGeom prst="rect">
                  <a:avLst/>
                </a:prstGeom>
                <a:solidFill>
                  <a:schemeClr val="accent6">
                    <a:lumMod val="25000"/>
                    <a:lumOff val="75000"/>
                  </a:schemeClr>
                </a:solidFill>
                <a:ln>
                  <a:solidFill>
                    <a:schemeClr val="accent6">
                      <a:lumMod val="10000"/>
                      <a:lumOff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200" dirty="0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Competitor 2 – My-Theo</a:t>
                  </a:r>
                </a:p>
              </p:txBody>
            </p:sp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0EB55CD5-9CAB-4BDD-B198-E669C8D72A07}"/>
                    </a:ext>
                  </a:extLst>
                </p:cNvPr>
                <p:cNvSpPr/>
                <p:nvPr/>
              </p:nvSpPr>
              <p:spPr>
                <a:xfrm>
                  <a:off x="698310" y="260076"/>
                  <a:ext cx="8336853" cy="5428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/>
                  <a:endParaRPr lang="en-US" sz="2800" dirty="0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A5A7384D-1054-4215-83B3-53E635EDF325}"/>
                    </a:ext>
                  </a:extLst>
                </p:cNvPr>
                <p:cNvSpPr/>
                <p:nvPr/>
              </p:nvSpPr>
              <p:spPr>
                <a:xfrm rot="16200000">
                  <a:off x="-1128142" y="-2765940"/>
                  <a:ext cx="10483043" cy="8302784"/>
                </a:xfrm>
                <a:prstGeom prst="rect">
                  <a:avLst/>
                </a:prstGeom>
                <a:solidFill>
                  <a:schemeClr val="accent6">
                    <a:lumMod val="25000"/>
                    <a:lumOff val="75000"/>
                  </a:schemeClr>
                </a:solidFill>
                <a:ln>
                  <a:noFill/>
                </a:ln>
                <a:effectLst>
                  <a:outerShdw blurRad="2159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sp>
            <p:nvSpPr>
              <p:cNvPr id="216" name="TextBox 16">
                <a:extLst>
                  <a:ext uri="{FF2B5EF4-FFF2-40B4-BE49-F238E27FC236}">
                    <a16:creationId xmlns:a16="http://schemas.microsoft.com/office/drawing/2014/main" id="{A5D4DC73-5353-4A42-93EC-8D73D9BB1F0C}"/>
                  </a:ext>
                </a:extLst>
              </p:cNvPr>
              <p:cNvSpPr txBox="1"/>
              <p:nvPr/>
            </p:nvSpPr>
            <p:spPr>
              <a:xfrm rot="16200000">
                <a:off x="11720877" y="2605817"/>
                <a:ext cx="4388308" cy="3050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Referral Program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Quicksand" panose="020B0604020202020204" charset="0"/>
                    <a:cs typeface="Arial" panose="020B0604020202020204" pitchFamily="34" charset="0"/>
                    <a:sym typeface="Arial"/>
                  </a:rPr>
                  <a:t>Encourage users to refer friends to join.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Referrer receives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RM5 top-up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Referee receive a </a:t>
                </a: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management fee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waiver for 3 months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Copy Referral Code </a:t>
                </a:r>
                <a:r>
                  <a:rPr lang="en-US" sz="1100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to share with friends and family.	</a:t>
                </a:r>
                <a:endPara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cksand" panose="020B0604020202020204" charset="0"/>
                  <a:cs typeface="Arial" panose="020B0604020202020204" pitchFamily="34" charset="0"/>
                  <a:sym typeface="Arial"/>
                </a:endParaRPr>
              </a:p>
              <a:p>
                <a:pPr lvl="0">
                  <a:spcAft>
                    <a:spcPts val="1200"/>
                  </a:spcAft>
                </a:pP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TextBox 16">
                <a:extLst>
                  <a:ext uri="{FF2B5EF4-FFF2-40B4-BE49-F238E27FC236}">
                    <a16:creationId xmlns:a16="http://schemas.microsoft.com/office/drawing/2014/main" id="{83B30FE2-D2E0-472C-BCB3-8D54716AC97A}"/>
                  </a:ext>
                </a:extLst>
              </p:cNvPr>
              <p:cNvSpPr txBox="1"/>
              <p:nvPr/>
            </p:nvSpPr>
            <p:spPr>
              <a:xfrm rot="16200000">
                <a:off x="11847900" y="-2152244"/>
                <a:ext cx="4388308" cy="3304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50"/>
                  </a:spcAft>
                </a:pPr>
                <a:r>
                  <a:rPr lang="en-GB" sz="2200" dirty="0">
                    <a:solidFill>
                      <a:schemeClr val="bg1"/>
                    </a:solidFill>
                    <a:effectLst/>
                    <a:latin typeface="Bebas Neue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Comments</a:t>
                </a:r>
                <a:r>
                  <a:rPr lang="en-GB" sz="2200" b="1" dirty="0">
                    <a:solidFill>
                      <a:schemeClr val="bg1"/>
                    </a:solidFill>
                    <a:effectLst/>
                    <a:latin typeface="Bebas Neue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MY" sz="2200" dirty="0">
                  <a:solidFill>
                    <a:schemeClr val="bg1"/>
                  </a:solidFill>
                  <a:effectLst/>
                  <a:latin typeface="Bebas Neue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Accessible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Available to everyone.</a:t>
                </a:r>
                <a:endParaRPr lang="en-MY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User-friendly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Easy to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use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simple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to understand.</a:t>
                </a:r>
                <a:endParaRPr lang="en-MY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spcBef>
                    <a:spcPts val="0"/>
                  </a:spcBef>
                  <a:spcAft>
                    <a:spcPts val="50"/>
                  </a:spcAft>
                  <a:buFont typeface="Symbol" panose="05050102010706020507" pitchFamily="18" charset="2"/>
                  <a:buChar char="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Convenient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Users can use the app anytime and anywhere. </a:t>
                </a:r>
                <a:endParaRPr lang="en-MY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70"/>
                  </a:spcAft>
                  <a:buFont typeface="Symbol" panose="05050102010706020507" pitchFamily="18" charset="2"/>
                  <a:buChar char="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Poor interface design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They should improve their design in the future.</a:t>
                </a:r>
                <a:endParaRPr lang="en-MY" sz="1100" dirty="0">
                  <a:solidFill>
                    <a:schemeClr val="bg2"/>
                  </a:solidFill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70"/>
                  </a:spcAft>
                  <a:buFont typeface="Symbol" panose="05050102010706020507" pitchFamily="18" charset="2"/>
                  <a:buChar char="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Good marketing strategy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 – It helps to raise awareness of this campaign and to get more members. </a:t>
                </a:r>
                <a:endPara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AD5433-D7E3-4A5C-A2FB-FB2F8E050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4785" y="6931775"/>
              <a:ext cx="1952524" cy="2947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30312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0226 -0.91142 " pathEditMode="relative" rAng="0" ptsTypes="AA">
                                      <p:cBhvr>
                                        <p:cTn id="6" dur="8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45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9753E-6 L -0.00017 -0.90555 " pathEditMode="relative" rAng="0" ptsTypes="AA">
                                      <p:cBhvr>
                                        <p:cTn id="10" dur="8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0.00104 -0.89722 " pathEditMode="relative" rAng="0" ptsTypes="AA">
                                      <p:cBhvr>
                                        <p:cTn id="14" dur="8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4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2E16D3-0356-4299-963F-3E512D1672C1}"/>
              </a:ext>
            </a:extLst>
          </p:cNvPr>
          <p:cNvSpPr/>
          <p:nvPr/>
        </p:nvSpPr>
        <p:spPr>
          <a:xfrm>
            <a:off x="-10560" y="-23089"/>
            <a:ext cx="9133400" cy="534683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2"/>
                </a:solidFill>
                <a:latin typeface="Bebas Neue" panose="020B0604020202020204" charset="0"/>
              </a:rPr>
              <a:t>Minimum Investment Amount</a:t>
            </a:r>
          </a:p>
          <a:p>
            <a:pPr algn="ctr"/>
            <a:r>
              <a:rPr lang="en-US" sz="2200" dirty="0">
                <a:solidFill>
                  <a:schemeClr val="bg2"/>
                </a:solidFill>
                <a:latin typeface="Bebas Neue" panose="020B0604020202020204" charset="0"/>
              </a:rPr>
              <a:t>AND</a:t>
            </a:r>
          </a:p>
          <a:p>
            <a:pPr algn="ctr"/>
            <a:r>
              <a:rPr lang="en-US" sz="2200" dirty="0">
                <a:solidFill>
                  <a:schemeClr val="bg2"/>
                </a:solidFill>
                <a:latin typeface="Bebas Neue" panose="020B0604020202020204" charset="0"/>
              </a:rPr>
              <a:t>Return Rates on Investment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02B3ED0A-E8FB-4BE6-89DD-7A386C6F86F0}"/>
              </a:ext>
            </a:extLst>
          </p:cNvPr>
          <p:cNvSpPr/>
          <p:nvPr/>
        </p:nvSpPr>
        <p:spPr>
          <a:xfrm rot="5400000">
            <a:off x="2607520" y="10163153"/>
            <a:ext cx="6518736" cy="4970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EB3A-4B4B-4658-A7D4-BA1D3BD0DE70}"/>
              </a:ext>
            </a:extLst>
          </p:cNvPr>
          <p:cNvSpPr txBox="1"/>
          <p:nvPr/>
        </p:nvSpPr>
        <p:spPr>
          <a:xfrm>
            <a:off x="144442" y="3829982"/>
            <a:ext cx="27244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2"/>
                </a:solidFill>
                <a:latin typeface="Bebas Neue" panose="020B0604020202020204" charset="0"/>
              </a:rPr>
              <a:t>By: Loke </a:t>
            </a:r>
            <a:r>
              <a:rPr lang="en-US" sz="2500" dirty="0" err="1">
                <a:solidFill>
                  <a:schemeClr val="tx2"/>
                </a:solidFill>
                <a:latin typeface="Bebas Neue" panose="020B0604020202020204" charset="0"/>
              </a:rPr>
              <a:t>Kah</a:t>
            </a:r>
            <a:r>
              <a:rPr lang="en-US" sz="2500" dirty="0">
                <a:solidFill>
                  <a:schemeClr val="tx2"/>
                </a:solidFill>
                <a:latin typeface="Bebas Neue" panose="020B0604020202020204" charset="0"/>
              </a:rPr>
              <a:t> June</a:t>
            </a:r>
            <a:endParaRPr lang="en-MY" sz="2500" dirty="0">
              <a:solidFill>
                <a:schemeClr val="tx2"/>
              </a:solidFill>
              <a:latin typeface="Bebas Neue" panose="020B060402020202020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FA1F60-C54B-448B-AB5A-A62A3D8E319F}"/>
              </a:ext>
            </a:extLst>
          </p:cNvPr>
          <p:cNvGrpSpPr/>
          <p:nvPr/>
        </p:nvGrpSpPr>
        <p:grpSpPr>
          <a:xfrm>
            <a:off x="19799" y="4788090"/>
            <a:ext cx="9599082" cy="6959850"/>
            <a:chOff x="-804006" y="7383320"/>
            <a:chExt cx="9599082" cy="69598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AD590E4-50D3-44BA-9C10-A1F24E54553C}"/>
                </a:ext>
              </a:extLst>
            </p:cNvPr>
            <p:cNvGrpSpPr/>
            <p:nvPr/>
          </p:nvGrpSpPr>
          <p:grpSpPr>
            <a:xfrm>
              <a:off x="-804006" y="7383320"/>
              <a:ext cx="9599082" cy="6959850"/>
              <a:chOff x="263398" y="6227496"/>
              <a:chExt cx="9599082" cy="6959850"/>
            </a:xfrm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CF5D2D6-439A-4D39-BF80-D61035E767A5}"/>
                  </a:ext>
                </a:extLst>
              </p:cNvPr>
              <p:cNvSpPr/>
              <p:nvPr/>
            </p:nvSpPr>
            <p:spPr>
              <a:xfrm>
                <a:off x="263399" y="6695248"/>
                <a:ext cx="9599081" cy="649209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B4BEFF8-B16B-492D-A975-30ACE2B36453}"/>
                  </a:ext>
                </a:extLst>
              </p:cNvPr>
              <p:cNvSpPr/>
              <p:nvPr/>
            </p:nvSpPr>
            <p:spPr>
              <a:xfrm>
                <a:off x="263398" y="6227496"/>
                <a:ext cx="2231409" cy="496284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Minimum investment</a:t>
                </a:r>
              </a:p>
            </p:txBody>
          </p:sp>
          <p:sp>
            <p:nvSpPr>
              <p:cNvPr id="193" name="TextBox 16">
                <a:extLst>
                  <a:ext uri="{FF2B5EF4-FFF2-40B4-BE49-F238E27FC236}">
                    <a16:creationId xmlns:a16="http://schemas.microsoft.com/office/drawing/2014/main" id="{E3C52F03-236D-465B-B20C-8A15024D2E1C}"/>
                  </a:ext>
                </a:extLst>
              </p:cNvPr>
              <p:cNvSpPr txBox="1"/>
              <p:nvPr/>
            </p:nvSpPr>
            <p:spPr>
              <a:xfrm>
                <a:off x="388041" y="6848828"/>
                <a:ext cx="8022235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 err="1">
                    <a:latin typeface="Bebas Neue" panose="020B0604020202020204" charset="0"/>
                    <a:cs typeface="Arial" panose="020B0604020202020204" pitchFamily="34" charset="0"/>
                  </a:rPr>
                  <a:t>Stashaway</a:t>
                </a: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1" kern="0" dirty="0">
                    <a:solidFill>
                      <a:srgbClr val="000000"/>
                    </a:solidFill>
                    <a:latin typeface="Quicksand" panose="020B0604020202020204" charset="0"/>
                    <a:cs typeface="Arial" panose="020B0604020202020204" pitchFamily="34" charset="0"/>
                  </a:rPr>
                  <a:t>No Minimum</a:t>
                </a:r>
              </a:p>
            </p:txBody>
          </p:sp>
          <p:sp>
            <p:nvSpPr>
              <p:cNvPr id="194" name="TextBox 16">
                <a:extLst>
                  <a:ext uri="{FF2B5EF4-FFF2-40B4-BE49-F238E27FC236}">
                    <a16:creationId xmlns:a16="http://schemas.microsoft.com/office/drawing/2014/main" id="{8E5D2CAF-DCF0-4A2F-B2FD-A0EED85173E2}"/>
                  </a:ext>
                </a:extLst>
              </p:cNvPr>
              <p:cNvSpPr txBox="1"/>
              <p:nvPr/>
            </p:nvSpPr>
            <p:spPr>
              <a:xfrm>
                <a:off x="392809" y="7785477"/>
                <a:ext cx="8745496" cy="886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Competitor 1- </a:t>
                </a:r>
                <a:r>
                  <a:rPr lang="en-US" sz="2200" dirty="0" err="1">
                    <a:latin typeface="Bebas Neue" panose="020B0604020202020204" charset="0"/>
                    <a:cs typeface="Arial" panose="020B0604020202020204" pitchFamily="34" charset="0"/>
                  </a:rPr>
                  <a:t>Raiz</a:t>
                </a: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en-MY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RM 5</a:t>
                </a:r>
              </a:p>
            </p:txBody>
          </p:sp>
          <p:sp>
            <p:nvSpPr>
              <p:cNvPr id="234" name="TextBox 16">
                <a:extLst>
                  <a:ext uri="{FF2B5EF4-FFF2-40B4-BE49-F238E27FC236}">
                    <a16:creationId xmlns:a16="http://schemas.microsoft.com/office/drawing/2014/main" id="{9B4916D1-41A0-49D1-B21D-E0371E223DF3}"/>
                  </a:ext>
                </a:extLst>
              </p:cNvPr>
              <p:cNvSpPr txBox="1"/>
              <p:nvPr/>
            </p:nvSpPr>
            <p:spPr>
              <a:xfrm>
                <a:off x="3243834" y="9522364"/>
                <a:ext cx="345707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TextBox 16">
              <a:extLst>
                <a:ext uri="{FF2B5EF4-FFF2-40B4-BE49-F238E27FC236}">
                  <a16:creationId xmlns:a16="http://schemas.microsoft.com/office/drawing/2014/main" id="{4BD1F83E-BE4F-4F7A-81F8-A491A0CBAB7A}"/>
                </a:ext>
              </a:extLst>
            </p:cNvPr>
            <p:cNvSpPr txBox="1"/>
            <p:nvPr/>
          </p:nvSpPr>
          <p:spPr>
            <a:xfrm>
              <a:off x="-661377" y="10063763"/>
              <a:ext cx="8745496" cy="886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Competitor 2- my </a:t>
              </a:r>
              <a:r>
                <a:rPr lang="en-US" sz="2200" dirty="0" err="1">
                  <a:latin typeface="Bebas Neue" panose="020B0604020202020204" charset="0"/>
                  <a:cs typeface="Arial" panose="020B0604020202020204" pitchFamily="34" charset="0"/>
                </a:rPr>
                <a:t>theo</a:t>
              </a: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  <a:p>
              <a:pPr marL="342900" marR="0" lvl="0" indent="-342900" algn="just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1100" b="1" dirty="0">
                  <a:solidFill>
                    <a:schemeClr val="bg2"/>
                  </a:solidFill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RM 100</a:t>
              </a:r>
              <a:endParaRPr lang="en-MY" sz="1100" b="1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71C706-6689-4805-89F8-A1ED14DE6655}"/>
              </a:ext>
            </a:extLst>
          </p:cNvPr>
          <p:cNvGrpSpPr/>
          <p:nvPr/>
        </p:nvGrpSpPr>
        <p:grpSpPr>
          <a:xfrm>
            <a:off x="-28330" y="4803866"/>
            <a:ext cx="9453489" cy="7294286"/>
            <a:chOff x="242947" y="5264127"/>
            <a:chExt cx="9453489" cy="7294286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F5740F9E-E8F3-402A-A491-69E5DEDEAE75}"/>
                </a:ext>
              </a:extLst>
            </p:cNvPr>
            <p:cNvGrpSpPr/>
            <p:nvPr/>
          </p:nvGrpSpPr>
          <p:grpSpPr>
            <a:xfrm rot="5400000">
              <a:off x="1322549" y="4184525"/>
              <a:ext cx="7294286" cy="9453489"/>
              <a:chOff x="11901410" y="-3376313"/>
              <a:chExt cx="9328706" cy="9855232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FA19C684-C7D4-4B96-AFDD-AE1589E05326}"/>
                  </a:ext>
                </a:extLst>
              </p:cNvPr>
              <p:cNvGrpSpPr/>
              <p:nvPr/>
            </p:nvGrpSpPr>
            <p:grpSpPr>
              <a:xfrm>
                <a:off x="11901410" y="-3376313"/>
                <a:ext cx="9328706" cy="9855232"/>
                <a:chOff x="-293543" y="-3622903"/>
                <a:chExt cx="9328706" cy="10224671"/>
              </a:xfrm>
            </p:grpSpPr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C9470A8C-B5A4-4792-BD08-88F87EAA1319}"/>
                    </a:ext>
                  </a:extLst>
                </p:cNvPr>
                <p:cNvSpPr/>
                <p:nvPr/>
              </p:nvSpPr>
              <p:spPr>
                <a:xfrm rot="16200000">
                  <a:off x="-692764" y="-2661959"/>
                  <a:ext cx="10224671" cy="830278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2159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3663AC54-82EE-4D3F-B7C2-A9202FF46E8B}"/>
                    </a:ext>
                  </a:extLst>
                </p:cNvPr>
                <p:cNvSpPr/>
                <p:nvPr/>
              </p:nvSpPr>
              <p:spPr>
                <a:xfrm>
                  <a:off x="698310" y="260076"/>
                  <a:ext cx="8336853" cy="5428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/>
                  <a:endParaRPr lang="en-US" sz="2800" dirty="0"/>
                </a:p>
              </p:txBody>
            </p:sp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A4D9C15D-B10E-40AE-8212-7E5DB3C9E059}"/>
                    </a:ext>
                  </a:extLst>
                </p:cNvPr>
                <p:cNvSpPr/>
                <p:nvPr/>
              </p:nvSpPr>
              <p:spPr>
                <a:xfrm rot="16200000">
                  <a:off x="-1509899" y="2285219"/>
                  <a:ext cx="3067414" cy="634701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200" dirty="0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Return rates on investment </a:t>
                  </a:r>
                </a:p>
              </p:txBody>
            </p:sp>
          </p:grpSp>
          <p:sp>
            <p:nvSpPr>
              <p:cNvPr id="209" name="TextBox 16">
                <a:extLst>
                  <a:ext uri="{FF2B5EF4-FFF2-40B4-BE49-F238E27FC236}">
                    <a16:creationId xmlns:a16="http://schemas.microsoft.com/office/drawing/2014/main" id="{8DD3E020-18E4-490E-B6B0-B11469E8AB55}"/>
                  </a:ext>
                </a:extLst>
              </p:cNvPr>
              <p:cNvSpPr txBox="1"/>
              <p:nvPr/>
            </p:nvSpPr>
            <p:spPr>
              <a:xfrm rot="16200000">
                <a:off x="12233619" y="1666386"/>
                <a:ext cx="4982006" cy="4316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 err="1">
                    <a:latin typeface="Bebas Neue" panose="020B0604020202020204" charset="0"/>
                    <a:cs typeface="Arial" panose="020B0604020202020204" pitchFamily="34" charset="0"/>
                  </a:rPr>
                  <a:t>Stashaway</a:t>
                </a: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  <a:p>
                <a:pPr lvl="0">
                  <a:spcAft>
                    <a:spcPts val="1200"/>
                  </a:spcAft>
                </a:pPr>
                <a:r>
                  <a:rPr lang="en-US" sz="1100" i="0" dirty="0">
                    <a:solidFill>
                      <a:srgbClr val="202124"/>
                    </a:solidFill>
                    <a:effectLst/>
                    <a:latin typeface="Quicksand" panose="020B0604020202020204" charset="0"/>
                    <a:cs typeface="Arial" panose="020B0604020202020204" pitchFamily="34" charset="0"/>
                  </a:rPr>
                  <a:t>Time-Weighted</a:t>
                </a:r>
              </a:p>
              <a:p>
                <a:pPr marL="285750" marR="0" lvl="0" indent="-2857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b="1" dirty="0" err="1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StashAway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Simple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projecting returns of up to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2.4% per annum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lvl="0" indent="-2857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Portfolio of Plan for Retirement with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22% Risk Index</a:t>
                </a:r>
                <a:endParaRPr lang="en-US" sz="1100" b="1" dirty="0">
                  <a:solidFill>
                    <a:schemeClr val="bg2"/>
                  </a:solidFill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lvl="0" indent="-2857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Time-weighted return: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16.44%</a:t>
                </a:r>
                <a:endParaRPr lang="en-US" sz="1100" b="1" dirty="0">
                  <a:solidFill>
                    <a:schemeClr val="bg2"/>
                  </a:solidFill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lvl="0" indent="-2857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Historical returns range from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1.0% to 18.9%</a:t>
                </a:r>
                <a:endParaRPr lang="en-US" sz="1100" i="0" dirty="0">
                  <a:solidFill>
                    <a:schemeClr val="bg2"/>
                  </a:solidFill>
                  <a:effectLst/>
                  <a:latin typeface="Quicksand" panose="020B0604020202020204" charset="0"/>
                  <a:cs typeface="Arial" panose="020B0604020202020204" pitchFamily="34" charset="0"/>
                </a:endParaRPr>
              </a:p>
              <a:p>
                <a:pPr lvl="0">
                  <a:spcAft>
                    <a:spcPts val="1200"/>
                  </a:spcAft>
                </a:pPr>
                <a:r>
                  <a:rPr lang="en-US" sz="1100" i="0" dirty="0">
                    <a:solidFill>
                      <a:srgbClr val="202124"/>
                    </a:solidFill>
                    <a:effectLst/>
                    <a:latin typeface="Quicksand" panose="020B0604020202020204" charset="0"/>
                    <a:cs typeface="Arial" panose="020B0604020202020204" pitchFamily="34" charset="0"/>
                  </a:rPr>
                  <a:t>Money- Weighted:</a:t>
                </a:r>
                <a:endParaRPr lang="en-MY" sz="1100" i="0" dirty="0">
                  <a:solidFill>
                    <a:srgbClr val="202124"/>
                  </a:solidFill>
                  <a:effectLst/>
                  <a:latin typeface="Quicksand" panose="020B0604020202020204" charset="0"/>
                </a:endParaRPr>
              </a:p>
              <a:p>
                <a:pPr marL="285750" marR="0" lvl="0" indent="-2857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Portfolio of Plan for Retirement with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22% Risk Index</a:t>
                </a:r>
                <a:endParaRPr lang="en-US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</a:rPr>
                  <a:t>Money-weighted return: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Times New Roman" panose="02020603050405020304" pitchFamily="18" charset="0"/>
                  </a:rPr>
                  <a:t>18.05%</a:t>
                </a:r>
                <a:endParaRPr lang="en-MY" sz="1100" b="0" i="0" dirty="0">
                  <a:solidFill>
                    <a:schemeClr val="bg2"/>
                  </a:solidFill>
                  <a:effectLst/>
                  <a:latin typeface="Quicksand" panose="020B0604020202020204" charset="0"/>
                </a:endParaRPr>
              </a:p>
              <a:p>
                <a:pPr marL="342900" lvl="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sz="15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TextBox 16">
                <a:extLst>
                  <a:ext uri="{FF2B5EF4-FFF2-40B4-BE49-F238E27FC236}">
                    <a16:creationId xmlns:a16="http://schemas.microsoft.com/office/drawing/2014/main" id="{F94F3D2C-BACC-48B1-A327-181CF2645F2A}"/>
                  </a:ext>
                </a:extLst>
              </p:cNvPr>
              <p:cNvSpPr txBox="1"/>
              <p:nvPr/>
            </p:nvSpPr>
            <p:spPr>
              <a:xfrm rot="16200000">
                <a:off x="14148198" y="-2113285"/>
                <a:ext cx="4588395" cy="2551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 err="1">
                    <a:latin typeface="Bebas Neue" panose="020B0604020202020204" charset="0"/>
                    <a:cs typeface="Arial" panose="020B0604020202020204" pitchFamily="34" charset="0"/>
                  </a:rPr>
                  <a:t>RAiz</a:t>
                </a: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  <a:p>
                <a:pPr lvl="0">
                  <a:spcAft>
                    <a:spcPts val="1200"/>
                  </a:spcAft>
                </a:pP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Time-Weighted:</a:t>
                </a:r>
                <a:endParaRPr lang="en-US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lvl="0" indent="-2857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According to </a:t>
                </a:r>
                <a:r>
                  <a:rPr lang="en-GB" sz="1100" dirty="0" err="1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Raiz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Managing Director George Lucas, the average return is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10% per annum</a:t>
                </a:r>
              </a:p>
              <a:p>
                <a:pPr lvl="0">
                  <a:spcAft>
                    <a:spcPts val="1200"/>
                  </a:spcAft>
                </a:pPr>
                <a:r>
                  <a:rPr lang="en-US" sz="1100" i="0" dirty="0">
                    <a:solidFill>
                      <a:srgbClr val="202124"/>
                    </a:solidFill>
                    <a:effectLst/>
                    <a:latin typeface="Quicksand" panose="020B0604020202020204" charset="0"/>
                    <a:cs typeface="Arial" panose="020B0604020202020204" pitchFamily="34" charset="0"/>
                  </a:rPr>
                  <a:t>Money- Weighted:</a:t>
                </a:r>
                <a:endParaRPr lang="en-MY" sz="1100" i="0" dirty="0">
                  <a:solidFill>
                    <a:srgbClr val="202124"/>
                  </a:solidFill>
                  <a:effectLst/>
                  <a:latin typeface="Quicksand" panose="020B0604020202020204" charset="0"/>
                </a:endParaRPr>
              </a:p>
              <a:p>
                <a:pPr marL="285750" marR="0" lvl="0" indent="-2857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100" dirty="0">
                    <a:solidFill>
                      <a:schemeClr val="bg2"/>
                    </a:solidFill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Not Available</a:t>
                </a:r>
                <a:endParaRPr lang="en-US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1" name="TextBox 16">
                <a:extLst>
                  <a:ext uri="{FF2B5EF4-FFF2-40B4-BE49-F238E27FC236}">
                    <a16:creationId xmlns:a16="http://schemas.microsoft.com/office/drawing/2014/main" id="{5091F621-A4E1-439D-97B1-BE85A570F8F3}"/>
                  </a:ext>
                </a:extLst>
              </p:cNvPr>
              <p:cNvSpPr txBox="1"/>
              <p:nvPr/>
            </p:nvSpPr>
            <p:spPr>
              <a:xfrm rot="16200000">
                <a:off x="12172334" y="-727572"/>
                <a:ext cx="5250657" cy="334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endPara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" name="TextBox 16">
              <a:extLst>
                <a:ext uri="{FF2B5EF4-FFF2-40B4-BE49-F238E27FC236}">
                  <a16:creationId xmlns:a16="http://schemas.microsoft.com/office/drawing/2014/main" id="{86A04BCF-C0A4-4760-A923-131BF7139181}"/>
                </a:ext>
              </a:extLst>
            </p:cNvPr>
            <p:cNvSpPr txBox="1"/>
            <p:nvPr/>
          </p:nvSpPr>
          <p:spPr>
            <a:xfrm>
              <a:off x="5060258" y="5812674"/>
              <a:ext cx="4264549" cy="2328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My </a:t>
              </a:r>
              <a:r>
                <a:rPr lang="en-US" sz="2200" dirty="0" err="1">
                  <a:latin typeface="Bebas Neue" panose="020B0604020202020204" charset="0"/>
                  <a:cs typeface="Arial" panose="020B0604020202020204" pitchFamily="34" charset="0"/>
                </a:rPr>
                <a:t>theo</a:t>
              </a: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  <a:p>
              <a:pPr lvl="0">
                <a:spcAft>
                  <a:spcPts val="1200"/>
                </a:spcAft>
              </a:pPr>
              <a:r>
                <a:rPr lang="en-US" sz="1100" i="0" dirty="0">
                  <a:solidFill>
                    <a:srgbClr val="202124"/>
                  </a:solidFill>
                  <a:effectLst/>
                  <a:latin typeface="Quicksand" panose="020B0604020202020204" charset="0"/>
                  <a:cs typeface="Arial" panose="020B0604020202020204" pitchFamily="34" charset="0"/>
                </a:rPr>
                <a:t>Time-Weighted</a:t>
              </a:r>
            </a:p>
            <a:p>
              <a:pPr marL="285750" marR="0" lvl="0" indent="-285750" algn="just">
                <a:spcBef>
                  <a:spcPts val="6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</a:rPr>
                <a:t>Returns for </a:t>
              </a:r>
              <a:r>
                <a:rPr lang="en-GB" sz="1100" dirty="0" err="1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</a:rPr>
                <a:t>MyTheo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</a:rPr>
                <a:t> range from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</a:rPr>
                <a:t>-2.7% to 16.2%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</a:rPr>
                <a:t> depending on the investor’s risk profile</a:t>
              </a:r>
              <a:endParaRPr lang="en-US" sz="1100" i="0" dirty="0">
                <a:solidFill>
                  <a:schemeClr val="bg2"/>
                </a:solidFill>
                <a:effectLst/>
                <a:latin typeface="Quicksand" panose="020B0604020202020204" charset="0"/>
                <a:cs typeface="Arial" panose="020B0604020202020204" pitchFamily="34" charset="0"/>
              </a:endParaRPr>
            </a:p>
            <a:p>
              <a:pPr lvl="0">
                <a:spcAft>
                  <a:spcPts val="1200"/>
                </a:spcAft>
              </a:pPr>
              <a:r>
                <a:rPr lang="en-US" sz="1100" i="0" dirty="0">
                  <a:solidFill>
                    <a:srgbClr val="202124"/>
                  </a:solidFill>
                  <a:effectLst/>
                  <a:latin typeface="Quicksand" panose="020B0604020202020204" charset="0"/>
                  <a:cs typeface="Arial" panose="020B0604020202020204" pitchFamily="34" charset="0"/>
                </a:rPr>
                <a:t>Money- Weighted:</a:t>
              </a:r>
              <a:endParaRPr lang="en-MY" sz="1100" i="0" dirty="0">
                <a:solidFill>
                  <a:srgbClr val="202124"/>
                </a:solidFill>
                <a:effectLst/>
                <a:latin typeface="Quicksand" panose="020B0604020202020204" charset="0"/>
              </a:endParaRPr>
            </a:p>
            <a:p>
              <a:pPr marL="285750" marR="0" lvl="0" indent="-285750" algn="just">
                <a:spcBef>
                  <a:spcPts val="6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bg2"/>
                  </a:solidFill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Not Available</a:t>
              </a:r>
              <a:endParaRPr lang="en-US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US" sz="1500" dirty="0">
                <a:solidFill>
                  <a:schemeClr val="tx2"/>
                </a:solidFill>
                <a:latin typeface="Bebas Neue" panose="020B060402020202020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7137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00017 -0.94692 " pathEditMode="relative" rAng="0" ptsTypes="AA">
                                      <p:cBhvr>
                                        <p:cTn id="6" dur="8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7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23457E-6 L -0.0073 -0.95154 " pathEditMode="relative" rAng="0" ptsTypes="AA">
                                      <p:cBhvr>
                                        <p:cTn id="10" dur="8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4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2E16D3-0356-4299-963F-3E512D1672C1}"/>
              </a:ext>
            </a:extLst>
          </p:cNvPr>
          <p:cNvSpPr/>
          <p:nvPr/>
        </p:nvSpPr>
        <p:spPr>
          <a:xfrm>
            <a:off x="-10560" y="-23089"/>
            <a:ext cx="9133400" cy="534683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2"/>
                </a:solidFill>
                <a:latin typeface="Bebas Neue" panose="020B0604020202020204" charset="0"/>
              </a:rPr>
              <a:t>Risk Index Types</a:t>
            </a:r>
          </a:p>
          <a:p>
            <a:pPr algn="ctr"/>
            <a:r>
              <a:rPr lang="en-US" sz="2200" dirty="0">
                <a:solidFill>
                  <a:schemeClr val="bg2"/>
                </a:solidFill>
                <a:latin typeface="Bebas Neue" panose="020B0604020202020204" charset="0"/>
              </a:rPr>
              <a:t>AND</a:t>
            </a:r>
          </a:p>
          <a:p>
            <a:pPr algn="ctr"/>
            <a:r>
              <a:rPr lang="en-US" sz="2200" dirty="0">
                <a:solidFill>
                  <a:schemeClr val="bg2"/>
                </a:solidFill>
                <a:latin typeface="Bebas Neue" panose="020B0604020202020204" charset="0"/>
              </a:rPr>
              <a:t>Fees Charge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02B3ED0A-E8FB-4BE6-89DD-7A386C6F86F0}"/>
              </a:ext>
            </a:extLst>
          </p:cNvPr>
          <p:cNvSpPr/>
          <p:nvPr/>
        </p:nvSpPr>
        <p:spPr>
          <a:xfrm rot="5400000">
            <a:off x="2607520" y="10163153"/>
            <a:ext cx="6518736" cy="4970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8BA87-04E8-4200-860C-8334A76184FD}"/>
              </a:ext>
            </a:extLst>
          </p:cNvPr>
          <p:cNvSpPr txBox="1"/>
          <p:nvPr/>
        </p:nvSpPr>
        <p:spPr>
          <a:xfrm>
            <a:off x="406400" y="3505389"/>
            <a:ext cx="365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2"/>
                </a:solidFill>
                <a:latin typeface="Bebas Neue" panose="020B0604020202020204" charset="0"/>
              </a:rPr>
              <a:t>By: </a:t>
            </a:r>
            <a:r>
              <a:rPr lang="en-US" sz="2500" dirty="0" err="1">
                <a:solidFill>
                  <a:schemeClr val="tx2"/>
                </a:solidFill>
                <a:latin typeface="Bebas Neue" panose="020B0604020202020204" charset="0"/>
              </a:rPr>
              <a:t>Najihah</a:t>
            </a:r>
            <a:r>
              <a:rPr lang="en-US" sz="2500" dirty="0">
                <a:solidFill>
                  <a:schemeClr val="tx2"/>
                </a:solidFill>
                <a:latin typeface="Bebas Neue" panose="020B0604020202020204" charset="0"/>
              </a:rPr>
              <a:t> binti </a:t>
            </a:r>
            <a:r>
              <a:rPr lang="en-US" sz="2500" dirty="0" err="1">
                <a:solidFill>
                  <a:schemeClr val="tx2"/>
                </a:solidFill>
                <a:latin typeface="Bebas Neue" panose="020B0604020202020204" charset="0"/>
              </a:rPr>
              <a:t>Mohd</a:t>
            </a:r>
            <a:r>
              <a:rPr lang="en-US" sz="2500" dirty="0">
                <a:solidFill>
                  <a:schemeClr val="tx2"/>
                </a:solidFill>
                <a:latin typeface="Bebas Neue" panose="020B0604020202020204" charset="0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Bebas Neue" panose="020B0604020202020204" charset="0"/>
              </a:rPr>
              <a:t>Shahrudin</a:t>
            </a:r>
            <a:endParaRPr lang="en-MY" sz="2500" dirty="0">
              <a:solidFill>
                <a:schemeClr val="tx2"/>
              </a:solidFill>
              <a:latin typeface="Bebas Neue" panose="020B060402020202020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FA1F60-C54B-448B-AB5A-A62A3D8E319F}"/>
              </a:ext>
            </a:extLst>
          </p:cNvPr>
          <p:cNvGrpSpPr/>
          <p:nvPr/>
        </p:nvGrpSpPr>
        <p:grpSpPr>
          <a:xfrm>
            <a:off x="-16486" y="4780090"/>
            <a:ext cx="9599082" cy="6959850"/>
            <a:chOff x="-804006" y="7383320"/>
            <a:chExt cx="9599082" cy="69598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AD590E4-50D3-44BA-9C10-A1F24E54553C}"/>
                </a:ext>
              </a:extLst>
            </p:cNvPr>
            <p:cNvGrpSpPr/>
            <p:nvPr/>
          </p:nvGrpSpPr>
          <p:grpSpPr>
            <a:xfrm>
              <a:off x="-804006" y="7383320"/>
              <a:ext cx="9599082" cy="6959850"/>
              <a:chOff x="263398" y="6227496"/>
              <a:chExt cx="9599082" cy="6959850"/>
            </a:xfrm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CF5D2D6-439A-4D39-BF80-D61035E767A5}"/>
                  </a:ext>
                </a:extLst>
              </p:cNvPr>
              <p:cNvSpPr/>
              <p:nvPr/>
            </p:nvSpPr>
            <p:spPr>
              <a:xfrm>
                <a:off x="263399" y="6695248"/>
                <a:ext cx="9599081" cy="649209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215900" dist="38100" dir="10800000" sx="101000" sy="101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93" name="TextBox 16">
                <a:extLst>
                  <a:ext uri="{FF2B5EF4-FFF2-40B4-BE49-F238E27FC236}">
                    <a16:creationId xmlns:a16="http://schemas.microsoft.com/office/drawing/2014/main" id="{E3C52F03-236D-465B-B20C-8A15024D2E1C}"/>
                  </a:ext>
                </a:extLst>
              </p:cNvPr>
              <p:cNvSpPr txBox="1"/>
              <p:nvPr/>
            </p:nvSpPr>
            <p:spPr>
              <a:xfrm>
                <a:off x="388041" y="6848828"/>
                <a:ext cx="8022235" cy="172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 err="1">
                    <a:latin typeface="Bebas Neue" panose="020B0604020202020204" charset="0"/>
                    <a:cs typeface="Arial" panose="020B0604020202020204" pitchFamily="34" charset="0"/>
                  </a:rPr>
                  <a:t>Stashaway</a:t>
                </a: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highest risk index</a:t>
                </a:r>
                <a:r>
                  <a:rPr lang="en-GB" sz="1100" b="1" dirty="0">
                    <a:solidFill>
                      <a:schemeClr val="bg2"/>
                    </a:solidFill>
                    <a:latin typeface="Quicksand" panose="020B0604020202020204" charset="0"/>
                    <a:ea typeface="Calibri" panose="020F0502020204030204" pitchFamily="34" charset="0"/>
                  </a:rPr>
                  <a:t>: 36% 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General Investing Higher-risk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portfolios. </a:t>
                </a:r>
                <a:endParaRPr lang="en-US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lowest risk index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 percentage would from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6.5% to 22%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 </a:t>
                </a:r>
                <a:endPara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General Investing Core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 portfolios.</a:t>
                </a:r>
                <a:endParaRPr lang="en-US" sz="1100" b="1" kern="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TextBox 16">
                <a:extLst>
                  <a:ext uri="{FF2B5EF4-FFF2-40B4-BE49-F238E27FC236}">
                    <a16:creationId xmlns:a16="http://schemas.microsoft.com/office/drawing/2014/main" id="{8E5D2CAF-DCF0-4A2F-B2FD-A0EED85173E2}"/>
                  </a:ext>
                </a:extLst>
              </p:cNvPr>
              <p:cNvSpPr txBox="1"/>
              <p:nvPr/>
            </p:nvSpPr>
            <p:spPr>
              <a:xfrm>
                <a:off x="382207" y="8544893"/>
                <a:ext cx="8745496" cy="1932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>
                    <a:latin typeface="Bebas Neue" panose="020B0604020202020204" charset="0"/>
                    <a:cs typeface="Arial" panose="020B0604020202020204" pitchFamily="34" charset="0"/>
                  </a:rPr>
                  <a:t>Competitor 1- </a:t>
                </a:r>
                <a:r>
                  <a:rPr lang="en-US" sz="2200" dirty="0" err="1">
                    <a:latin typeface="Bebas Neue" panose="020B0604020202020204" charset="0"/>
                    <a:cs typeface="Arial" panose="020B0604020202020204" pitchFamily="34" charset="0"/>
                  </a:rPr>
                  <a:t>Raiz</a:t>
                </a: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MY" sz="1100" dirty="0" err="1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Raiz’s</a:t>
                </a:r>
                <a:r>
                  <a:rPr lang="en-MY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MY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highest risk portfolio</a:t>
                </a:r>
                <a:r>
                  <a:rPr lang="en-MY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made up of </a:t>
                </a:r>
                <a:r>
                  <a:rPr lang="en-MY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two unit trust funds</a:t>
                </a:r>
                <a:r>
                  <a:rPr lang="en-MY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from Amanah Saham Nasional </a:t>
                </a:r>
                <a:r>
                  <a:rPr lang="en-MY" sz="1100" dirty="0" err="1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Berhad</a:t>
                </a:r>
                <a:r>
                  <a:rPr lang="en-MY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(ASNB).</a:t>
                </a:r>
              </a:p>
              <a:p>
                <a:pPr marL="285750" marR="0" lvl="0" indent="-2857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Amanah Saham Nasional Equity 3 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has a 10-year annualised return of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3.91%</a:t>
                </a:r>
                <a:endParaRPr lang="en-US" sz="1100" dirty="0">
                  <a:solidFill>
                    <a:schemeClr val="bg2"/>
                  </a:solidFill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lvl="0" indent="-2857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Amanah Saham Nasional Sara 1</a:t>
                </a:r>
                <a:r>
                  <a:rPr lang="en-GB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 has an annualised return of </a:t>
                </a:r>
                <a:r>
                  <a:rPr lang="en-GB" sz="11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6.11%</a:t>
                </a:r>
                <a:r>
                  <a:rPr lang="en-MY" sz="11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endParaRPr lang="en-MY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4" name="TextBox 16">
                <a:extLst>
                  <a:ext uri="{FF2B5EF4-FFF2-40B4-BE49-F238E27FC236}">
                    <a16:creationId xmlns:a16="http://schemas.microsoft.com/office/drawing/2014/main" id="{9B4916D1-41A0-49D1-B21D-E0371E223DF3}"/>
                  </a:ext>
                </a:extLst>
              </p:cNvPr>
              <p:cNvSpPr txBox="1"/>
              <p:nvPr/>
            </p:nvSpPr>
            <p:spPr>
              <a:xfrm>
                <a:off x="3243834" y="9522364"/>
                <a:ext cx="345707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B4BEFF8-B16B-492D-A975-30ACE2B36453}"/>
                  </a:ext>
                </a:extLst>
              </p:cNvPr>
              <p:cNvSpPr/>
              <p:nvPr/>
            </p:nvSpPr>
            <p:spPr>
              <a:xfrm>
                <a:off x="263398" y="6227496"/>
                <a:ext cx="2231409" cy="496284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chemeClr val="tx1"/>
                    </a:solidFill>
                    <a:latin typeface="Bebas Neue" panose="020B0604020202020204" charset="0"/>
                    <a:cs typeface="Arial" panose="020B0604020202020204" pitchFamily="34" charset="0"/>
                  </a:rPr>
                  <a:t>Risk Index types</a:t>
                </a:r>
              </a:p>
            </p:txBody>
          </p:sp>
        </p:grpSp>
        <p:sp>
          <p:nvSpPr>
            <p:cNvPr id="68" name="TextBox 16">
              <a:extLst>
                <a:ext uri="{FF2B5EF4-FFF2-40B4-BE49-F238E27FC236}">
                  <a16:creationId xmlns:a16="http://schemas.microsoft.com/office/drawing/2014/main" id="{4BD1F83E-BE4F-4F7A-81F8-A491A0CBAB7A}"/>
                </a:ext>
              </a:extLst>
            </p:cNvPr>
            <p:cNvSpPr txBox="1"/>
            <p:nvPr/>
          </p:nvSpPr>
          <p:spPr>
            <a:xfrm>
              <a:off x="-685197" y="11175491"/>
              <a:ext cx="8745496" cy="1752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Competitor 2- my </a:t>
              </a:r>
              <a:r>
                <a:rPr lang="en-US" sz="2200" dirty="0" err="1">
                  <a:latin typeface="Bebas Neue" panose="020B0604020202020204" charset="0"/>
                  <a:cs typeface="Arial" panose="020B0604020202020204" pitchFamily="34" charset="0"/>
                </a:rPr>
                <a:t>theo</a:t>
              </a: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  <a:p>
              <a:pPr marL="285750" marR="0" lvl="0" indent="-285750" algn="just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GB" sz="1100" b="1" dirty="0">
                  <a:solidFill>
                    <a:schemeClr val="bg2"/>
                  </a:solidFill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ighest risk index</a:t>
              </a:r>
              <a:r>
                <a:rPr lang="en-GB" sz="1100" b="1" dirty="0">
                  <a:solidFill>
                    <a:schemeClr val="bg2"/>
                  </a:solidFill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47%</a:t>
              </a:r>
              <a:endParaRPr lang="en-US" sz="1100" dirty="0">
                <a:solidFill>
                  <a:schemeClr val="bg2"/>
                </a:solidFill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marR="0" lvl="0" indent="-285750" algn="just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</a:t>
              </a:r>
              <a:r>
                <a:rPr lang="en-GB" sz="1100" b="1" dirty="0" err="1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owest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risk index</a:t>
              </a:r>
              <a:r>
                <a:rPr lang="en-GB" sz="1100" b="1" dirty="0">
                  <a:solidFill>
                    <a:schemeClr val="bg2"/>
                  </a:solidFill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GB" sz="11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6.29%</a:t>
              </a:r>
              <a:r>
                <a:rPr lang="en-GB" sz="11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1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endParaRPr lang="en-MY" sz="1100" b="1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71C706-6689-4805-89F8-A1ED14DE6655}"/>
              </a:ext>
            </a:extLst>
          </p:cNvPr>
          <p:cNvGrpSpPr/>
          <p:nvPr/>
        </p:nvGrpSpPr>
        <p:grpSpPr>
          <a:xfrm>
            <a:off x="-16487" y="4795610"/>
            <a:ext cx="9453489" cy="7321038"/>
            <a:chOff x="266643" y="5237375"/>
            <a:chExt cx="9453489" cy="7321038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F5740F9E-E8F3-402A-A491-69E5DEDEAE75}"/>
                </a:ext>
              </a:extLst>
            </p:cNvPr>
            <p:cNvGrpSpPr/>
            <p:nvPr/>
          </p:nvGrpSpPr>
          <p:grpSpPr>
            <a:xfrm rot="5400000">
              <a:off x="1332869" y="4171149"/>
              <a:ext cx="7321038" cy="9453489"/>
              <a:chOff x="11867197" y="-3401016"/>
              <a:chExt cx="9362919" cy="9855232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FA19C684-C7D4-4B96-AFDD-AE1589E05326}"/>
                  </a:ext>
                </a:extLst>
              </p:cNvPr>
              <p:cNvGrpSpPr/>
              <p:nvPr/>
            </p:nvGrpSpPr>
            <p:grpSpPr>
              <a:xfrm>
                <a:off x="11867197" y="-3401016"/>
                <a:ext cx="9362919" cy="9855232"/>
                <a:chOff x="-327756" y="-3648532"/>
                <a:chExt cx="9362919" cy="10224671"/>
              </a:xfrm>
            </p:grpSpPr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3663AC54-82EE-4D3F-B7C2-A9202FF46E8B}"/>
                    </a:ext>
                  </a:extLst>
                </p:cNvPr>
                <p:cNvSpPr/>
                <p:nvPr/>
              </p:nvSpPr>
              <p:spPr>
                <a:xfrm>
                  <a:off x="698310" y="260076"/>
                  <a:ext cx="8336853" cy="5428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/>
                  <a:endParaRPr lang="en-US" sz="2800" dirty="0"/>
                </a:p>
              </p:txBody>
            </p:sp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A4D9C15D-B10E-40AE-8212-7E5DB3C9E059}"/>
                    </a:ext>
                  </a:extLst>
                </p:cNvPr>
                <p:cNvSpPr/>
                <p:nvPr/>
              </p:nvSpPr>
              <p:spPr>
                <a:xfrm rot="16200000">
                  <a:off x="-1544112" y="2298954"/>
                  <a:ext cx="3067414" cy="634701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200" dirty="0">
                      <a:solidFill>
                        <a:schemeClr val="tx1"/>
                      </a:solidFill>
                      <a:latin typeface="Bebas Neue" panose="020B0604020202020204" charset="0"/>
                      <a:cs typeface="Arial" panose="020B0604020202020204" pitchFamily="34" charset="0"/>
                    </a:rPr>
                    <a:t>Fees charged</a:t>
                  </a:r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C9470A8C-B5A4-4792-BD08-88F87EAA1319}"/>
                    </a:ext>
                  </a:extLst>
                </p:cNvPr>
                <p:cNvSpPr/>
                <p:nvPr/>
              </p:nvSpPr>
              <p:spPr>
                <a:xfrm rot="16200000">
                  <a:off x="-713131" y="-2687588"/>
                  <a:ext cx="10224671" cy="830278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2159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sp>
            <p:nvSpPr>
              <p:cNvPr id="209" name="TextBox 16">
                <a:extLst>
                  <a:ext uri="{FF2B5EF4-FFF2-40B4-BE49-F238E27FC236}">
                    <a16:creationId xmlns:a16="http://schemas.microsoft.com/office/drawing/2014/main" id="{8DD3E020-18E4-490E-B6B0-B11469E8AB55}"/>
                  </a:ext>
                </a:extLst>
              </p:cNvPr>
              <p:cNvSpPr txBox="1"/>
              <p:nvPr/>
            </p:nvSpPr>
            <p:spPr>
              <a:xfrm rot="16200000">
                <a:off x="11235525" y="2691859"/>
                <a:ext cx="4982006" cy="2328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 err="1">
                    <a:latin typeface="Bebas Neue" panose="020B0604020202020204" charset="0"/>
                    <a:cs typeface="Arial" panose="020B0604020202020204" pitchFamily="34" charset="0"/>
                  </a:rPr>
                  <a:t>Stashaway</a:t>
                </a: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  <a:p>
                <a:pPr marL="285750" marR="0" lvl="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solidFill>
                      <a:schemeClr val="bg2"/>
                    </a:solidFill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en-GB" sz="14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ees less than 1%</a:t>
                </a:r>
                <a:r>
                  <a:rPr lang="en-GB" sz="14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from typical mutual funds</a:t>
                </a:r>
                <a:endParaRPr lang="en-US" sz="14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lvl="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solidFill>
                      <a:schemeClr val="bg2"/>
                    </a:solidFill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GB" sz="14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nnual fees</a:t>
                </a:r>
                <a:r>
                  <a:rPr lang="en-GB" sz="14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ranging around </a:t>
                </a:r>
                <a:r>
                  <a:rPr lang="en-GB" sz="14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0.2% to 0.8%</a:t>
                </a:r>
                <a:endParaRPr lang="en-US" sz="14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sz="1500" dirty="0">
                  <a:latin typeface="Bebas Neue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TextBox 16">
                <a:extLst>
                  <a:ext uri="{FF2B5EF4-FFF2-40B4-BE49-F238E27FC236}">
                    <a16:creationId xmlns:a16="http://schemas.microsoft.com/office/drawing/2014/main" id="{F94F3D2C-BACC-48B1-A327-181CF2645F2A}"/>
                  </a:ext>
                </a:extLst>
              </p:cNvPr>
              <p:cNvSpPr txBox="1"/>
              <p:nvPr/>
            </p:nvSpPr>
            <p:spPr>
              <a:xfrm rot="16200000">
                <a:off x="13947535" y="2779524"/>
                <a:ext cx="4437842" cy="2683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r>
                  <a:rPr lang="en-US" sz="2200" dirty="0" err="1">
                    <a:latin typeface="Bebas Neue" panose="020B0604020202020204" charset="0"/>
                    <a:cs typeface="Arial" panose="020B0604020202020204" pitchFamily="34" charset="0"/>
                  </a:rPr>
                  <a:t>RAiz</a:t>
                </a:r>
                <a:endParaRPr lang="en-US" sz="2200" dirty="0">
                  <a:latin typeface="Bebas Neue" panose="020B0604020202020204" charset="0"/>
                  <a:cs typeface="Arial" panose="020B0604020202020204" pitchFamily="34" charset="0"/>
                </a:endParaRPr>
              </a:p>
              <a:p>
                <a:pPr marL="285750" marR="0" lvl="0" indent="-2857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bg2"/>
                    </a:solidFill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GB" sz="14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oes not charge on RM0 balances.</a:t>
                </a:r>
                <a:endParaRPr lang="en-US" sz="14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lvl="0" indent="-2857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RM1.50 per month</a:t>
                </a:r>
                <a:r>
                  <a:rPr lang="en-GB" sz="1400" b="1" dirty="0">
                    <a:solidFill>
                      <a:schemeClr val="bg2"/>
                    </a:solidFill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14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charged for accounts with </a:t>
                </a:r>
                <a:r>
                  <a:rPr lang="en-GB" sz="14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balance below RM6,000</a:t>
                </a:r>
                <a:r>
                  <a:rPr lang="en-GB" sz="14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400" dirty="0">
                  <a:solidFill>
                    <a:schemeClr val="bg2"/>
                  </a:solidFill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lvl="0" indent="-285750" algn="just"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0.30% per year</a:t>
                </a:r>
                <a:r>
                  <a:rPr lang="en-GB" sz="14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 (charged monthly, computed daily) for </a:t>
                </a:r>
                <a:r>
                  <a:rPr lang="en-GB" sz="1400" b="1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balance of RM6,000 and over</a:t>
                </a:r>
                <a:r>
                  <a:rPr lang="en-GB" sz="1400" dirty="0">
                    <a:solidFill>
                      <a:schemeClr val="bg2"/>
                    </a:solidFill>
                    <a:effectLst/>
                    <a:latin typeface="Quicksand" panose="020B0604020202020204" charset="0"/>
                    <a:ea typeface="Calibri" panose="020F0502020204030204" pitchFamily="34" charset="0"/>
                  </a:rPr>
                  <a:t>. </a:t>
                </a:r>
                <a:endParaRPr lang="en-US" sz="14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1" name="TextBox 16">
                <a:extLst>
                  <a:ext uri="{FF2B5EF4-FFF2-40B4-BE49-F238E27FC236}">
                    <a16:creationId xmlns:a16="http://schemas.microsoft.com/office/drawing/2014/main" id="{5091F621-A4E1-439D-97B1-BE85A570F8F3}"/>
                  </a:ext>
                </a:extLst>
              </p:cNvPr>
              <p:cNvSpPr txBox="1"/>
              <p:nvPr/>
            </p:nvSpPr>
            <p:spPr>
              <a:xfrm rot="16200000">
                <a:off x="12172334" y="-727572"/>
                <a:ext cx="5250657" cy="334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Aft>
                    <a:spcPts val="1200"/>
                  </a:spcAft>
                </a:pPr>
                <a:endParaRPr lang="en-US" sz="1100" dirty="0">
                  <a:solidFill>
                    <a:schemeClr val="bg2"/>
                  </a:solidFill>
                  <a:latin typeface="Quicksand" panose="020B060402020202020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" name="TextBox 16">
              <a:extLst>
                <a:ext uri="{FF2B5EF4-FFF2-40B4-BE49-F238E27FC236}">
                  <a16:creationId xmlns:a16="http://schemas.microsoft.com/office/drawing/2014/main" id="{86A04BCF-C0A4-4760-A923-131BF7139181}"/>
                </a:ext>
              </a:extLst>
            </p:cNvPr>
            <p:cNvSpPr txBox="1"/>
            <p:nvPr/>
          </p:nvSpPr>
          <p:spPr>
            <a:xfrm>
              <a:off x="5060258" y="5812674"/>
              <a:ext cx="4264549" cy="2098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Aft>
                  <a:spcPts val="1200"/>
                </a:spcAft>
              </a:pPr>
              <a:r>
                <a:rPr lang="en-US" sz="2200" dirty="0">
                  <a:latin typeface="Bebas Neue" panose="020B0604020202020204" charset="0"/>
                  <a:cs typeface="Arial" panose="020B0604020202020204" pitchFamily="34" charset="0"/>
                </a:rPr>
                <a:t>My </a:t>
              </a:r>
              <a:r>
                <a:rPr lang="en-US" sz="2200" dirty="0" err="1">
                  <a:latin typeface="Bebas Neue" panose="020B0604020202020204" charset="0"/>
                  <a:cs typeface="Arial" panose="020B0604020202020204" pitchFamily="34" charset="0"/>
                </a:rPr>
                <a:t>theo</a:t>
              </a:r>
              <a:endParaRPr lang="en-US" sz="2200" dirty="0">
                <a:latin typeface="Bebas Neue" panose="020B0604020202020204" charset="0"/>
                <a:cs typeface="Arial" panose="020B0604020202020204" pitchFamily="34" charset="0"/>
              </a:endParaRPr>
            </a:p>
            <a:p>
              <a:pPr marL="285750" marR="0" lvl="0" indent="-285750" algn="just">
                <a:spcBef>
                  <a:spcPts val="6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GB" sz="1400" dirty="0" err="1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MyTheo’s</a:t>
              </a:r>
              <a:r>
                <a:rPr lang="en-GB" sz="14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concept is what the consumer see, that is the amount they are required to pay.</a:t>
              </a:r>
              <a:endParaRPr lang="en-US" sz="1400" dirty="0">
                <a:solidFill>
                  <a:schemeClr val="bg2"/>
                </a:solidFill>
                <a:effectLst/>
                <a:latin typeface="Quicksand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marR="0" lvl="0" indent="-285750" algn="just">
                <a:spcBef>
                  <a:spcPts val="6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GB" sz="14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 additional </a:t>
              </a:r>
              <a:r>
                <a:rPr lang="en-GB" sz="14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charges </a:t>
              </a:r>
            </a:p>
            <a:p>
              <a:pPr marL="285750" marR="0" lvl="0" indent="-285750" algn="just">
                <a:spcBef>
                  <a:spcPts val="6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GB" sz="1400" b="1" dirty="0">
                  <a:solidFill>
                    <a:schemeClr val="bg2"/>
                  </a:solidFill>
                  <a:latin typeface="Quicksand" panose="020B0604020202020204" charset="0"/>
                  <a:ea typeface="Calibri" panose="020F0502020204030204" pitchFamily="34" charset="0"/>
                </a:rPr>
                <a:t>M</a:t>
              </a:r>
              <a:r>
                <a:rPr lang="en-GB" sz="14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</a:rPr>
                <a:t>anagement fee</a:t>
              </a:r>
              <a:r>
                <a:rPr lang="en-GB" sz="14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</a:rPr>
                <a:t> </a:t>
              </a:r>
              <a:r>
                <a:rPr lang="en-GB" sz="1400" b="1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</a:rPr>
                <a:t>0.5% to 1% per annum</a:t>
              </a:r>
              <a:r>
                <a:rPr lang="en-GB" sz="1400" dirty="0">
                  <a:solidFill>
                    <a:schemeClr val="bg2"/>
                  </a:solidFill>
                  <a:effectLst/>
                  <a:latin typeface="Quicksand" panose="020B0604020202020204" charset="0"/>
                  <a:ea typeface="Calibri" panose="020F0502020204030204" pitchFamily="34" charset="0"/>
                </a:rPr>
                <a:t> on investment value with zero hidden charges. </a:t>
              </a:r>
              <a:endParaRPr lang="en-US" sz="1400" dirty="0">
                <a:solidFill>
                  <a:schemeClr val="bg2"/>
                </a:solidFill>
                <a:latin typeface="Quicksand" panose="020B060402020202020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495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19753E-6 L -0.00069 -0.9287 " pathEditMode="relative" rAng="0" ptsTypes="AA">
                                      <p:cBhvr>
                                        <p:cTn id="6" dur="8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4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19753E-6 L -0.01527 -0.9355 " pathEditMode="relative" rAng="0" ptsTypes="AA">
                                      <p:cBhvr>
                                        <p:cTn id="10" dur="8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-4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9EC1B-FD7E-4CE5-B9D8-C8F60490C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8609" y="1600050"/>
            <a:ext cx="2446782" cy="1539900"/>
          </a:xfrm>
        </p:spPr>
        <p:txBody>
          <a:bodyPr/>
          <a:lstStyle/>
          <a:p>
            <a:r>
              <a:rPr lang="en-US" dirty="0"/>
              <a:t>Thank you </a:t>
            </a:r>
            <a:endParaRPr lang="en-MY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404D5-6780-4EF7-8FC1-61D72EADF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2105" y="2571750"/>
            <a:ext cx="2004871" cy="729900"/>
          </a:xfrm>
        </p:spPr>
        <p:txBody>
          <a:bodyPr/>
          <a:lstStyle/>
          <a:p>
            <a:r>
              <a:rPr lang="en-US" sz="2600" dirty="0">
                <a:solidFill>
                  <a:schemeClr val="tx2"/>
                </a:solidFill>
                <a:latin typeface="Bebas Neue" panose="020B0604020202020204" charset="0"/>
              </a:rPr>
              <a:t>By: Team Hustler </a:t>
            </a:r>
            <a:endParaRPr lang="en-MY" sz="2600" dirty="0">
              <a:solidFill>
                <a:schemeClr val="tx2"/>
              </a:solidFill>
              <a:latin typeface="Bebas Neue" panose="020B0604020202020204" charset="0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B54239A-C9F5-4621-84C7-F9BC2AAE6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036"/>
            <a:ext cx="4258626" cy="707470"/>
          </a:xfrm>
          <a:prstGeom prst="rect">
            <a:avLst/>
          </a:prstGeom>
        </p:spPr>
      </p:pic>
      <p:pic>
        <p:nvPicPr>
          <p:cNvPr id="5" name="Picture 2" descr="StashAway - Wikipedia">
            <a:extLst>
              <a:ext uri="{FF2B5EF4-FFF2-40B4-BE49-F238E27FC236}">
                <a16:creationId xmlns:a16="http://schemas.microsoft.com/office/drawing/2014/main" id="{9EC98855-5173-4CD7-A444-2F5EA766E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976" y="-424836"/>
            <a:ext cx="3408379" cy="191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F247FEE3-9BAF-4F64-BFBB-5D8001FB2E9C}"/>
              </a:ext>
            </a:extLst>
          </p:cNvPr>
          <p:cNvSpPr/>
          <p:nvPr/>
        </p:nvSpPr>
        <p:spPr>
          <a:xfrm>
            <a:off x="4713833" y="446667"/>
            <a:ext cx="343084" cy="30867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oogle Shape;720;p25">
            <a:extLst>
              <a:ext uri="{FF2B5EF4-FFF2-40B4-BE49-F238E27FC236}">
                <a16:creationId xmlns:a16="http://schemas.microsoft.com/office/drawing/2014/main" id="{41D417D2-47F9-44A2-B0DD-BC6B8E6EFF59}"/>
              </a:ext>
            </a:extLst>
          </p:cNvPr>
          <p:cNvGrpSpPr/>
          <p:nvPr/>
        </p:nvGrpSpPr>
        <p:grpSpPr>
          <a:xfrm>
            <a:off x="8351604" y="4875212"/>
            <a:ext cx="636814" cy="120078"/>
            <a:chOff x="8209059" y="198000"/>
            <a:chExt cx="636814" cy="120078"/>
          </a:xfrm>
        </p:grpSpPr>
        <p:sp>
          <p:nvSpPr>
            <p:cNvPr id="8" name="Google Shape;721;p25">
              <a:extLst>
                <a:ext uri="{FF2B5EF4-FFF2-40B4-BE49-F238E27FC236}">
                  <a16:creationId xmlns:a16="http://schemas.microsoft.com/office/drawing/2014/main" id="{7FD73B47-D39D-4DBF-924F-42702CBD72E3}"/>
                </a:ext>
              </a:extLst>
            </p:cNvPr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22;p25">
              <a:extLst>
                <a:ext uri="{FF2B5EF4-FFF2-40B4-BE49-F238E27FC236}">
                  <a16:creationId xmlns:a16="http://schemas.microsoft.com/office/drawing/2014/main" id="{1A37E3BA-DD5F-49AB-BE53-92AB9DAAB360}"/>
                </a:ext>
              </a:extLst>
            </p:cNvPr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23;p25">
              <a:extLst>
                <a:ext uri="{FF2B5EF4-FFF2-40B4-BE49-F238E27FC236}">
                  <a16:creationId xmlns:a16="http://schemas.microsoft.com/office/drawing/2014/main" id="{98D271DC-ED21-4E6C-9FB0-B07717E95826}"/>
                </a:ext>
              </a:extLst>
            </p:cNvPr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720;p25">
            <a:extLst>
              <a:ext uri="{FF2B5EF4-FFF2-40B4-BE49-F238E27FC236}">
                <a16:creationId xmlns:a16="http://schemas.microsoft.com/office/drawing/2014/main" id="{DA2E055F-6068-480F-BA59-999C2F553586}"/>
              </a:ext>
            </a:extLst>
          </p:cNvPr>
          <p:cNvGrpSpPr/>
          <p:nvPr/>
        </p:nvGrpSpPr>
        <p:grpSpPr>
          <a:xfrm>
            <a:off x="95055" y="4875212"/>
            <a:ext cx="636814" cy="120078"/>
            <a:chOff x="8209059" y="198000"/>
            <a:chExt cx="636814" cy="120078"/>
          </a:xfrm>
        </p:grpSpPr>
        <p:sp>
          <p:nvSpPr>
            <p:cNvPr id="12" name="Google Shape;721;p25">
              <a:extLst>
                <a:ext uri="{FF2B5EF4-FFF2-40B4-BE49-F238E27FC236}">
                  <a16:creationId xmlns:a16="http://schemas.microsoft.com/office/drawing/2014/main" id="{CDD14E75-49FD-4B5C-9E20-DAB23FE3D183}"/>
                </a:ext>
              </a:extLst>
            </p:cNvPr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22;p25">
              <a:extLst>
                <a:ext uri="{FF2B5EF4-FFF2-40B4-BE49-F238E27FC236}">
                  <a16:creationId xmlns:a16="http://schemas.microsoft.com/office/drawing/2014/main" id="{6CB0267A-0BEE-4922-ADA2-676DA5ECFAA4}"/>
                </a:ext>
              </a:extLst>
            </p:cNvPr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23;p25">
              <a:extLst>
                <a:ext uri="{FF2B5EF4-FFF2-40B4-BE49-F238E27FC236}">
                  <a16:creationId xmlns:a16="http://schemas.microsoft.com/office/drawing/2014/main" id="{2783ABCE-3C08-47A6-A8DF-78F0B0762847}"/>
                </a:ext>
              </a:extLst>
            </p:cNvPr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720;p25">
            <a:extLst>
              <a:ext uri="{FF2B5EF4-FFF2-40B4-BE49-F238E27FC236}">
                <a16:creationId xmlns:a16="http://schemas.microsoft.com/office/drawing/2014/main" id="{F2F8F6B4-A058-4CE6-89CA-26704B262038}"/>
              </a:ext>
            </a:extLst>
          </p:cNvPr>
          <p:cNvGrpSpPr/>
          <p:nvPr/>
        </p:nvGrpSpPr>
        <p:grpSpPr>
          <a:xfrm>
            <a:off x="4223329" y="4875212"/>
            <a:ext cx="636814" cy="120078"/>
            <a:chOff x="8209059" y="198000"/>
            <a:chExt cx="636814" cy="120078"/>
          </a:xfrm>
        </p:grpSpPr>
        <p:sp>
          <p:nvSpPr>
            <p:cNvPr id="16" name="Google Shape;721;p25">
              <a:extLst>
                <a:ext uri="{FF2B5EF4-FFF2-40B4-BE49-F238E27FC236}">
                  <a16:creationId xmlns:a16="http://schemas.microsoft.com/office/drawing/2014/main" id="{70F4B31B-1CEB-4DD6-95AE-10943DB5D287}"/>
                </a:ext>
              </a:extLst>
            </p:cNvPr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22;p25">
              <a:extLst>
                <a:ext uri="{FF2B5EF4-FFF2-40B4-BE49-F238E27FC236}">
                  <a16:creationId xmlns:a16="http://schemas.microsoft.com/office/drawing/2014/main" id="{C248AAB0-2D90-475B-AB40-6A0FF4058A12}"/>
                </a:ext>
              </a:extLst>
            </p:cNvPr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23;p25">
              <a:extLst>
                <a:ext uri="{FF2B5EF4-FFF2-40B4-BE49-F238E27FC236}">
                  <a16:creationId xmlns:a16="http://schemas.microsoft.com/office/drawing/2014/main" id="{3904BDB5-D96E-406C-89E3-B45EED5DF4E9}"/>
                </a:ext>
              </a:extLst>
            </p:cNvPr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720;p25">
            <a:extLst>
              <a:ext uri="{FF2B5EF4-FFF2-40B4-BE49-F238E27FC236}">
                <a16:creationId xmlns:a16="http://schemas.microsoft.com/office/drawing/2014/main" id="{2CB46681-F8BB-4628-A255-7A7EDC03C3A2}"/>
              </a:ext>
            </a:extLst>
          </p:cNvPr>
          <p:cNvGrpSpPr/>
          <p:nvPr/>
        </p:nvGrpSpPr>
        <p:grpSpPr>
          <a:xfrm rot="16200000">
            <a:off x="-163313" y="4616844"/>
            <a:ext cx="636814" cy="120078"/>
            <a:chOff x="8209059" y="198000"/>
            <a:chExt cx="636814" cy="120078"/>
          </a:xfrm>
        </p:grpSpPr>
        <p:sp>
          <p:nvSpPr>
            <p:cNvPr id="20" name="Google Shape;721;p25">
              <a:extLst>
                <a:ext uri="{FF2B5EF4-FFF2-40B4-BE49-F238E27FC236}">
                  <a16:creationId xmlns:a16="http://schemas.microsoft.com/office/drawing/2014/main" id="{F68203DE-4F28-4B85-89A1-F7A8B8EB1F62}"/>
                </a:ext>
              </a:extLst>
            </p:cNvPr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22;p25">
              <a:extLst>
                <a:ext uri="{FF2B5EF4-FFF2-40B4-BE49-F238E27FC236}">
                  <a16:creationId xmlns:a16="http://schemas.microsoft.com/office/drawing/2014/main" id="{D5ACF660-82DF-440C-BCDB-51039C352C31}"/>
                </a:ext>
              </a:extLst>
            </p:cNvPr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23;p25">
              <a:extLst>
                <a:ext uri="{FF2B5EF4-FFF2-40B4-BE49-F238E27FC236}">
                  <a16:creationId xmlns:a16="http://schemas.microsoft.com/office/drawing/2014/main" id="{5A7D8A24-83DE-4090-8A95-8D2CFBA7AC10}"/>
                </a:ext>
              </a:extLst>
            </p:cNvPr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720;p25">
            <a:extLst>
              <a:ext uri="{FF2B5EF4-FFF2-40B4-BE49-F238E27FC236}">
                <a16:creationId xmlns:a16="http://schemas.microsoft.com/office/drawing/2014/main" id="{7D79B23A-F232-4A95-85FE-2C441C53CAEC}"/>
              </a:ext>
            </a:extLst>
          </p:cNvPr>
          <p:cNvGrpSpPr/>
          <p:nvPr/>
        </p:nvGrpSpPr>
        <p:grpSpPr>
          <a:xfrm rot="5400000">
            <a:off x="8609997" y="4616844"/>
            <a:ext cx="636814" cy="120078"/>
            <a:chOff x="8209059" y="198000"/>
            <a:chExt cx="636814" cy="120078"/>
          </a:xfrm>
        </p:grpSpPr>
        <p:sp>
          <p:nvSpPr>
            <p:cNvPr id="24" name="Google Shape;721;p25">
              <a:extLst>
                <a:ext uri="{FF2B5EF4-FFF2-40B4-BE49-F238E27FC236}">
                  <a16:creationId xmlns:a16="http://schemas.microsoft.com/office/drawing/2014/main" id="{ECC62E6F-3170-46BC-AB1A-8561A8D929CE}"/>
                </a:ext>
              </a:extLst>
            </p:cNvPr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22;p25">
              <a:extLst>
                <a:ext uri="{FF2B5EF4-FFF2-40B4-BE49-F238E27FC236}">
                  <a16:creationId xmlns:a16="http://schemas.microsoft.com/office/drawing/2014/main" id="{2B7EA93D-F929-45FD-8EDE-632B8E7F172A}"/>
                </a:ext>
              </a:extLst>
            </p:cNvPr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3;p25">
              <a:extLst>
                <a:ext uri="{FF2B5EF4-FFF2-40B4-BE49-F238E27FC236}">
                  <a16:creationId xmlns:a16="http://schemas.microsoft.com/office/drawing/2014/main" id="{B3FDC73C-9234-413B-A07A-D0D380DF3214}"/>
                </a:ext>
              </a:extLst>
            </p:cNvPr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CD173-B2E4-4CCD-AF0C-462CD74D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2318" b="-1"/>
          <a:stretch/>
        </p:blipFill>
        <p:spPr>
          <a:xfrm>
            <a:off x="8622969" y="-83753"/>
            <a:ext cx="517161" cy="3429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2B90A80-3668-4C0A-BF5E-370817189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266" y="1687120"/>
            <a:ext cx="895475" cy="16861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A46891-CD61-4976-92B9-F5EC4CE1B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525" y="1687120"/>
            <a:ext cx="895475" cy="16861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D0458C3-62C6-480D-86F0-6E186EC93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8502" y="1804314"/>
            <a:ext cx="771633" cy="162900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A36275D-BC53-47F9-B8A0-90259D18E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657171" y="1804314"/>
            <a:ext cx="771633" cy="1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1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5"/>
          <p:cNvSpPr/>
          <p:nvPr/>
        </p:nvSpPr>
        <p:spPr>
          <a:xfrm>
            <a:off x="795059" y="256098"/>
            <a:ext cx="7704000" cy="46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5"/>
          <p:cNvSpPr txBox="1">
            <a:spLocks noGrp="1"/>
          </p:cNvSpPr>
          <p:nvPr>
            <p:ph type="title" idx="6"/>
          </p:nvPr>
        </p:nvSpPr>
        <p:spPr>
          <a:xfrm>
            <a:off x="1365900" y="290101"/>
            <a:ext cx="64122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dk2"/>
                </a:solidFill>
              </a:rPr>
              <a:t>AGenda</a:t>
            </a:r>
            <a:endParaRPr sz="3000" dirty="0">
              <a:solidFill>
                <a:schemeClr val="dk2"/>
              </a:solidFill>
            </a:endParaRPr>
          </a:p>
        </p:txBody>
      </p:sp>
      <p:grpSp>
        <p:nvGrpSpPr>
          <p:cNvPr id="720" name="Google Shape;720;p25"/>
          <p:cNvGrpSpPr/>
          <p:nvPr/>
        </p:nvGrpSpPr>
        <p:grpSpPr>
          <a:xfrm>
            <a:off x="7598568" y="430959"/>
            <a:ext cx="636814" cy="120078"/>
            <a:chOff x="8209059" y="198000"/>
            <a:chExt cx="636814" cy="120078"/>
          </a:xfrm>
        </p:grpSpPr>
        <p:sp>
          <p:nvSpPr>
            <p:cNvPr id="721" name="Google Shape;721;p25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5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5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64FFCA03-2EA5-4FC4-965B-4F9FC4A23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427758"/>
              </p:ext>
            </p:extLst>
          </p:nvPr>
        </p:nvGraphicFramePr>
        <p:xfrm>
          <a:off x="1107019" y="877760"/>
          <a:ext cx="6929961" cy="4009642"/>
        </p:xfrm>
        <a:graphic>
          <a:graphicData uri="http://schemas.openxmlformats.org/drawingml/2006/table">
            <a:tbl>
              <a:tblPr firstRow="1" bandRow="1">
                <a:tableStyleId>{4DCC3B95-BC26-4D78-A11A-17033E0D1F5D}</a:tableStyleId>
              </a:tblPr>
              <a:tblGrid>
                <a:gridCol w="874181">
                  <a:extLst>
                    <a:ext uri="{9D8B030D-6E8A-4147-A177-3AD203B41FA5}">
                      <a16:colId xmlns:a16="http://schemas.microsoft.com/office/drawing/2014/main" val="2869638042"/>
                    </a:ext>
                  </a:extLst>
                </a:gridCol>
                <a:gridCol w="4671391">
                  <a:extLst>
                    <a:ext uri="{9D8B030D-6E8A-4147-A177-3AD203B41FA5}">
                      <a16:colId xmlns:a16="http://schemas.microsoft.com/office/drawing/2014/main" val="1265698633"/>
                    </a:ext>
                  </a:extLst>
                </a:gridCol>
                <a:gridCol w="1384389">
                  <a:extLst>
                    <a:ext uri="{9D8B030D-6E8A-4147-A177-3AD203B41FA5}">
                      <a16:colId xmlns:a16="http://schemas.microsoft.com/office/drawing/2014/main" val="1183216710"/>
                    </a:ext>
                  </a:extLst>
                </a:gridCol>
              </a:tblGrid>
              <a:tr h="41986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Number</a:t>
                      </a:r>
                      <a:endParaRPr lang="en-US" sz="1600" dirty="0">
                        <a:solidFill>
                          <a:schemeClr val="bg2"/>
                        </a:solidFill>
                        <a:latin typeface="Bebas Neue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COntent</a:t>
                      </a:r>
                      <a:endParaRPr lang="en-US" sz="2000" dirty="0">
                        <a:solidFill>
                          <a:schemeClr val="bg2"/>
                        </a:solidFill>
                        <a:latin typeface="Bebas Neue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Page number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5083503"/>
                  </a:ext>
                </a:extLst>
              </a:tr>
              <a:tr h="41986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1.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Objective GTP1………………………………………………………….........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2"/>
                        </a:solidFill>
                        <a:latin typeface="Bebas Neue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4035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2.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Q1……………………………………………………………………………………….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2"/>
                        </a:solidFill>
                        <a:latin typeface="Bebas Neue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8626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3.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Q2……………………………………………………………………………………….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2"/>
                        </a:solidFill>
                        <a:latin typeface="Bebas Neue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7504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4.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Q3……………………………………………………………………………………….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2"/>
                        </a:solidFill>
                        <a:latin typeface="Bebas Neue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5984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5.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Q4……………………………………………………………………………………….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2"/>
                        </a:solidFill>
                        <a:latin typeface="Bebas Neue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1387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6.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Suggestions …………………………………………………………………....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2"/>
                        </a:solidFill>
                        <a:latin typeface="Bebas Neue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1306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7.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GTP2 Objectives……………………………………………………………….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2"/>
                        </a:solidFill>
                        <a:latin typeface="Bebas Neue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2344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8.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Features…………………………………………………………………………..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2"/>
                        </a:solidFill>
                        <a:latin typeface="Bebas Neue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3000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9.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  <a:latin typeface="Bebas Neue" panose="020B0604020202020204" charset="0"/>
                        </a:rPr>
                        <a:t>Others……………………………………………………………………………….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2"/>
                        </a:solidFill>
                        <a:latin typeface="Bebas Neue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725752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" grpId="0" animBg="1"/>
      <p:bldP spid="7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32"/>
          <p:cNvSpPr/>
          <p:nvPr/>
        </p:nvSpPr>
        <p:spPr>
          <a:xfrm>
            <a:off x="692417" y="238257"/>
            <a:ext cx="7704000" cy="46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3" name="Google Shape;1243;p32"/>
          <p:cNvGrpSpPr/>
          <p:nvPr/>
        </p:nvGrpSpPr>
        <p:grpSpPr>
          <a:xfrm>
            <a:off x="7609336" y="495510"/>
            <a:ext cx="636814" cy="120078"/>
            <a:chOff x="8209059" y="198000"/>
            <a:chExt cx="636814" cy="120078"/>
          </a:xfrm>
        </p:grpSpPr>
        <p:sp>
          <p:nvSpPr>
            <p:cNvPr id="1244" name="Google Shape;1244;p32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2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2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7" name="Google Shape;1247;p32"/>
          <p:cNvSpPr txBox="1">
            <a:spLocks noGrp="1"/>
          </p:cNvSpPr>
          <p:nvPr>
            <p:ph type="title"/>
          </p:nvPr>
        </p:nvSpPr>
        <p:spPr>
          <a:xfrm>
            <a:off x="1292947" y="232904"/>
            <a:ext cx="6412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Objectives – </a:t>
            </a:r>
            <a:r>
              <a:rPr lang="en-US" dirty="0" err="1"/>
              <a:t>gtp</a:t>
            </a:r>
            <a:r>
              <a:rPr lang="en-US" dirty="0"/>
              <a:t> 1</a:t>
            </a:r>
            <a:endParaRPr dirty="0"/>
          </a:p>
        </p:txBody>
      </p:sp>
      <p:grpSp>
        <p:nvGrpSpPr>
          <p:cNvPr id="1248" name="Google Shape;1248;p32"/>
          <p:cNvGrpSpPr/>
          <p:nvPr/>
        </p:nvGrpSpPr>
        <p:grpSpPr>
          <a:xfrm>
            <a:off x="2836227" y="1947445"/>
            <a:ext cx="3330395" cy="1856790"/>
            <a:chOff x="2806625" y="1915475"/>
            <a:chExt cx="3679588" cy="2051475"/>
          </a:xfrm>
        </p:grpSpPr>
        <p:sp>
          <p:nvSpPr>
            <p:cNvPr id="1249" name="Google Shape;1249;p32"/>
            <p:cNvSpPr/>
            <p:nvPr/>
          </p:nvSpPr>
          <p:spPr>
            <a:xfrm>
              <a:off x="2955463" y="3799625"/>
              <a:ext cx="3530750" cy="167325"/>
            </a:xfrm>
            <a:custGeom>
              <a:avLst/>
              <a:gdLst/>
              <a:ahLst/>
              <a:cxnLst/>
              <a:rect l="l" t="t" r="r" b="b"/>
              <a:pathLst>
                <a:path w="141230" h="6693" extrusionOk="0">
                  <a:moveTo>
                    <a:pt x="1" y="1"/>
                  </a:moveTo>
                  <a:lnTo>
                    <a:pt x="1" y="3685"/>
                  </a:lnTo>
                  <a:lnTo>
                    <a:pt x="201" y="3910"/>
                  </a:lnTo>
                  <a:cubicBezTo>
                    <a:pt x="1855" y="5690"/>
                    <a:pt x="4186" y="6692"/>
                    <a:pt x="6642" y="6692"/>
                  </a:cubicBezTo>
                  <a:lnTo>
                    <a:pt x="134588" y="6692"/>
                  </a:lnTo>
                  <a:cubicBezTo>
                    <a:pt x="137044" y="6692"/>
                    <a:pt x="139375" y="5690"/>
                    <a:pt x="141029" y="3910"/>
                  </a:cubicBezTo>
                  <a:lnTo>
                    <a:pt x="141230" y="3685"/>
                  </a:lnTo>
                  <a:lnTo>
                    <a:pt x="141230" y="1"/>
                  </a:lnTo>
                  <a:close/>
                </a:path>
              </a:pathLst>
            </a:custGeom>
            <a:solidFill>
              <a:srgbClr val="000E33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0" name="Google Shape;1250;p32"/>
            <p:cNvGrpSpPr/>
            <p:nvPr/>
          </p:nvGrpSpPr>
          <p:grpSpPr>
            <a:xfrm>
              <a:off x="2889525" y="3720000"/>
              <a:ext cx="3530750" cy="167325"/>
              <a:chOff x="2889525" y="3720000"/>
              <a:chExt cx="3530750" cy="167325"/>
            </a:xfrm>
          </p:grpSpPr>
          <p:sp>
            <p:nvSpPr>
              <p:cNvPr id="1251" name="Google Shape;1251;p32"/>
              <p:cNvSpPr/>
              <p:nvPr/>
            </p:nvSpPr>
            <p:spPr>
              <a:xfrm>
                <a:off x="2889525" y="3720000"/>
                <a:ext cx="3530750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141230" h="6693" extrusionOk="0">
                    <a:moveTo>
                      <a:pt x="1" y="1"/>
                    </a:moveTo>
                    <a:lnTo>
                      <a:pt x="1" y="3685"/>
                    </a:lnTo>
                    <a:lnTo>
                      <a:pt x="201" y="3910"/>
                    </a:lnTo>
                    <a:cubicBezTo>
                      <a:pt x="1855" y="5690"/>
                      <a:pt x="4186" y="6692"/>
                      <a:pt x="6642" y="6692"/>
                    </a:cubicBezTo>
                    <a:lnTo>
                      <a:pt x="134588" y="6692"/>
                    </a:lnTo>
                    <a:cubicBezTo>
                      <a:pt x="137044" y="6692"/>
                      <a:pt x="139375" y="5690"/>
                      <a:pt x="141029" y="3910"/>
                    </a:cubicBezTo>
                    <a:lnTo>
                      <a:pt x="141230" y="3685"/>
                    </a:lnTo>
                    <a:lnTo>
                      <a:pt x="14123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2"/>
              <p:cNvSpPr/>
              <p:nvPr/>
            </p:nvSpPr>
            <p:spPr>
              <a:xfrm>
                <a:off x="2889525" y="3720000"/>
                <a:ext cx="3530750" cy="92125"/>
              </a:xfrm>
              <a:custGeom>
                <a:avLst/>
                <a:gdLst/>
                <a:ahLst/>
                <a:cxnLst/>
                <a:rect l="l" t="t" r="r" b="b"/>
                <a:pathLst>
                  <a:path w="141230" h="3685" extrusionOk="0">
                    <a:moveTo>
                      <a:pt x="1" y="1"/>
                    </a:moveTo>
                    <a:lnTo>
                      <a:pt x="1" y="3685"/>
                    </a:lnTo>
                    <a:lnTo>
                      <a:pt x="141230" y="3685"/>
                    </a:lnTo>
                    <a:lnTo>
                      <a:pt x="14123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3" name="Google Shape;1253;p32"/>
            <p:cNvSpPr/>
            <p:nvPr/>
          </p:nvSpPr>
          <p:spPr>
            <a:xfrm>
              <a:off x="3223938" y="1995075"/>
              <a:ext cx="2993775" cy="1804550"/>
            </a:xfrm>
            <a:custGeom>
              <a:avLst/>
              <a:gdLst/>
              <a:ahLst/>
              <a:cxnLst/>
              <a:rect l="l" t="t" r="r" b="b"/>
              <a:pathLst>
                <a:path w="119751" h="72182" extrusionOk="0">
                  <a:moveTo>
                    <a:pt x="2983" y="1"/>
                  </a:moveTo>
                  <a:cubicBezTo>
                    <a:pt x="1329" y="1"/>
                    <a:pt x="1" y="1329"/>
                    <a:pt x="1" y="2983"/>
                  </a:cubicBezTo>
                  <a:lnTo>
                    <a:pt x="1" y="72182"/>
                  </a:lnTo>
                  <a:lnTo>
                    <a:pt x="119751" y="72182"/>
                  </a:lnTo>
                  <a:lnTo>
                    <a:pt x="119751" y="2983"/>
                  </a:lnTo>
                  <a:cubicBezTo>
                    <a:pt x="119751" y="1329"/>
                    <a:pt x="118397" y="1"/>
                    <a:pt x="116768" y="1"/>
                  </a:cubicBezTo>
                  <a:close/>
                </a:path>
              </a:pathLst>
            </a:custGeom>
            <a:solidFill>
              <a:srgbClr val="000E33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2"/>
            <p:cNvSpPr/>
            <p:nvPr/>
          </p:nvSpPr>
          <p:spPr>
            <a:xfrm>
              <a:off x="3125238" y="1915475"/>
              <a:ext cx="2993775" cy="1804550"/>
            </a:xfrm>
            <a:custGeom>
              <a:avLst/>
              <a:gdLst/>
              <a:ahLst/>
              <a:cxnLst/>
              <a:rect l="l" t="t" r="r" b="b"/>
              <a:pathLst>
                <a:path w="119751" h="72182" extrusionOk="0">
                  <a:moveTo>
                    <a:pt x="2983" y="1"/>
                  </a:moveTo>
                  <a:cubicBezTo>
                    <a:pt x="1329" y="1"/>
                    <a:pt x="1" y="1329"/>
                    <a:pt x="1" y="2983"/>
                  </a:cubicBezTo>
                  <a:lnTo>
                    <a:pt x="1" y="72182"/>
                  </a:lnTo>
                  <a:lnTo>
                    <a:pt x="119751" y="72182"/>
                  </a:lnTo>
                  <a:lnTo>
                    <a:pt x="119751" y="2983"/>
                  </a:lnTo>
                  <a:cubicBezTo>
                    <a:pt x="119751" y="1329"/>
                    <a:pt x="118397" y="1"/>
                    <a:pt x="116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2"/>
            <p:cNvSpPr/>
            <p:nvPr/>
          </p:nvSpPr>
          <p:spPr>
            <a:xfrm>
              <a:off x="2806625" y="3720000"/>
              <a:ext cx="3530750" cy="167325"/>
            </a:xfrm>
            <a:custGeom>
              <a:avLst/>
              <a:gdLst/>
              <a:ahLst/>
              <a:cxnLst/>
              <a:rect l="l" t="t" r="r" b="b"/>
              <a:pathLst>
                <a:path w="141230" h="6693" extrusionOk="0">
                  <a:moveTo>
                    <a:pt x="1" y="1"/>
                  </a:moveTo>
                  <a:lnTo>
                    <a:pt x="1" y="3685"/>
                  </a:lnTo>
                  <a:lnTo>
                    <a:pt x="201" y="3910"/>
                  </a:lnTo>
                  <a:cubicBezTo>
                    <a:pt x="1855" y="5690"/>
                    <a:pt x="4186" y="6692"/>
                    <a:pt x="6642" y="6692"/>
                  </a:cubicBezTo>
                  <a:lnTo>
                    <a:pt x="134588" y="6692"/>
                  </a:lnTo>
                  <a:cubicBezTo>
                    <a:pt x="137044" y="6692"/>
                    <a:pt x="139375" y="5690"/>
                    <a:pt x="141029" y="3910"/>
                  </a:cubicBezTo>
                  <a:lnTo>
                    <a:pt x="141230" y="3685"/>
                  </a:lnTo>
                  <a:lnTo>
                    <a:pt x="141230" y="1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2"/>
            <p:cNvSpPr/>
            <p:nvPr/>
          </p:nvSpPr>
          <p:spPr>
            <a:xfrm>
              <a:off x="2806625" y="3720000"/>
              <a:ext cx="3530750" cy="92125"/>
            </a:xfrm>
            <a:custGeom>
              <a:avLst/>
              <a:gdLst/>
              <a:ahLst/>
              <a:cxnLst/>
              <a:rect l="l" t="t" r="r" b="b"/>
              <a:pathLst>
                <a:path w="141230" h="3685" extrusionOk="0">
                  <a:moveTo>
                    <a:pt x="1" y="1"/>
                  </a:moveTo>
                  <a:lnTo>
                    <a:pt x="1" y="3685"/>
                  </a:lnTo>
                  <a:lnTo>
                    <a:pt x="141230" y="3685"/>
                  </a:lnTo>
                  <a:lnTo>
                    <a:pt x="141230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2"/>
            <p:cNvSpPr/>
            <p:nvPr/>
          </p:nvSpPr>
          <p:spPr>
            <a:xfrm>
              <a:off x="4165650" y="3720000"/>
              <a:ext cx="812700" cy="50150"/>
            </a:xfrm>
            <a:custGeom>
              <a:avLst/>
              <a:gdLst/>
              <a:ahLst/>
              <a:cxnLst/>
              <a:rect l="l" t="t" r="r" b="b"/>
              <a:pathLst>
                <a:path w="32508" h="2006" extrusionOk="0">
                  <a:moveTo>
                    <a:pt x="1" y="1"/>
                  </a:moveTo>
                  <a:lnTo>
                    <a:pt x="1404" y="978"/>
                  </a:lnTo>
                  <a:cubicBezTo>
                    <a:pt x="2357" y="1630"/>
                    <a:pt x="3660" y="2006"/>
                    <a:pt x="5013" y="2006"/>
                  </a:cubicBezTo>
                  <a:lnTo>
                    <a:pt x="27495" y="2006"/>
                  </a:lnTo>
                  <a:cubicBezTo>
                    <a:pt x="28848" y="2006"/>
                    <a:pt x="30151" y="1630"/>
                    <a:pt x="31104" y="978"/>
                  </a:cubicBezTo>
                  <a:lnTo>
                    <a:pt x="32507" y="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2"/>
            <p:cNvSpPr/>
            <p:nvPr/>
          </p:nvSpPr>
          <p:spPr>
            <a:xfrm>
              <a:off x="3075425" y="1915475"/>
              <a:ext cx="2993775" cy="1804550"/>
            </a:xfrm>
            <a:custGeom>
              <a:avLst/>
              <a:gdLst/>
              <a:ahLst/>
              <a:cxnLst/>
              <a:rect l="l" t="t" r="r" b="b"/>
              <a:pathLst>
                <a:path w="119751" h="72182" extrusionOk="0">
                  <a:moveTo>
                    <a:pt x="2983" y="1"/>
                  </a:moveTo>
                  <a:cubicBezTo>
                    <a:pt x="1329" y="1"/>
                    <a:pt x="1" y="1329"/>
                    <a:pt x="1" y="2983"/>
                  </a:cubicBezTo>
                  <a:lnTo>
                    <a:pt x="1" y="72182"/>
                  </a:lnTo>
                  <a:lnTo>
                    <a:pt x="119751" y="72182"/>
                  </a:lnTo>
                  <a:lnTo>
                    <a:pt x="119751" y="2983"/>
                  </a:lnTo>
                  <a:cubicBezTo>
                    <a:pt x="119751" y="1329"/>
                    <a:pt x="118397" y="1"/>
                    <a:pt x="11676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2"/>
            <p:cNvSpPr/>
            <p:nvPr/>
          </p:nvSpPr>
          <p:spPr>
            <a:xfrm>
              <a:off x="3184450" y="2025750"/>
              <a:ext cx="2775100" cy="1583375"/>
            </a:xfrm>
            <a:custGeom>
              <a:avLst/>
              <a:gdLst/>
              <a:ahLst/>
              <a:cxnLst/>
              <a:rect l="l" t="t" r="r" b="b"/>
              <a:pathLst>
                <a:path w="111004" h="63335" extrusionOk="0">
                  <a:moveTo>
                    <a:pt x="1" y="1"/>
                  </a:moveTo>
                  <a:lnTo>
                    <a:pt x="1" y="63335"/>
                  </a:lnTo>
                  <a:lnTo>
                    <a:pt x="111004" y="63335"/>
                  </a:lnTo>
                  <a:lnTo>
                    <a:pt x="111004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2"/>
            <p:cNvSpPr/>
            <p:nvPr/>
          </p:nvSpPr>
          <p:spPr>
            <a:xfrm>
              <a:off x="3383700" y="2581838"/>
              <a:ext cx="471825" cy="471225"/>
            </a:xfrm>
            <a:custGeom>
              <a:avLst/>
              <a:gdLst/>
              <a:ahLst/>
              <a:cxnLst/>
              <a:rect l="l" t="t" r="r" b="b"/>
              <a:pathLst>
                <a:path w="18873" h="18849" extrusionOk="0">
                  <a:moveTo>
                    <a:pt x="1" y="1"/>
                  </a:moveTo>
                  <a:lnTo>
                    <a:pt x="1" y="18848"/>
                  </a:lnTo>
                  <a:lnTo>
                    <a:pt x="18873" y="18848"/>
                  </a:lnTo>
                  <a:lnTo>
                    <a:pt x="188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2"/>
            <p:cNvSpPr/>
            <p:nvPr/>
          </p:nvSpPr>
          <p:spPr>
            <a:xfrm>
              <a:off x="3891850" y="2581838"/>
              <a:ext cx="554550" cy="54550"/>
            </a:xfrm>
            <a:custGeom>
              <a:avLst/>
              <a:gdLst/>
              <a:ahLst/>
              <a:cxnLst/>
              <a:rect l="l" t="t" r="r" b="b"/>
              <a:pathLst>
                <a:path w="22182" h="2182" extrusionOk="0">
                  <a:moveTo>
                    <a:pt x="0" y="1"/>
                  </a:moveTo>
                  <a:lnTo>
                    <a:pt x="0" y="2181"/>
                  </a:lnTo>
                  <a:lnTo>
                    <a:pt x="22181" y="2181"/>
                  </a:lnTo>
                  <a:lnTo>
                    <a:pt x="221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2"/>
            <p:cNvSpPr/>
            <p:nvPr/>
          </p:nvSpPr>
          <p:spPr>
            <a:xfrm>
              <a:off x="3891850" y="2658913"/>
              <a:ext cx="474975" cy="27600"/>
            </a:xfrm>
            <a:custGeom>
              <a:avLst/>
              <a:gdLst/>
              <a:ahLst/>
              <a:cxnLst/>
              <a:rect l="l" t="t" r="r" b="b"/>
              <a:pathLst>
                <a:path w="18999" h="1104" extrusionOk="0">
                  <a:moveTo>
                    <a:pt x="0" y="1"/>
                  </a:moveTo>
                  <a:lnTo>
                    <a:pt x="0" y="1103"/>
                  </a:lnTo>
                  <a:lnTo>
                    <a:pt x="18998" y="1103"/>
                  </a:lnTo>
                  <a:lnTo>
                    <a:pt x="189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3" name="Google Shape;1263;p32"/>
            <p:cNvGrpSpPr/>
            <p:nvPr/>
          </p:nvGrpSpPr>
          <p:grpSpPr>
            <a:xfrm>
              <a:off x="3891850" y="2831213"/>
              <a:ext cx="1460550" cy="132250"/>
              <a:chOff x="3891850" y="2794550"/>
              <a:chExt cx="1460550" cy="132250"/>
            </a:xfrm>
          </p:grpSpPr>
          <p:sp>
            <p:nvSpPr>
              <p:cNvPr id="1264" name="Google Shape;1264;p32"/>
              <p:cNvSpPr/>
              <p:nvPr/>
            </p:nvSpPr>
            <p:spPr>
              <a:xfrm>
                <a:off x="3891850" y="2794550"/>
                <a:ext cx="6215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24863" h="1079" extrusionOk="0">
                    <a:moveTo>
                      <a:pt x="0" y="1"/>
                    </a:moveTo>
                    <a:lnTo>
                      <a:pt x="0" y="1079"/>
                    </a:lnTo>
                    <a:lnTo>
                      <a:pt x="24863" y="1079"/>
                    </a:lnTo>
                    <a:lnTo>
                      <a:pt x="248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2"/>
              <p:cNvSpPr/>
              <p:nvPr/>
            </p:nvSpPr>
            <p:spPr>
              <a:xfrm>
                <a:off x="4533450" y="2794550"/>
                <a:ext cx="273850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0954" h="1079" extrusionOk="0">
                    <a:moveTo>
                      <a:pt x="1" y="1"/>
                    </a:moveTo>
                    <a:lnTo>
                      <a:pt x="1" y="1079"/>
                    </a:lnTo>
                    <a:lnTo>
                      <a:pt x="10953" y="1079"/>
                    </a:lnTo>
                    <a:lnTo>
                      <a:pt x="109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2"/>
              <p:cNvSpPr/>
              <p:nvPr/>
            </p:nvSpPr>
            <p:spPr>
              <a:xfrm>
                <a:off x="4827325" y="2794550"/>
                <a:ext cx="5250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1079" extrusionOk="0">
                    <a:moveTo>
                      <a:pt x="0" y="1"/>
                    </a:moveTo>
                    <a:lnTo>
                      <a:pt x="0" y="1079"/>
                    </a:lnTo>
                    <a:lnTo>
                      <a:pt x="21003" y="1079"/>
                    </a:lnTo>
                    <a:lnTo>
                      <a:pt x="210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2"/>
              <p:cNvSpPr/>
              <p:nvPr/>
            </p:nvSpPr>
            <p:spPr>
              <a:xfrm>
                <a:off x="3891850" y="2847825"/>
                <a:ext cx="6215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24863" h="1078" extrusionOk="0">
                    <a:moveTo>
                      <a:pt x="0" y="0"/>
                    </a:moveTo>
                    <a:lnTo>
                      <a:pt x="0" y="1078"/>
                    </a:lnTo>
                    <a:lnTo>
                      <a:pt x="24863" y="1078"/>
                    </a:lnTo>
                    <a:lnTo>
                      <a:pt x="248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2"/>
              <p:cNvSpPr/>
              <p:nvPr/>
            </p:nvSpPr>
            <p:spPr>
              <a:xfrm>
                <a:off x="4533450" y="2847825"/>
                <a:ext cx="52132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1078" extrusionOk="0">
                    <a:moveTo>
                      <a:pt x="1" y="0"/>
                    </a:moveTo>
                    <a:lnTo>
                      <a:pt x="1" y="1078"/>
                    </a:lnTo>
                    <a:lnTo>
                      <a:pt x="20853" y="1078"/>
                    </a:lnTo>
                    <a:lnTo>
                      <a:pt x="208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2"/>
              <p:cNvSpPr/>
              <p:nvPr/>
            </p:nvSpPr>
            <p:spPr>
              <a:xfrm>
                <a:off x="3891850" y="2899200"/>
                <a:ext cx="52132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1104" extrusionOk="0">
                    <a:moveTo>
                      <a:pt x="0" y="0"/>
                    </a:moveTo>
                    <a:lnTo>
                      <a:pt x="0" y="1103"/>
                    </a:lnTo>
                    <a:lnTo>
                      <a:pt x="20853" y="1103"/>
                    </a:lnTo>
                    <a:lnTo>
                      <a:pt x="208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0" name="Google Shape;1270;p32"/>
            <p:cNvSpPr/>
            <p:nvPr/>
          </p:nvSpPr>
          <p:spPr>
            <a:xfrm>
              <a:off x="3891850" y="3113188"/>
              <a:ext cx="554550" cy="54525"/>
            </a:xfrm>
            <a:custGeom>
              <a:avLst/>
              <a:gdLst/>
              <a:ahLst/>
              <a:cxnLst/>
              <a:rect l="l" t="t" r="r" b="b"/>
              <a:pathLst>
                <a:path w="22182" h="2181" extrusionOk="0">
                  <a:moveTo>
                    <a:pt x="0" y="0"/>
                  </a:moveTo>
                  <a:lnTo>
                    <a:pt x="0" y="2181"/>
                  </a:lnTo>
                  <a:lnTo>
                    <a:pt x="22181" y="2181"/>
                  </a:lnTo>
                  <a:lnTo>
                    <a:pt x="221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2"/>
            <p:cNvSpPr/>
            <p:nvPr/>
          </p:nvSpPr>
          <p:spPr>
            <a:xfrm>
              <a:off x="3891850" y="3189775"/>
              <a:ext cx="474975" cy="26975"/>
            </a:xfrm>
            <a:custGeom>
              <a:avLst/>
              <a:gdLst/>
              <a:ahLst/>
              <a:cxnLst/>
              <a:rect l="l" t="t" r="r" b="b"/>
              <a:pathLst>
                <a:path w="18999" h="1079" extrusionOk="0">
                  <a:moveTo>
                    <a:pt x="0" y="1"/>
                  </a:moveTo>
                  <a:lnTo>
                    <a:pt x="0" y="1079"/>
                  </a:lnTo>
                  <a:lnTo>
                    <a:pt x="18998" y="1079"/>
                  </a:lnTo>
                  <a:lnTo>
                    <a:pt x="189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2" name="Google Shape;1272;p32"/>
            <p:cNvGrpSpPr/>
            <p:nvPr/>
          </p:nvGrpSpPr>
          <p:grpSpPr>
            <a:xfrm>
              <a:off x="3891850" y="3362563"/>
              <a:ext cx="1460550" cy="132225"/>
              <a:chOff x="3891850" y="3325900"/>
              <a:chExt cx="1460550" cy="132225"/>
            </a:xfrm>
          </p:grpSpPr>
          <p:sp>
            <p:nvSpPr>
              <p:cNvPr id="1273" name="Google Shape;1273;p32"/>
              <p:cNvSpPr/>
              <p:nvPr/>
            </p:nvSpPr>
            <p:spPr>
              <a:xfrm>
                <a:off x="3891850" y="3325900"/>
                <a:ext cx="621575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24863" h="1103" extrusionOk="0">
                    <a:moveTo>
                      <a:pt x="0" y="0"/>
                    </a:moveTo>
                    <a:lnTo>
                      <a:pt x="0" y="1103"/>
                    </a:lnTo>
                    <a:lnTo>
                      <a:pt x="24863" y="1103"/>
                    </a:lnTo>
                    <a:lnTo>
                      <a:pt x="248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2"/>
              <p:cNvSpPr/>
              <p:nvPr/>
            </p:nvSpPr>
            <p:spPr>
              <a:xfrm>
                <a:off x="4533450" y="3325900"/>
                <a:ext cx="2738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0954" h="1103" extrusionOk="0">
                    <a:moveTo>
                      <a:pt x="1" y="0"/>
                    </a:moveTo>
                    <a:lnTo>
                      <a:pt x="1" y="1103"/>
                    </a:lnTo>
                    <a:lnTo>
                      <a:pt x="10953" y="1103"/>
                    </a:lnTo>
                    <a:lnTo>
                      <a:pt x="109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2"/>
              <p:cNvSpPr/>
              <p:nvPr/>
            </p:nvSpPr>
            <p:spPr>
              <a:xfrm>
                <a:off x="4827325" y="3325900"/>
                <a:ext cx="525075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1103" extrusionOk="0">
                    <a:moveTo>
                      <a:pt x="0" y="0"/>
                    </a:moveTo>
                    <a:lnTo>
                      <a:pt x="0" y="1103"/>
                    </a:lnTo>
                    <a:lnTo>
                      <a:pt x="21003" y="1103"/>
                    </a:lnTo>
                    <a:lnTo>
                      <a:pt x="210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2"/>
              <p:cNvSpPr/>
              <p:nvPr/>
            </p:nvSpPr>
            <p:spPr>
              <a:xfrm>
                <a:off x="3891850" y="3379150"/>
                <a:ext cx="62157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863" h="1104" extrusionOk="0">
                    <a:moveTo>
                      <a:pt x="0" y="1"/>
                    </a:moveTo>
                    <a:lnTo>
                      <a:pt x="0" y="1103"/>
                    </a:lnTo>
                    <a:lnTo>
                      <a:pt x="24863" y="1103"/>
                    </a:lnTo>
                    <a:lnTo>
                      <a:pt x="248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2"/>
              <p:cNvSpPr/>
              <p:nvPr/>
            </p:nvSpPr>
            <p:spPr>
              <a:xfrm>
                <a:off x="4533450" y="3379150"/>
                <a:ext cx="52132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1104" extrusionOk="0">
                    <a:moveTo>
                      <a:pt x="1" y="1"/>
                    </a:moveTo>
                    <a:lnTo>
                      <a:pt x="1" y="1103"/>
                    </a:lnTo>
                    <a:lnTo>
                      <a:pt x="20853" y="1103"/>
                    </a:lnTo>
                    <a:lnTo>
                      <a:pt x="208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2"/>
              <p:cNvSpPr/>
              <p:nvPr/>
            </p:nvSpPr>
            <p:spPr>
              <a:xfrm>
                <a:off x="3891850" y="3431150"/>
                <a:ext cx="52132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1079" extrusionOk="0">
                    <a:moveTo>
                      <a:pt x="0" y="1"/>
                    </a:moveTo>
                    <a:lnTo>
                      <a:pt x="0" y="1078"/>
                    </a:lnTo>
                    <a:lnTo>
                      <a:pt x="20853" y="1078"/>
                    </a:lnTo>
                    <a:lnTo>
                      <a:pt x="208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9" name="Google Shape;1279;p32"/>
            <p:cNvSpPr/>
            <p:nvPr/>
          </p:nvSpPr>
          <p:spPr>
            <a:xfrm>
              <a:off x="5888100" y="2025750"/>
              <a:ext cx="71450" cy="1583375"/>
            </a:xfrm>
            <a:custGeom>
              <a:avLst/>
              <a:gdLst/>
              <a:ahLst/>
              <a:cxnLst/>
              <a:rect l="l" t="t" r="r" b="b"/>
              <a:pathLst>
                <a:path w="2858" h="63335" extrusionOk="0">
                  <a:moveTo>
                    <a:pt x="1" y="1"/>
                  </a:moveTo>
                  <a:lnTo>
                    <a:pt x="1" y="63335"/>
                  </a:lnTo>
                  <a:lnTo>
                    <a:pt x="2858" y="63335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2"/>
            <p:cNvSpPr/>
            <p:nvPr/>
          </p:nvSpPr>
          <p:spPr>
            <a:xfrm>
              <a:off x="5905025" y="2749450"/>
              <a:ext cx="37600" cy="481225"/>
            </a:xfrm>
            <a:custGeom>
              <a:avLst/>
              <a:gdLst/>
              <a:ahLst/>
              <a:cxnLst/>
              <a:rect l="l" t="t" r="r" b="b"/>
              <a:pathLst>
                <a:path w="1504" h="19249" extrusionOk="0">
                  <a:moveTo>
                    <a:pt x="0" y="0"/>
                  </a:moveTo>
                  <a:lnTo>
                    <a:pt x="0" y="19249"/>
                  </a:lnTo>
                  <a:lnTo>
                    <a:pt x="1504" y="19249"/>
                  </a:lnTo>
                  <a:lnTo>
                    <a:pt x="15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2"/>
            <p:cNvSpPr/>
            <p:nvPr/>
          </p:nvSpPr>
          <p:spPr>
            <a:xfrm>
              <a:off x="5904400" y="3554600"/>
              <a:ext cx="38225" cy="38225"/>
            </a:xfrm>
            <a:custGeom>
              <a:avLst/>
              <a:gdLst/>
              <a:ahLst/>
              <a:cxnLst/>
              <a:rect l="l" t="t" r="r" b="b"/>
              <a:pathLst>
                <a:path w="1529" h="1529" extrusionOk="0">
                  <a:moveTo>
                    <a:pt x="0" y="0"/>
                  </a:moveTo>
                  <a:lnTo>
                    <a:pt x="0" y="1529"/>
                  </a:lnTo>
                  <a:lnTo>
                    <a:pt x="1529" y="1529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2"/>
            <p:cNvSpPr/>
            <p:nvPr/>
          </p:nvSpPr>
          <p:spPr>
            <a:xfrm>
              <a:off x="5906900" y="3561475"/>
              <a:ext cx="32600" cy="24475"/>
            </a:xfrm>
            <a:custGeom>
              <a:avLst/>
              <a:gdLst/>
              <a:ahLst/>
              <a:cxnLst/>
              <a:rect l="l" t="t" r="r" b="b"/>
              <a:pathLst>
                <a:path w="1304" h="979" extrusionOk="0">
                  <a:moveTo>
                    <a:pt x="0" y="1"/>
                  </a:moveTo>
                  <a:lnTo>
                    <a:pt x="652" y="978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3891850" y="2050488"/>
              <a:ext cx="554550" cy="54550"/>
            </a:xfrm>
            <a:custGeom>
              <a:avLst/>
              <a:gdLst/>
              <a:ahLst/>
              <a:cxnLst/>
              <a:rect l="l" t="t" r="r" b="b"/>
              <a:pathLst>
                <a:path w="22182" h="2182" extrusionOk="0">
                  <a:moveTo>
                    <a:pt x="0" y="1"/>
                  </a:moveTo>
                  <a:lnTo>
                    <a:pt x="0" y="2181"/>
                  </a:lnTo>
                  <a:lnTo>
                    <a:pt x="22181" y="2181"/>
                  </a:lnTo>
                  <a:lnTo>
                    <a:pt x="221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3891850" y="2127563"/>
              <a:ext cx="474975" cy="27600"/>
            </a:xfrm>
            <a:custGeom>
              <a:avLst/>
              <a:gdLst/>
              <a:ahLst/>
              <a:cxnLst/>
              <a:rect l="l" t="t" r="r" b="b"/>
              <a:pathLst>
                <a:path w="18999" h="1104" extrusionOk="0">
                  <a:moveTo>
                    <a:pt x="0" y="1"/>
                  </a:moveTo>
                  <a:lnTo>
                    <a:pt x="0" y="1103"/>
                  </a:lnTo>
                  <a:lnTo>
                    <a:pt x="18998" y="1103"/>
                  </a:lnTo>
                  <a:lnTo>
                    <a:pt x="189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5" name="Google Shape;1285;p32"/>
            <p:cNvGrpSpPr/>
            <p:nvPr/>
          </p:nvGrpSpPr>
          <p:grpSpPr>
            <a:xfrm>
              <a:off x="3891850" y="2299863"/>
              <a:ext cx="1460550" cy="132250"/>
              <a:chOff x="3891850" y="2794550"/>
              <a:chExt cx="1460550" cy="132250"/>
            </a:xfrm>
          </p:grpSpPr>
          <p:sp>
            <p:nvSpPr>
              <p:cNvPr id="1286" name="Google Shape;1286;p32"/>
              <p:cNvSpPr/>
              <p:nvPr/>
            </p:nvSpPr>
            <p:spPr>
              <a:xfrm>
                <a:off x="3891850" y="2794550"/>
                <a:ext cx="6215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24863" h="1079" extrusionOk="0">
                    <a:moveTo>
                      <a:pt x="0" y="1"/>
                    </a:moveTo>
                    <a:lnTo>
                      <a:pt x="0" y="1079"/>
                    </a:lnTo>
                    <a:lnTo>
                      <a:pt x="24863" y="1079"/>
                    </a:lnTo>
                    <a:lnTo>
                      <a:pt x="248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2"/>
              <p:cNvSpPr/>
              <p:nvPr/>
            </p:nvSpPr>
            <p:spPr>
              <a:xfrm>
                <a:off x="4533450" y="2794550"/>
                <a:ext cx="273850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0954" h="1079" extrusionOk="0">
                    <a:moveTo>
                      <a:pt x="1" y="1"/>
                    </a:moveTo>
                    <a:lnTo>
                      <a:pt x="1" y="1079"/>
                    </a:lnTo>
                    <a:lnTo>
                      <a:pt x="10953" y="1079"/>
                    </a:lnTo>
                    <a:lnTo>
                      <a:pt x="109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2"/>
              <p:cNvSpPr/>
              <p:nvPr/>
            </p:nvSpPr>
            <p:spPr>
              <a:xfrm>
                <a:off x="4827325" y="2794550"/>
                <a:ext cx="5250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1079" extrusionOk="0">
                    <a:moveTo>
                      <a:pt x="0" y="1"/>
                    </a:moveTo>
                    <a:lnTo>
                      <a:pt x="0" y="1079"/>
                    </a:lnTo>
                    <a:lnTo>
                      <a:pt x="21003" y="1079"/>
                    </a:lnTo>
                    <a:lnTo>
                      <a:pt x="210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32"/>
              <p:cNvSpPr/>
              <p:nvPr/>
            </p:nvSpPr>
            <p:spPr>
              <a:xfrm>
                <a:off x="3891850" y="2847825"/>
                <a:ext cx="6215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24863" h="1078" extrusionOk="0">
                    <a:moveTo>
                      <a:pt x="0" y="0"/>
                    </a:moveTo>
                    <a:lnTo>
                      <a:pt x="0" y="1078"/>
                    </a:lnTo>
                    <a:lnTo>
                      <a:pt x="24863" y="1078"/>
                    </a:lnTo>
                    <a:lnTo>
                      <a:pt x="248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32"/>
              <p:cNvSpPr/>
              <p:nvPr/>
            </p:nvSpPr>
            <p:spPr>
              <a:xfrm>
                <a:off x="4533450" y="2847825"/>
                <a:ext cx="52132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1078" extrusionOk="0">
                    <a:moveTo>
                      <a:pt x="1" y="0"/>
                    </a:moveTo>
                    <a:lnTo>
                      <a:pt x="1" y="1078"/>
                    </a:lnTo>
                    <a:lnTo>
                      <a:pt x="20853" y="1078"/>
                    </a:lnTo>
                    <a:lnTo>
                      <a:pt x="208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32"/>
              <p:cNvSpPr/>
              <p:nvPr/>
            </p:nvSpPr>
            <p:spPr>
              <a:xfrm>
                <a:off x="3891850" y="2899200"/>
                <a:ext cx="52132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1104" extrusionOk="0">
                    <a:moveTo>
                      <a:pt x="0" y="0"/>
                    </a:moveTo>
                    <a:lnTo>
                      <a:pt x="0" y="1103"/>
                    </a:lnTo>
                    <a:lnTo>
                      <a:pt x="20853" y="1103"/>
                    </a:lnTo>
                    <a:lnTo>
                      <a:pt x="208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2" name="Google Shape;1292;p32"/>
            <p:cNvGrpSpPr/>
            <p:nvPr/>
          </p:nvGrpSpPr>
          <p:grpSpPr>
            <a:xfrm>
              <a:off x="3523233" y="2775008"/>
              <a:ext cx="192750" cy="193089"/>
              <a:chOff x="2113017" y="2470600"/>
              <a:chExt cx="257308" cy="257761"/>
            </a:xfrm>
          </p:grpSpPr>
          <p:sp>
            <p:nvSpPr>
              <p:cNvPr id="1293" name="Google Shape;1293;p32"/>
              <p:cNvSpPr/>
              <p:nvPr/>
            </p:nvSpPr>
            <p:spPr>
              <a:xfrm>
                <a:off x="2113017" y="2470600"/>
                <a:ext cx="257308" cy="25776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14237" extrusionOk="0">
                    <a:moveTo>
                      <a:pt x="7118" y="0"/>
                    </a:moveTo>
                    <a:cubicBezTo>
                      <a:pt x="3183" y="0"/>
                      <a:pt x="1" y="3208"/>
                      <a:pt x="1" y="7118"/>
                    </a:cubicBezTo>
                    <a:cubicBezTo>
                      <a:pt x="1" y="11028"/>
                      <a:pt x="3183" y="14236"/>
                      <a:pt x="7118" y="14236"/>
                    </a:cubicBezTo>
                    <a:cubicBezTo>
                      <a:pt x="7294" y="14236"/>
                      <a:pt x="7419" y="14086"/>
                      <a:pt x="7419" y="13910"/>
                    </a:cubicBezTo>
                    <a:cubicBezTo>
                      <a:pt x="7419" y="13735"/>
                      <a:pt x="7294" y="13609"/>
                      <a:pt x="7118" y="13609"/>
                    </a:cubicBezTo>
                    <a:cubicBezTo>
                      <a:pt x="3534" y="13609"/>
                      <a:pt x="627" y="10702"/>
                      <a:pt x="627" y="7118"/>
                    </a:cubicBezTo>
                    <a:cubicBezTo>
                      <a:pt x="627" y="3534"/>
                      <a:pt x="3534" y="627"/>
                      <a:pt x="7118" y="627"/>
                    </a:cubicBezTo>
                    <a:cubicBezTo>
                      <a:pt x="10677" y="627"/>
                      <a:pt x="13585" y="3534"/>
                      <a:pt x="13585" y="7118"/>
                    </a:cubicBezTo>
                    <a:cubicBezTo>
                      <a:pt x="13585" y="7294"/>
                      <a:pt x="13735" y="7419"/>
                      <a:pt x="13910" y="7419"/>
                    </a:cubicBezTo>
                    <a:cubicBezTo>
                      <a:pt x="14086" y="7419"/>
                      <a:pt x="14211" y="7294"/>
                      <a:pt x="14211" y="7118"/>
                    </a:cubicBezTo>
                    <a:cubicBezTo>
                      <a:pt x="14211" y="3208"/>
                      <a:pt x="11028" y="0"/>
                      <a:pt x="7118" y="0"/>
                    </a:cubicBezTo>
                    <a:close/>
                  </a:path>
                </a:pathLst>
              </a:custGeom>
              <a:solidFill>
                <a:srgbClr val="011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32"/>
              <p:cNvSpPr/>
              <p:nvPr/>
            </p:nvSpPr>
            <p:spPr>
              <a:xfrm>
                <a:off x="2162933" y="2520516"/>
                <a:ext cx="157930" cy="157930"/>
              </a:xfrm>
              <a:custGeom>
                <a:avLst/>
                <a:gdLst/>
                <a:ahLst/>
                <a:cxnLst/>
                <a:rect l="l" t="t" r="r" b="b"/>
                <a:pathLst>
                  <a:path w="8723" h="8723" extrusionOk="0">
                    <a:moveTo>
                      <a:pt x="4361" y="0"/>
                    </a:moveTo>
                    <a:cubicBezTo>
                      <a:pt x="1955" y="0"/>
                      <a:pt x="0" y="1955"/>
                      <a:pt x="0" y="4361"/>
                    </a:cubicBezTo>
                    <a:cubicBezTo>
                      <a:pt x="0" y="6767"/>
                      <a:pt x="1955" y="8722"/>
                      <a:pt x="4361" y="8722"/>
                    </a:cubicBezTo>
                    <a:cubicBezTo>
                      <a:pt x="6767" y="8722"/>
                      <a:pt x="8722" y="6767"/>
                      <a:pt x="8722" y="4361"/>
                    </a:cubicBezTo>
                    <a:cubicBezTo>
                      <a:pt x="8722" y="1955"/>
                      <a:pt x="6767" y="0"/>
                      <a:pt x="4361" y="0"/>
                    </a:cubicBezTo>
                    <a:close/>
                  </a:path>
                </a:pathLst>
              </a:custGeom>
              <a:solidFill>
                <a:srgbClr val="5863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5" name="Google Shape;1295;p32"/>
            <p:cNvGrpSpPr/>
            <p:nvPr/>
          </p:nvGrpSpPr>
          <p:grpSpPr>
            <a:xfrm>
              <a:off x="3421690" y="2615381"/>
              <a:ext cx="144032" cy="55381"/>
              <a:chOff x="5892197" y="1860432"/>
              <a:chExt cx="149893" cy="57634"/>
            </a:xfrm>
          </p:grpSpPr>
          <p:sp>
            <p:nvSpPr>
              <p:cNvPr id="1296" name="Google Shape;1296;p32"/>
              <p:cNvSpPr/>
              <p:nvPr/>
            </p:nvSpPr>
            <p:spPr>
              <a:xfrm>
                <a:off x="5892197" y="1860432"/>
                <a:ext cx="57634" cy="57634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23" extrusionOk="0">
                    <a:moveTo>
                      <a:pt x="2352" y="572"/>
                    </a:moveTo>
                    <a:lnTo>
                      <a:pt x="2352" y="2352"/>
                    </a:lnTo>
                    <a:lnTo>
                      <a:pt x="571" y="2352"/>
                    </a:lnTo>
                    <a:lnTo>
                      <a:pt x="571" y="572"/>
                    </a:lnTo>
                    <a:close/>
                    <a:moveTo>
                      <a:pt x="274" y="1"/>
                    </a:moveTo>
                    <a:cubicBezTo>
                      <a:pt x="115" y="1"/>
                      <a:pt x="1" y="138"/>
                      <a:pt x="1" y="298"/>
                    </a:cubicBezTo>
                    <a:lnTo>
                      <a:pt x="1" y="2626"/>
                    </a:lnTo>
                    <a:cubicBezTo>
                      <a:pt x="1" y="2786"/>
                      <a:pt x="115" y="2923"/>
                      <a:pt x="274" y="2923"/>
                    </a:cubicBezTo>
                    <a:lnTo>
                      <a:pt x="2625" y="2923"/>
                    </a:lnTo>
                    <a:cubicBezTo>
                      <a:pt x="2785" y="2923"/>
                      <a:pt x="2922" y="2786"/>
                      <a:pt x="2922" y="2626"/>
                    </a:cubicBezTo>
                    <a:lnTo>
                      <a:pt x="2922" y="298"/>
                    </a:lnTo>
                    <a:cubicBezTo>
                      <a:pt x="2922" y="138"/>
                      <a:pt x="2785" y="1"/>
                      <a:pt x="26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32"/>
              <p:cNvSpPr/>
              <p:nvPr/>
            </p:nvSpPr>
            <p:spPr>
              <a:xfrm>
                <a:off x="5984455" y="1906788"/>
                <a:ext cx="57634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572" extrusionOk="0">
                    <a:moveTo>
                      <a:pt x="297" y="1"/>
                    </a:moveTo>
                    <a:cubicBezTo>
                      <a:pt x="138" y="1"/>
                      <a:pt x="1" y="138"/>
                      <a:pt x="1" y="275"/>
                    </a:cubicBezTo>
                    <a:cubicBezTo>
                      <a:pt x="1" y="435"/>
                      <a:pt x="138" y="572"/>
                      <a:pt x="297" y="572"/>
                    </a:cubicBezTo>
                    <a:lnTo>
                      <a:pt x="2648" y="572"/>
                    </a:lnTo>
                    <a:cubicBezTo>
                      <a:pt x="2785" y="572"/>
                      <a:pt x="2922" y="435"/>
                      <a:pt x="2922" y="275"/>
                    </a:cubicBezTo>
                    <a:cubicBezTo>
                      <a:pt x="2922" y="138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8" name="Google Shape;1298;p32"/>
            <p:cNvSpPr/>
            <p:nvPr/>
          </p:nvSpPr>
          <p:spPr>
            <a:xfrm>
              <a:off x="3383700" y="2050488"/>
              <a:ext cx="471825" cy="471225"/>
            </a:xfrm>
            <a:custGeom>
              <a:avLst/>
              <a:gdLst/>
              <a:ahLst/>
              <a:cxnLst/>
              <a:rect l="l" t="t" r="r" b="b"/>
              <a:pathLst>
                <a:path w="18873" h="18849" extrusionOk="0">
                  <a:moveTo>
                    <a:pt x="1" y="1"/>
                  </a:moveTo>
                  <a:lnTo>
                    <a:pt x="1" y="18848"/>
                  </a:lnTo>
                  <a:lnTo>
                    <a:pt x="18873" y="18848"/>
                  </a:lnTo>
                  <a:lnTo>
                    <a:pt x="188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9" name="Google Shape;1299;p32"/>
            <p:cNvGrpSpPr/>
            <p:nvPr/>
          </p:nvGrpSpPr>
          <p:grpSpPr>
            <a:xfrm>
              <a:off x="3421690" y="2084031"/>
              <a:ext cx="144032" cy="55381"/>
              <a:chOff x="5892197" y="1860432"/>
              <a:chExt cx="149893" cy="57634"/>
            </a:xfrm>
          </p:grpSpPr>
          <p:sp>
            <p:nvSpPr>
              <p:cNvPr id="1300" name="Google Shape;1300;p32"/>
              <p:cNvSpPr/>
              <p:nvPr/>
            </p:nvSpPr>
            <p:spPr>
              <a:xfrm>
                <a:off x="5892197" y="1860432"/>
                <a:ext cx="57634" cy="57634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23" extrusionOk="0">
                    <a:moveTo>
                      <a:pt x="2352" y="572"/>
                    </a:moveTo>
                    <a:lnTo>
                      <a:pt x="2352" y="2352"/>
                    </a:lnTo>
                    <a:lnTo>
                      <a:pt x="571" y="2352"/>
                    </a:lnTo>
                    <a:lnTo>
                      <a:pt x="571" y="572"/>
                    </a:lnTo>
                    <a:close/>
                    <a:moveTo>
                      <a:pt x="274" y="1"/>
                    </a:moveTo>
                    <a:cubicBezTo>
                      <a:pt x="115" y="1"/>
                      <a:pt x="1" y="138"/>
                      <a:pt x="1" y="298"/>
                    </a:cubicBezTo>
                    <a:lnTo>
                      <a:pt x="1" y="2626"/>
                    </a:lnTo>
                    <a:cubicBezTo>
                      <a:pt x="1" y="2786"/>
                      <a:pt x="115" y="2923"/>
                      <a:pt x="274" y="2923"/>
                    </a:cubicBezTo>
                    <a:lnTo>
                      <a:pt x="2625" y="2923"/>
                    </a:lnTo>
                    <a:cubicBezTo>
                      <a:pt x="2785" y="2923"/>
                      <a:pt x="2922" y="2786"/>
                      <a:pt x="2922" y="2626"/>
                    </a:cubicBezTo>
                    <a:lnTo>
                      <a:pt x="2922" y="298"/>
                    </a:lnTo>
                    <a:cubicBezTo>
                      <a:pt x="2922" y="138"/>
                      <a:pt x="2785" y="1"/>
                      <a:pt x="26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32"/>
              <p:cNvSpPr/>
              <p:nvPr/>
            </p:nvSpPr>
            <p:spPr>
              <a:xfrm>
                <a:off x="5984455" y="1906788"/>
                <a:ext cx="57634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572" extrusionOk="0">
                    <a:moveTo>
                      <a:pt x="297" y="1"/>
                    </a:moveTo>
                    <a:cubicBezTo>
                      <a:pt x="138" y="1"/>
                      <a:pt x="1" y="138"/>
                      <a:pt x="1" y="275"/>
                    </a:cubicBezTo>
                    <a:cubicBezTo>
                      <a:pt x="1" y="435"/>
                      <a:pt x="138" y="572"/>
                      <a:pt x="297" y="572"/>
                    </a:cubicBezTo>
                    <a:lnTo>
                      <a:pt x="2648" y="572"/>
                    </a:lnTo>
                    <a:cubicBezTo>
                      <a:pt x="2785" y="572"/>
                      <a:pt x="2922" y="435"/>
                      <a:pt x="2922" y="275"/>
                    </a:cubicBezTo>
                    <a:cubicBezTo>
                      <a:pt x="2922" y="138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2" name="Google Shape;1302;p32"/>
            <p:cNvSpPr/>
            <p:nvPr/>
          </p:nvSpPr>
          <p:spPr>
            <a:xfrm>
              <a:off x="3383700" y="3113188"/>
              <a:ext cx="471825" cy="471225"/>
            </a:xfrm>
            <a:custGeom>
              <a:avLst/>
              <a:gdLst/>
              <a:ahLst/>
              <a:cxnLst/>
              <a:rect l="l" t="t" r="r" b="b"/>
              <a:pathLst>
                <a:path w="18873" h="18849" extrusionOk="0">
                  <a:moveTo>
                    <a:pt x="1" y="1"/>
                  </a:moveTo>
                  <a:lnTo>
                    <a:pt x="1" y="18848"/>
                  </a:lnTo>
                  <a:lnTo>
                    <a:pt x="18873" y="18848"/>
                  </a:lnTo>
                  <a:lnTo>
                    <a:pt x="188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3" name="Google Shape;1303;p32"/>
            <p:cNvGrpSpPr/>
            <p:nvPr/>
          </p:nvGrpSpPr>
          <p:grpSpPr>
            <a:xfrm>
              <a:off x="3421690" y="3146731"/>
              <a:ext cx="144032" cy="55381"/>
              <a:chOff x="5892197" y="1860432"/>
              <a:chExt cx="149893" cy="57634"/>
            </a:xfrm>
          </p:grpSpPr>
          <p:sp>
            <p:nvSpPr>
              <p:cNvPr id="1304" name="Google Shape;1304;p32"/>
              <p:cNvSpPr/>
              <p:nvPr/>
            </p:nvSpPr>
            <p:spPr>
              <a:xfrm>
                <a:off x="5892197" y="1860432"/>
                <a:ext cx="57634" cy="57634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23" extrusionOk="0">
                    <a:moveTo>
                      <a:pt x="2352" y="572"/>
                    </a:moveTo>
                    <a:lnTo>
                      <a:pt x="2352" y="2352"/>
                    </a:lnTo>
                    <a:lnTo>
                      <a:pt x="571" y="2352"/>
                    </a:lnTo>
                    <a:lnTo>
                      <a:pt x="571" y="572"/>
                    </a:lnTo>
                    <a:close/>
                    <a:moveTo>
                      <a:pt x="274" y="1"/>
                    </a:moveTo>
                    <a:cubicBezTo>
                      <a:pt x="115" y="1"/>
                      <a:pt x="1" y="138"/>
                      <a:pt x="1" y="298"/>
                    </a:cubicBezTo>
                    <a:lnTo>
                      <a:pt x="1" y="2626"/>
                    </a:lnTo>
                    <a:cubicBezTo>
                      <a:pt x="1" y="2786"/>
                      <a:pt x="115" y="2923"/>
                      <a:pt x="274" y="2923"/>
                    </a:cubicBezTo>
                    <a:lnTo>
                      <a:pt x="2625" y="2923"/>
                    </a:lnTo>
                    <a:cubicBezTo>
                      <a:pt x="2785" y="2923"/>
                      <a:pt x="2922" y="2786"/>
                      <a:pt x="2922" y="2626"/>
                    </a:cubicBezTo>
                    <a:lnTo>
                      <a:pt x="2922" y="298"/>
                    </a:lnTo>
                    <a:cubicBezTo>
                      <a:pt x="2922" y="138"/>
                      <a:pt x="2785" y="1"/>
                      <a:pt x="26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32"/>
              <p:cNvSpPr/>
              <p:nvPr/>
            </p:nvSpPr>
            <p:spPr>
              <a:xfrm>
                <a:off x="5984455" y="1906788"/>
                <a:ext cx="57634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572" extrusionOk="0">
                    <a:moveTo>
                      <a:pt x="297" y="1"/>
                    </a:moveTo>
                    <a:cubicBezTo>
                      <a:pt x="138" y="1"/>
                      <a:pt x="1" y="138"/>
                      <a:pt x="1" y="275"/>
                    </a:cubicBezTo>
                    <a:cubicBezTo>
                      <a:pt x="1" y="435"/>
                      <a:pt x="138" y="572"/>
                      <a:pt x="297" y="572"/>
                    </a:cubicBezTo>
                    <a:lnTo>
                      <a:pt x="2648" y="572"/>
                    </a:lnTo>
                    <a:cubicBezTo>
                      <a:pt x="2785" y="572"/>
                      <a:pt x="2922" y="435"/>
                      <a:pt x="2922" y="275"/>
                    </a:cubicBezTo>
                    <a:cubicBezTo>
                      <a:pt x="2922" y="138"/>
                      <a:pt x="2785" y="1"/>
                      <a:pt x="26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E2012C-C4B3-4915-9941-B60BF12696C5}"/>
              </a:ext>
            </a:extLst>
          </p:cNvPr>
          <p:cNvGrpSpPr/>
          <p:nvPr/>
        </p:nvGrpSpPr>
        <p:grpSpPr>
          <a:xfrm>
            <a:off x="597612" y="2863498"/>
            <a:ext cx="2973001" cy="1310154"/>
            <a:chOff x="597612" y="2863498"/>
            <a:chExt cx="2973001" cy="1310154"/>
          </a:xfrm>
        </p:grpSpPr>
        <p:sp>
          <p:nvSpPr>
            <p:cNvPr id="1241" name="Google Shape;1241;p32"/>
            <p:cNvSpPr/>
            <p:nvPr/>
          </p:nvSpPr>
          <p:spPr>
            <a:xfrm>
              <a:off x="597612" y="2863498"/>
              <a:ext cx="1581179" cy="1310154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Investigate whether StashAway fulfilled their product promise</a:t>
              </a:r>
              <a:endParaRPr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</p:txBody>
        </p:sp>
        <p:cxnSp>
          <p:nvCxnSpPr>
            <p:cNvPr id="1314" name="Google Shape;1314;p32"/>
            <p:cNvCxnSpPr>
              <a:cxnSpLocks/>
            </p:cNvCxnSpPr>
            <p:nvPr/>
          </p:nvCxnSpPr>
          <p:spPr>
            <a:xfrm flipV="1">
              <a:off x="2171473" y="3242379"/>
              <a:ext cx="1399140" cy="275921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91A2C0-1250-45B4-8F63-CF17DF53AD8A}"/>
              </a:ext>
            </a:extLst>
          </p:cNvPr>
          <p:cNvGrpSpPr/>
          <p:nvPr/>
        </p:nvGrpSpPr>
        <p:grpSpPr>
          <a:xfrm>
            <a:off x="5450215" y="1071673"/>
            <a:ext cx="2718892" cy="1348097"/>
            <a:chOff x="5450215" y="1071673"/>
            <a:chExt cx="2718892" cy="1348097"/>
          </a:xfrm>
        </p:grpSpPr>
        <p:sp>
          <p:nvSpPr>
            <p:cNvPr id="1239" name="Google Shape;1239;p32"/>
            <p:cNvSpPr/>
            <p:nvPr/>
          </p:nvSpPr>
          <p:spPr>
            <a:xfrm>
              <a:off x="6570107" y="1071673"/>
              <a:ext cx="1599000" cy="1211225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Identify StashAway’s product/service Benefits</a:t>
              </a:r>
              <a:endParaRPr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</p:txBody>
        </p:sp>
        <p:cxnSp>
          <p:nvCxnSpPr>
            <p:cNvPr id="1316" name="Google Shape;1316;p32"/>
            <p:cNvCxnSpPr>
              <a:cxnSpLocks/>
              <a:stCxn id="1239" idx="1"/>
            </p:cNvCxnSpPr>
            <p:nvPr/>
          </p:nvCxnSpPr>
          <p:spPr>
            <a:xfrm rot="10800000" flipV="1">
              <a:off x="5450215" y="1677286"/>
              <a:ext cx="1119892" cy="742484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788A1-D6C8-45EB-971F-EF41F28A1230}"/>
              </a:ext>
            </a:extLst>
          </p:cNvPr>
          <p:cNvGrpSpPr/>
          <p:nvPr/>
        </p:nvGrpSpPr>
        <p:grpSpPr>
          <a:xfrm>
            <a:off x="3202918" y="984917"/>
            <a:ext cx="2482998" cy="1532848"/>
            <a:chOff x="3202918" y="984917"/>
            <a:chExt cx="2482998" cy="1532848"/>
          </a:xfrm>
        </p:grpSpPr>
        <p:cxnSp>
          <p:nvCxnSpPr>
            <p:cNvPr id="82" name="Google Shape;1316;p32">
              <a:extLst>
                <a:ext uri="{FF2B5EF4-FFF2-40B4-BE49-F238E27FC236}">
                  <a16:creationId xmlns:a16="http://schemas.microsoft.com/office/drawing/2014/main" id="{6C41E845-8050-4433-8DC1-EE8D585FE5F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960922" y="1873875"/>
              <a:ext cx="853619" cy="434162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86" name="Google Shape;1241;p32">
              <a:extLst>
                <a:ext uri="{FF2B5EF4-FFF2-40B4-BE49-F238E27FC236}">
                  <a16:creationId xmlns:a16="http://schemas.microsoft.com/office/drawing/2014/main" id="{A1C88053-28FF-4B78-8126-435FEFCBA0A1}"/>
                </a:ext>
              </a:extLst>
            </p:cNvPr>
            <p:cNvSpPr/>
            <p:nvPr/>
          </p:nvSpPr>
          <p:spPr>
            <a:xfrm>
              <a:off x="3202918" y="984917"/>
              <a:ext cx="2482998" cy="672142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Identify StashAway’s product promise &amp; product offering</a:t>
              </a:r>
              <a:endParaRPr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270CE8-F9AE-4983-83BC-C3FD7FD4DB1A}"/>
              </a:ext>
            </a:extLst>
          </p:cNvPr>
          <p:cNvGrpSpPr/>
          <p:nvPr/>
        </p:nvGrpSpPr>
        <p:grpSpPr>
          <a:xfrm>
            <a:off x="4854516" y="2650709"/>
            <a:ext cx="3721864" cy="900822"/>
            <a:chOff x="4854516" y="2650709"/>
            <a:chExt cx="3721864" cy="900822"/>
          </a:xfrm>
        </p:grpSpPr>
        <p:cxnSp>
          <p:nvCxnSpPr>
            <p:cNvPr id="1317" name="Google Shape;1317;p32"/>
            <p:cNvCxnSpPr>
              <a:cxnSpLocks/>
            </p:cNvCxnSpPr>
            <p:nvPr/>
          </p:nvCxnSpPr>
          <p:spPr>
            <a:xfrm rot="10800000" flipV="1">
              <a:off x="4854516" y="3011199"/>
              <a:ext cx="1901775" cy="248565"/>
            </a:xfrm>
            <a:prstGeom prst="bentConnector3">
              <a:avLst>
                <a:gd name="adj1" fmla="val 40842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F4DBC5F-E1A1-40E0-B381-8B43A2547AE5}"/>
                </a:ext>
              </a:extLst>
            </p:cNvPr>
            <p:cNvSpPr/>
            <p:nvPr/>
          </p:nvSpPr>
          <p:spPr>
            <a:xfrm>
              <a:off x="6748114" y="2650709"/>
              <a:ext cx="1828266" cy="900822"/>
            </a:xfrm>
            <a:prstGeom prst="roundRect">
              <a:avLst/>
            </a:prstGeom>
            <a:ln>
              <a:solidFill>
                <a:srgbClr val="5863E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ahnschrift SemiBold" panose="020B0502040204020203" pitchFamily="34" charset="0"/>
                </a:rPr>
                <a:t>Identify StashAway’s key Feature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E51E05-C0BE-4205-AF16-4CCB2362FDE8}"/>
              </a:ext>
            </a:extLst>
          </p:cNvPr>
          <p:cNvGrpSpPr/>
          <p:nvPr/>
        </p:nvGrpSpPr>
        <p:grpSpPr>
          <a:xfrm>
            <a:off x="372156" y="1574708"/>
            <a:ext cx="3146517" cy="715002"/>
            <a:chOff x="372156" y="1574708"/>
            <a:chExt cx="3146517" cy="715002"/>
          </a:xfrm>
        </p:grpSpPr>
        <p:cxnSp>
          <p:nvCxnSpPr>
            <p:cNvPr id="1315" name="Google Shape;1315;p32"/>
            <p:cNvCxnSpPr>
              <a:cxnSpLocks/>
            </p:cNvCxnSpPr>
            <p:nvPr/>
          </p:nvCxnSpPr>
          <p:spPr>
            <a:xfrm>
              <a:off x="2164935" y="1896395"/>
              <a:ext cx="1353738" cy="393315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110" name="Google Shape;1240;p32">
              <a:extLst>
                <a:ext uri="{FF2B5EF4-FFF2-40B4-BE49-F238E27FC236}">
                  <a16:creationId xmlns:a16="http://schemas.microsoft.com/office/drawing/2014/main" id="{252790EF-FAF7-44E7-BBB1-64CED1DBD833}"/>
                </a:ext>
              </a:extLst>
            </p:cNvPr>
            <p:cNvSpPr/>
            <p:nvPr/>
          </p:nvSpPr>
          <p:spPr>
            <a:xfrm>
              <a:off x="372156" y="1574708"/>
              <a:ext cx="2080213" cy="695027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latin typeface="Bahnschrift SemiBold" panose="020B0502040204020203" pitchFamily="34" charset="0"/>
                </a:rPr>
                <a:t>Recommend solutions to improve StashAway</a:t>
              </a:r>
              <a:endParaRPr dirty="0">
                <a:solidFill>
                  <a:schemeClr val="dk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74A418-211C-4E8C-9AA8-809FD994D9A1}"/>
              </a:ext>
            </a:extLst>
          </p:cNvPr>
          <p:cNvGrpSpPr/>
          <p:nvPr/>
        </p:nvGrpSpPr>
        <p:grpSpPr>
          <a:xfrm>
            <a:off x="2886021" y="3375686"/>
            <a:ext cx="2377256" cy="1444533"/>
            <a:chOff x="2886021" y="3375686"/>
            <a:chExt cx="2377256" cy="1444533"/>
          </a:xfrm>
        </p:grpSpPr>
        <p:cxnSp>
          <p:nvCxnSpPr>
            <p:cNvPr id="112" name="Google Shape;1315;p32">
              <a:extLst>
                <a:ext uri="{FF2B5EF4-FFF2-40B4-BE49-F238E27FC236}">
                  <a16:creationId xmlns:a16="http://schemas.microsoft.com/office/drawing/2014/main" id="{D32BF975-550B-474D-864E-CEFD4D4A17C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609065" y="3421632"/>
              <a:ext cx="976712" cy="884819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90" name="Google Shape;1240;p32">
              <a:extLst>
                <a:ext uri="{FF2B5EF4-FFF2-40B4-BE49-F238E27FC236}">
                  <a16:creationId xmlns:a16="http://schemas.microsoft.com/office/drawing/2014/main" id="{3E95B3F5-3223-42EA-A5C8-6A31B029F295}"/>
                </a:ext>
              </a:extLst>
            </p:cNvPr>
            <p:cNvSpPr/>
            <p:nvPr/>
          </p:nvSpPr>
          <p:spPr>
            <a:xfrm>
              <a:off x="2886021" y="4125192"/>
              <a:ext cx="2377256" cy="695027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latin typeface="Bahnschrift SemiBold" panose="020B0502040204020203" pitchFamily="34" charset="0"/>
                </a:rPr>
                <a:t>Identify StashAway’s augmented products</a:t>
              </a:r>
              <a:endParaRPr dirty="0">
                <a:solidFill>
                  <a:schemeClr val="dk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0553F2-10EC-4417-B5AD-927DA6EB5776}"/>
              </a:ext>
            </a:extLst>
          </p:cNvPr>
          <p:cNvGrpSpPr/>
          <p:nvPr/>
        </p:nvGrpSpPr>
        <p:grpSpPr>
          <a:xfrm>
            <a:off x="5656752" y="3572183"/>
            <a:ext cx="2270991" cy="1250538"/>
            <a:chOff x="5656752" y="3572183"/>
            <a:chExt cx="2270991" cy="1250538"/>
          </a:xfrm>
        </p:grpSpPr>
        <p:cxnSp>
          <p:nvCxnSpPr>
            <p:cNvPr id="87" name="Google Shape;1315;p32">
              <a:extLst>
                <a:ext uri="{FF2B5EF4-FFF2-40B4-BE49-F238E27FC236}">
                  <a16:creationId xmlns:a16="http://schemas.microsoft.com/office/drawing/2014/main" id="{BE9D6EC9-D45E-4E38-A3B9-A70F77748D4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481736" y="3747199"/>
              <a:ext cx="699988" cy="349955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1240" name="Google Shape;1240;p32"/>
            <p:cNvSpPr/>
            <p:nvPr/>
          </p:nvSpPr>
          <p:spPr>
            <a:xfrm>
              <a:off x="5847530" y="4127694"/>
              <a:ext cx="2080213" cy="695027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latin typeface="Bahnschrift SemiBold" panose="020B0502040204020203" pitchFamily="34" charset="0"/>
                </a:rPr>
                <a:t>Investigate StashAway’s brand representation </a:t>
              </a:r>
              <a:endParaRPr dirty="0">
                <a:solidFill>
                  <a:schemeClr val="dk1"/>
                </a:solidFill>
                <a:latin typeface="Bahnschrift SemiBol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66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0"/>
          <p:cNvSpPr txBox="1">
            <a:spLocks noGrp="1"/>
          </p:cNvSpPr>
          <p:nvPr>
            <p:ph type="subTitle" idx="6"/>
          </p:nvPr>
        </p:nvSpPr>
        <p:spPr>
          <a:xfrm>
            <a:off x="1962882" y="3928551"/>
            <a:ext cx="2130900" cy="108947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No minimum investment</a:t>
            </a:r>
            <a:r>
              <a:rPr lang="en-US" sz="11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Invest RM1 can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gain benefits </a:t>
            </a:r>
            <a:r>
              <a:rPr lang="en-US" sz="1100" dirty="0"/>
              <a:t>as those invest RM10,000.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Annual fee </a:t>
            </a:r>
            <a:r>
              <a:rPr lang="en-US" sz="1100" dirty="0"/>
              <a:t>is </a:t>
            </a:r>
            <a:r>
              <a:rPr lang="en-US" sz="1100" dirty="0">
                <a:solidFill>
                  <a:schemeClr val="bg2"/>
                </a:solidFill>
              </a:rPr>
              <a:t>between 0.2% </a:t>
            </a:r>
            <a:r>
              <a:rPr lang="en-US" sz="1100" dirty="0"/>
              <a:t>to </a:t>
            </a:r>
            <a:r>
              <a:rPr lang="en-US" sz="1100" dirty="0">
                <a:solidFill>
                  <a:schemeClr val="bg2"/>
                </a:solidFill>
              </a:rPr>
              <a:t>0.8%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Expense Ratio </a:t>
            </a:r>
            <a:r>
              <a:rPr lang="en-US" sz="1100" dirty="0"/>
              <a:t>is 0.165%</a:t>
            </a:r>
            <a:endParaRPr sz="1100" dirty="0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6525B899-6092-40E0-B917-B52997F66BDE}"/>
              </a:ext>
            </a:extLst>
          </p:cNvPr>
          <p:cNvSpPr txBox="1"/>
          <p:nvPr/>
        </p:nvSpPr>
        <p:spPr>
          <a:xfrm>
            <a:off x="5073539" y="3866227"/>
            <a:ext cx="308246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Invest with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small capital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No extra benefits </a:t>
            </a:r>
            <a:r>
              <a:rPr lang="en-US" sz="1100" dirty="0">
                <a:latin typeface="Quicksand" panose="020B0604020202020204" charset="0"/>
              </a:rPr>
              <a:t>when investing more in one account.</a:t>
            </a:r>
          </a:p>
          <a:p>
            <a:pPr marL="171450" indent="-171450">
              <a:buFontTx/>
              <a:buChar char="-"/>
            </a:pPr>
            <a:r>
              <a:rPr lang="en-MY" sz="1100" dirty="0">
                <a:latin typeface="Quicksand" panose="020B0604020202020204" charset="0"/>
              </a:rPr>
              <a:t>Charge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not more than 0.165%.</a:t>
            </a:r>
          </a:p>
          <a:p>
            <a:pPr marL="171450" indent="-171450">
              <a:buFontTx/>
              <a:buChar char="-"/>
            </a:pPr>
            <a:r>
              <a:rPr lang="en-MY" sz="1100" dirty="0">
                <a:latin typeface="Quicksand" panose="020B0604020202020204" charset="0"/>
              </a:rPr>
              <a:t>Annual fee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lower than competitors</a:t>
            </a:r>
            <a:r>
              <a:rPr lang="en-MY" sz="1100" dirty="0">
                <a:latin typeface="Quicksand" panose="020B060402020202020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MY" sz="1100" dirty="0">
                <a:latin typeface="Quicksand" panose="020B0604020202020204" charset="0"/>
              </a:rPr>
              <a:t>Some users charged for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high</a:t>
            </a:r>
            <a:r>
              <a:rPr lang="en-MY" sz="1100" b="1" dirty="0">
                <a:solidFill>
                  <a:schemeClr val="accent5"/>
                </a:solidFill>
                <a:latin typeface="Quicksand" panose="020B0604020202020204" charset="0"/>
              </a:rPr>
              <a:t>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management fees</a:t>
            </a:r>
            <a:r>
              <a:rPr lang="en-MY" sz="1100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C6746333-F74D-46EA-A10C-47A223052324}"/>
              </a:ext>
            </a:extLst>
          </p:cNvPr>
          <p:cNvSpPr txBox="1"/>
          <p:nvPr/>
        </p:nvSpPr>
        <p:spPr>
          <a:xfrm>
            <a:off x="5199236" y="2641295"/>
            <a:ext cx="35536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Customizable Risk Level</a:t>
            </a:r>
            <a:r>
              <a:rPr lang="en-US" sz="1100" b="1" dirty="0">
                <a:solidFill>
                  <a:schemeClr val="bg2"/>
                </a:solidFill>
                <a:latin typeface="Quicksand" panose="020B060402020202020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99%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will not lose </a:t>
            </a:r>
            <a:r>
              <a:rPr lang="en-US" sz="1100" dirty="0">
                <a:latin typeface="Quicksand" panose="020B0604020202020204" charset="0"/>
              </a:rPr>
              <a:t>more than 6.5% of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investment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MY" sz="1100" dirty="0">
                <a:latin typeface="Quicksand" panose="020B0604020202020204" charset="0"/>
              </a:rPr>
              <a:t>Investment will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perform well </a:t>
            </a:r>
            <a:r>
              <a:rPr lang="en-MY" sz="1100" dirty="0">
                <a:latin typeface="Quicksand" panose="020B0604020202020204" charset="0"/>
              </a:rPr>
              <a:t>in a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pandemic.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F314D6A-D346-4E5F-8FF1-DD954E9FBA02}"/>
              </a:ext>
            </a:extLst>
          </p:cNvPr>
          <p:cNvSpPr txBox="1"/>
          <p:nvPr/>
        </p:nvSpPr>
        <p:spPr>
          <a:xfrm>
            <a:off x="5199236" y="1219373"/>
            <a:ext cx="295676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Simple and Easy </a:t>
            </a:r>
            <a:r>
              <a:rPr lang="en-US" sz="1100" dirty="0">
                <a:latin typeface="Quicksand" panose="020B0604020202020204" charset="0"/>
              </a:rPr>
              <a:t>To Choose Portfolios.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User Friendly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Fast and Simple </a:t>
            </a:r>
            <a:r>
              <a:rPr lang="en-US" sz="1100" dirty="0">
                <a:latin typeface="Quicksand" panose="020B0604020202020204" charset="0"/>
              </a:rPr>
              <a:t>Money Transfer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Bank Transfer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Consumed More Time</a:t>
            </a:r>
            <a:r>
              <a:rPr lang="en-US" sz="1100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.</a:t>
            </a:r>
          </a:p>
        </p:txBody>
      </p:sp>
      <p:sp>
        <p:nvSpPr>
          <p:cNvPr id="1092" name="Google Shape;1092;p30"/>
          <p:cNvSpPr txBox="1">
            <a:spLocks noGrp="1"/>
          </p:cNvSpPr>
          <p:nvPr>
            <p:ph type="subTitle" idx="4"/>
          </p:nvPr>
        </p:nvSpPr>
        <p:spPr>
          <a:xfrm>
            <a:off x="1764063" y="2663863"/>
            <a:ext cx="2916543" cy="86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Adjust Preferred Risk Level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Merging of bonds, equities, commodities</a:t>
            </a:r>
            <a:r>
              <a:rPr lang="en-US" sz="1100" dirty="0"/>
              <a:t> or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cash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Allow users to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adjust risk level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Automatically buy, sell , </a:t>
            </a:r>
            <a:r>
              <a:rPr lang="en-US" sz="1100" dirty="0"/>
              <a:t>and</a:t>
            </a:r>
            <a:r>
              <a:rPr lang="en-US" sz="1100" b="1" dirty="0"/>
              <a:t>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rebalance</a:t>
            </a:r>
            <a:r>
              <a:rPr lang="en-US" sz="1100" dirty="0"/>
              <a:t>.</a:t>
            </a:r>
            <a:endParaRPr sz="1100" dirty="0"/>
          </a:p>
        </p:txBody>
      </p:sp>
      <p:sp>
        <p:nvSpPr>
          <p:cNvPr id="1090" name="Google Shape;1090;p30"/>
          <p:cNvSpPr txBox="1">
            <a:spLocks noGrp="1"/>
          </p:cNvSpPr>
          <p:nvPr>
            <p:ph type="subTitle" idx="2"/>
          </p:nvPr>
        </p:nvSpPr>
        <p:spPr>
          <a:xfrm>
            <a:off x="1768809" y="1193280"/>
            <a:ext cx="2547411" cy="13238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Do not need </a:t>
            </a:r>
            <a:r>
              <a:rPr lang="en-US" sz="1100" dirty="0"/>
              <a:t>to invest themselves.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Use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data to analyze and invest</a:t>
            </a:r>
            <a:r>
              <a:rPr lang="en-US" sz="1100" dirty="0"/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Allow multiple investment </a:t>
            </a:r>
            <a:r>
              <a:rPr lang="en-US" sz="1100" dirty="0"/>
              <a:t>portfolios for 1 account.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Will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instantly start investing</a:t>
            </a:r>
            <a:r>
              <a:rPr lang="en-US" sz="1100" dirty="0"/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Deposit</a:t>
            </a:r>
            <a:r>
              <a:rPr lang="en-US" sz="11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>
                <a:solidFill>
                  <a:schemeClr val="bg2"/>
                </a:solidFill>
              </a:rPr>
              <a:t>and</a:t>
            </a:r>
            <a:r>
              <a:rPr lang="en-US" sz="11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withdraw cash easily</a:t>
            </a:r>
            <a:r>
              <a:rPr lang="en-US" sz="11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400" dirty="0"/>
          </a:p>
        </p:txBody>
      </p:sp>
      <p:sp>
        <p:nvSpPr>
          <p:cNvPr id="1082" name="Google Shape;1082;p30"/>
          <p:cNvSpPr/>
          <p:nvPr/>
        </p:nvSpPr>
        <p:spPr>
          <a:xfrm>
            <a:off x="246365" y="620429"/>
            <a:ext cx="825300" cy="825300"/>
          </a:xfrm>
          <a:prstGeom prst="roundRect">
            <a:avLst>
              <a:gd name="adj" fmla="val 16667"/>
            </a:avLst>
          </a:prstGeom>
          <a:solidFill>
            <a:schemeClr val="accent6">
              <a:lumMod val="90000"/>
              <a:lumOff val="10000"/>
            </a:schemeClr>
          </a:solidFill>
          <a:ln w="9525" cap="flat" cmpd="sng">
            <a:solidFill>
              <a:schemeClr val="accent6">
                <a:lumMod val="25000"/>
                <a:lumOff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Part II: My take on StashAway | Financial Horse">
            <a:extLst>
              <a:ext uri="{FF2B5EF4-FFF2-40B4-BE49-F238E27FC236}">
                <a16:creationId xmlns:a16="http://schemas.microsoft.com/office/drawing/2014/main" id="{5B5919BB-9B51-421F-BEE1-0D59F3768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4" t="20068" r="33923" b="16632"/>
          <a:stretch/>
        </p:blipFill>
        <p:spPr bwMode="auto">
          <a:xfrm>
            <a:off x="415789" y="741294"/>
            <a:ext cx="486451" cy="583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83" name="Google Shape;1083;p30"/>
          <p:cNvSpPr/>
          <p:nvPr/>
        </p:nvSpPr>
        <p:spPr>
          <a:xfrm>
            <a:off x="697045" y="125395"/>
            <a:ext cx="7704000" cy="4698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84" name="Google Shape;1084;p30"/>
          <p:cNvGrpSpPr/>
          <p:nvPr/>
        </p:nvGrpSpPr>
        <p:grpSpPr>
          <a:xfrm>
            <a:off x="7639223" y="387026"/>
            <a:ext cx="636814" cy="120078"/>
            <a:chOff x="8209059" y="198000"/>
            <a:chExt cx="636814" cy="120078"/>
          </a:xfrm>
        </p:grpSpPr>
        <p:sp>
          <p:nvSpPr>
            <p:cNvPr id="1085" name="Google Shape;1085;p30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8" name="Google Shape;1088;p30"/>
          <p:cNvSpPr txBox="1">
            <a:spLocks noGrp="1"/>
          </p:cNvSpPr>
          <p:nvPr>
            <p:ph type="title"/>
          </p:nvPr>
        </p:nvSpPr>
        <p:spPr>
          <a:xfrm>
            <a:off x="1323930" y="100161"/>
            <a:ext cx="6412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Key benefits to customers</a:t>
            </a:r>
            <a:endParaRPr dirty="0"/>
          </a:p>
        </p:txBody>
      </p:sp>
      <p:sp>
        <p:nvSpPr>
          <p:cNvPr id="1089" name="Google Shape;1089;p30"/>
          <p:cNvSpPr txBox="1">
            <a:spLocks noGrp="1"/>
          </p:cNvSpPr>
          <p:nvPr>
            <p:ph type="subTitle" idx="1"/>
          </p:nvPr>
        </p:nvSpPr>
        <p:spPr>
          <a:xfrm>
            <a:off x="1652582" y="830095"/>
            <a:ext cx="202952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Convenience to users</a:t>
            </a:r>
            <a:endParaRPr sz="2000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91" name="Google Shape;1091;p30"/>
          <p:cNvSpPr txBox="1">
            <a:spLocks noGrp="1"/>
          </p:cNvSpPr>
          <p:nvPr>
            <p:ph type="subTitle" idx="3"/>
          </p:nvPr>
        </p:nvSpPr>
        <p:spPr>
          <a:xfrm>
            <a:off x="1768810" y="2252814"/>
            <a:ext cx="2130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Risk Management 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93" name="Google Shape;1093;p30"/>
          <p:cNvSpPr txBox="1">
            <a:spLocks noGrp="1"/>
          </p:cNvSpPr>
          <p:nvPr>
            <p:ph type="subTitle" idx="5"/>
          </p:nvPr>
        </p:nvSpPr>
        <p:spPr>
          <a:xfrm>
            <a:off x="1962882" y="3544433"/>
            <a:ext cx="1737356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Affordable 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Graphic 7" descr="Arrow Right with solid fill">
            <a:extLst>
              <a:ext uri="{FF2B5EF4-FFF2-40B4-BE49-F238E27FC236}">
                <a16:creationId xmlns:a16="http://schemas.microsoft.com/office/drawing/2014/main" id="{C925B29A-6561-40F3-BDBE-BE785D7A1692}"/>
              </a:ext>
            </a:extLst>
          </p:cNvPr>
          <p:cNvSpPr/>
          <p:nvPr/>
        </p:nvSpPr>
        <p:spPr>
          <a:xfrm>
            <a:off x="1189681" y="936889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sp>
        <p:nvSpPr>
          <p:cNvPr id="96" name="Graphic 7" descr="Arrow Right with solid fill">
            <a:extLst>
              <a:ext uri="{FF2B5EF4-FFF2-40B4-BE49-F238E27FC236}">
                <a16:creationId xmlns:a16="http://schemas.microsoft.com/office/drawing/2014/main" id="{4DF30760-0425-4F7B-B3F5-B22AD68F62ED}"/>
              </a:ext>
            </a:extLst>
          </p:cNvPr>
          <p:cNvSpPr/>
          <p:nvPr/>
        </p:nvSpPr>
        <p:spPr>
          <a:xfrm>
            <a:off x="4570582" y="941662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E54C70E-08DA-4F33-9C4A-4742E275FA02}"/>
              </a:ext>
            </a:extLst>
          </p:cNvPr>
          <p:cNvGrpSpPr/>
          <p:nvPr/>
        </p:nvGrpSpPr>
        <p:grpSpPr>
          <a:xfrm>
            <a:off x="5204703" y="890847"/>
            <a:ext cx="1725143" cy="346619"/>
            <a:chOff x="3905867" y="1228245"/>
            <a:chExt cx="2578547" cy="482619"/>
          </a:xfrm>
          <a:solidFill>
            <a:schemeClr val="accent6">
              <a:lumMod val="75000"/>
              <a:lumOff val="25000"/>
            </a:schemeClr>
          </a:solidFill>
        </p:grpSpPr>
        <p:pic>
          <p:nvPicPr>
            <p:cNvPr id="161" name="Picture 160" descr="Star with solid fill">
              <a:extLst>
                <a:ext uri="{FF2B5EF4-FFF2-40B4-BE49-F238E27FC236}">
                  <a16:creationId xmlns:a16="http://schemas.microsoft.com/office/drawing/2014/main" id="{5F24DD91-43B1-4986-8D88-468D573FC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05867" y="1236515"/>
              <a:ext cx="497217" cy="474349"/>
            </a:xfrm>
            <a:prstGeom prst="rect">
              <a:avLst/>
            </a:prstGeom>
          </p:spPr>
        </p:pic>
        <p:pic>
          <p:nvPicPr>
            <p:cNvPr id="162" name="Picture 161" descr="Star with solid fill">
              <a:extLst>
                <a:ext uri="{FF2B5EF4-FFF2-40B4-BE49-F238E27FC236}">
                  <a16:creationId xmlns:a16="http://schemas.microsoft.com/office/drawing/2014/main" id="{520401D4-BAE5-48B1-AC28-7CFBC23E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29179" y="1228246"/>
              <a:ext cx="497217" cy="474348"/>
            </a:xfrm>
            <a:prstGeom prst="rect">
              <a:avLst/>
            </a:prstGeom>
          </p:spPr>
        </p:pic>
        <p:pic>
          <p:nvPicPr>
            <p:cNvPr id="163" name="Picture 162" descr="Star with solid fill">
              <a:extLst>
                <a:ext uri="{FF2B5EF4-FFF2-40B4-BE49-F238E27FC236}">
                  <a16:creationId xmlns:a16="http://schemas.microsoft.com/office/drawing/2014/main" id="{0AD0BA85-B934-40D9-B36B-1986FD2BF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52491" y="1228245"/>
              <a:ext cx="497217" cy="474349"/>
            </a:xfrm>
            <a:prstGeom prst="rect">
              <a:avLst/>
            </a:prstGeom>
          </p:spPr>
        </p:pic>
        <p:pic>
          <p:nvPicPr>
            <p:cNvPr id="164" name="Picture 163" descr="Star with solid fill">
              <a:extLst>
                <a:ext uri="{FF2B5EF4-FFF2-40B4-BE49-F238E27FC236}">
                  <a16:creationId xmlns:a16="http://schemas.microsoft.com/office/drawing/2014/main" id="{0A851C22-5450-4CF4-96FE-13763AEA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74280" y="1228245"/>
              <a:ext cx="497217" cy="474349"/>
            </a:xfrm>
            <a:prstGeom prst="rect">
              <a:avLst/>
            </a:prstGeom>
          </p:spPr>
        </p:pic>
        <p:pic>
          <p:nvPicPr>
            <p:cNvPr id="165" name="Picture 164" descr="Star outline">
              <a:extLst>
                <a:ext uri="{FF2B5EF4-FFF2-40B4-BE49-F238E27FC236}">
                  <a16:creationId xmlns:a16="http://schemas.microsoft.com/office/drawing/2014/main" id="{5C0A4E11-2A40-42AF-ABAA-5432B831F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987197" y="1228245"/>
              <a:ext cx="497217" cy="474349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9884CF4-53EA-47CD-BEBD-E7EF7E6F3E22}"/>
              </a:ext>
            </a:extLst>
          </p:cNvPr>
          <p:cNvCxnSpPr>
            <a:cxnSpLocks/>
            <a:endCxn id="1091" idx="1"/>
          </p:cNvCxnSpPr>
          <p:nvPr/>
        </p:nvCxnSpPr>
        <p:spPr>
          <a:xfrm rot="16200000" flipH="1">
            <a:off x="790643" y="1509547"/>
            <a:ext cx="1005618" cy="950715"/>
          </a:xfrm>
          <a:prstGeom prst="curvedConnector2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E041888C-D84B-43DA-B8AF-F365E43D5C3C}"/>
              </a:ext>
            </a:extLst>
          </p:cNvPr>
          <p:cNvGrpSpPr/>
          <p:nvPr/>
        </p:nvGrpSpPr>
        <p:grpSpPr>
          <a:xfrm>
            <a:off x="5199237" y="2289515"/>
            <a:ext cx="1804360" cy="383805"/>
            <a:chOff x="3905867" y="1228245"/>
            <a:chExt cx="2578547" cy="482619"/>
          </a:xfrm>
          <a:solidFill>
            <a:schemeClr val="accent6">
              <a:lumMod val="75000"/>
              <a:lumOff val="25000"/>
            </a:schemeClr>
          </a:solidFill>
        </p:grpSpPr>
        <p:pic>
          <p:nvPicPr>
            <p:cNvPr id="207" name="Picture 160" descr="Star with solid fill">
              <a:extLst>
                <a:ext uri="{FF2B5EF4-FFF2-40B4-BE49-F238E27FC236}">
                  <a16:creationId xmlns:a16="http://schemas.microsoft.com/office/drawing/2014/main" id="{C4F30100-2290-41D5-A8B8-7E118C01B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05867" y="1236515"/>
              <a:ext cx="497217" cy="474349"/>
            </a:xfrm>
            <a:prstGeom prst="rect">
              <a:avLst/>
            </a:prstGeom>
          </p:spPr>
        </p:pic>
        <p:pic>
          <p:nvPicPr>
            <p:cNvPr id="208" name="Picture 161" descr="Star with solid fill">
              <a:extLst>
                <a:ext uri="{FF2B5EF4-FFF2-40B4-BE49-F238E27FC236}">
                  <a16:creationId xmlns:a16="http://schemas.microsoft.com/office/drawing/2014/main" id="{C434E258-3B93-4CB2-85DE-F741BE65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29179" y="1228246"/>
              <a:ext cx="497217" cy="474348"/>
            </a:xfrm>
            <a:prstGeom prst="rect">
              <a:avLst/>
            </a:prstGeom>
          </p:spPr>
        </p:pic>
        <p:pic>
          <p:nvPicPr>
            <p:cNvPr id="209" name="Picture 162" descr="Star with solid fill">
              <a:extLst>
                <a:ext uri="{FF2B5EF4-FFF2-40B4-BE49-F238E27FC236}">
                  <a16:creationId xmlns:a16="http://schemas.microsoft.com/office/drawing/2014/main" id="{4F4284E2-EE73-4FBC-9BC3-4D2F3B1A5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52491" y="1228245"/>
              <a:ext cx="497217" cy="474349"/>
            </a:xfrm>
            <a:prstGeom prst="rect">
              <a:avLst/>
            </a:prstGeom>
          </p:spPr>
        </p:pic>
        <p:pic>
          <p:nvPicPr>
            <p:cNvPr id="210" name="Picture 163" descr="Star with solid fill">
              <a:extLst>
                <a:ext uri="{FF2B5EF4-FFF2-40B4-BE49-F238E27FC236}">
                  <a16:creationId xmlns:a16="http://schemas.microsoft.com/office/drawing/2014/main" id="{E7600754-6C13-4B6B-AF71-7C8D38DA8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74280" y="1228245"/>
              <a:ext cx="497217" cy="474349"/>
            </a:xfrm>
            <a:prstGeom prst="rect">
              <a:avLst/>
            </a:prstGeom>
          </p:spPr>
        </p:pic>
        <p:pic>
          <p:nvPicPr>
            <p:cNvPr id="211" name="Picture 164" descr="Star with solid fill">
              <a:extLst>
                <a:ext uri="{FF2B5EF4-FFF2-40B4-BE49-F238E27FC236}">
                  <a16:creationId xmlns:a16="http://schemas.microsoft.com/office/drawing/2014/main" id="{242B4E9E-8B24-467E-A125-7DF3FF84A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987197" y="1228245"/>
              <a:ext cx="497217" cy="474349"/>
            </a:xfrm>
            <a:prstGeom prst="rect">
              <a:avLst/>
            </a:prstGeom>
          </p:spPr>
        </p:pic>
      </p:grpSp>
      <p:sp>
        <p:nvSpPr>
          <p:cNvPr id="212" name="Graphic 7" descr="Arrow Right with solid fill">
            <a:extLst>
              <a:ext uri="{FF2B5EF4-FFF2-40B4-BE49-F238E27FC236}">
                <a16:creationId xmlns:a16="http://schemas.microsoft.com/office/drawing/2014/main" id="{7AE57C4D-6F97-44D2-9422-3D33C2D873CD}"/>
              </a:ext>
            </a:extLst>
          </p:cNvPr>
          <p:cNvSpPr/>
          <p:nvPr/>
        </p:nvSpPr>
        <p:spPr>
          <a:xfrm>
            <a:off x="4570681" y="2383411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517A86F-6DB7-4C2F-AF0A-7BF128E3D06D}"/>
              </a:ext>
            </a:extLst>
          </p:cNvPr>
          <p:cNvCxnSpPr>
            <a:cxnSpLocks/>
            <a:endCxn id="1093" idx="1"/>
          </p:cNvCxnSpPr>
          <p:nvPr/>
        </p:nvCxnSpPr>
        <p:spPr>
          <a:xfrm rot="16200000" flipH="1">
            <a:off x="-3760" y="1812690"/>
            <a:ext cx="2361511" cy="1571774"/>
          </a:xfrm>
          <a:prstGeom prst="curvedConnector2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9FF1077B-B4E9-4EDE-BB75-8617538C2283}"/>
              </a:ext>
            </a:extLst>
          </p:cNvPr>
          <p:cNvGrpSpPr/>
          <p:nvPr/>
        </p:nvGrpSpPr>
        <p:grpSpPr>
          <a:xfrm>
            <a:off x="5203984" y="3544433"/>
            <a:ext cx="1799613" cy="370134"/>
            <a:chOff x="3905867" y="1228245"/>
            <a:chExt cx="2578547" cy="482619"/>
          </a:xfrm>
          <a:solidFill>
            <a:schemeClr val="accent6">
              <a:lumMod val="75000"/>
              <a:lumOff val="25000"/>
            </a:schemeClr>
          </a:solidFill>
        </p:grpSpPr>
        <p:pic>
          <p:nvPicPr>
            <p:cNvPr id="238" name="Picture 160" descr="Star with solid fill">
              <a:extLst>
                <a:ext uri="{FF2B5EF4-FFF2-40B4-BE49-F238E27FC236}">
                  <a16:creationId xmlns:a16="http://schemas.microsoft.com/office/drawing/2014/main" id="{E4376CD7-6AB1-488A-B697-1078653A1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05867" y="1236515"/>
              <a:ext cx="497217" cy="474349"/>
            </a:xfrm>
            <a:prstGeom prst="rect">
              <a:avLst/>
            </a:prstGeom>
          </p:spPr>
        </p:pic>
        <p:pic>
          <p:nvPicPr>
            <p:cNvPr id="239" name="Picture 161" descr="Star with solid fill">
              <a:extLst>
                <a:ext uri="{FF2B5EF4-FFF2-40B4-BE49-F238E27FC236}">
                  <a16:creationId xmlns:a16="http://schemas.microsoft.com/office/drawing/2014/main" id="{19431F9F-B481-4AE2-A062-595DA3FFC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29179" y="1228246"/>
              <a:ext cx="497217" cy="474348"/>
            </a:xfrm>
            <a:prstGeom prst="rect">
              <a:avLst/>
            </a:prstGeom>
          </p:spPr>
        </p:pic>
        <p:pic>
          <p:nvPicPr>
            <p:cNvPr id="240" name="Picture 162" descr="Star with solid fill">
              <a:extLst>
                <a:ext uri="{FF2B5EF4-FFF2-40B4-BE49-F238E27FC236}">
                  <a16:creationId xmlns:a16="http://schemas.microsoft.com/office/drawing/2014/main" id="{B4774C18-8907-4B99-94A7-56042D4CC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52491" y="1228245"/>
              <a:ext cx="497217" cy="474349"/>
            </a:xfrm>
            <a:prstGeom prst="rect">
              <a:avLst/>
            </a:prstGeom>
          </p:spPr>
        </p:pic>
        <p:pic>
          <p:nvPicPr>
            <p:cNvPr id="241" name="Picture 163" descr="Star with solid fill">
              <a:extLst>
                <a:ext uri="{FF2B5EF4-FFF2-40B4-BE49-F238E27FC236}">
                  <a16:creationId xmlns:a16="http://schemas.microsoft.com/office/drawing/2014/main" id="{D251C999-4FBD-4ADD-80A4-A8BCB184C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74280" y="1228245"/>
              <a:ext cx="497217" cy="474349"/>
            </a:xfrm>
            <a:prstGeom prst="rect">
              <a:avLst/>
            </a:prstGeom>
          </p:spPr>
        </p:pic>
        <p:pic>
          <p:nvPicPr>
            <p:cNvPr id="242" name="Picture 164" descr="Star outline">
              <a:extLst>
                <a:ext uri="{FF2B5EF4-FFF2-40B4-BE49-F238E27FC236}">
                  <a16:creationId xmlns:a16="http://schemas.microsoft.com/office/drawing/2014/main" id="{1AD74533-1A5D-4C79-8F03-C2E303BCA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987197" y="1228245"/>
              <a:ext cx="497217" cy="474349"/>
            </a:xfrm>
            <a:prstGeom prst="rect">
              <a:avLst/>
            </a:prstGeom>
          </p:spPr>
        </p:pic>
      </p:grpSp>
      <p:sp>
        <p:nvSpPr>
          <p:cNvPr id="243" name="Graphic 7" descr="Arrow Right with solid fill">
            <a:extLst>
              <a:ext uri="{FF2B5EF4-FFF2-40B4-BE49-F238E27FC236}">
                <a16:creationId xmlns:a16="http://schemas.microsoft.com/office/drawing/2014/main" id="{EC77E470-84C6-4E88-89C8-BA1D9E01FF4E}"/>
              </a:ext>
            </a:extLst>
          </p:cNvPr>
          <p:cNvSpPr/>
          <p:nvPr/>
        </p:nvSpPr>
        <p:spPr>
          <a:xfrm>
            <a:off x="4549045" y="3641773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00CB991-AB9D-4DB9-82DA-236D72A77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8489" y="704761"/>
            <a:ext cx="6672556" cy="15049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A2ED8DC-1932-495D-B2F9-DE657D6FFF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048" y="3657498"/>
            <a:ext cx="6636982" cy="143884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B4E3379-3016-43D2-A5D5-127ECE3BD7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4566" y="620429"/>
            <a:ext cx="4565304" cy="308337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865CB4D-6E0E-4980-BCB2-33A9ECD4C4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9822" y="1315415"/>
            <a:ext cx="7350196" cy="92585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72456BE-66EA-49B5-893F-FF8C0E0791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4063" y="2250385"/>
            <a:ext cx="7369342" cy="1110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0" grpId="0" uiExpand="1" build="p"/>
      <p:bldP spid="1089" grpId="0" build="p"/>
      <p:bldP spid="1091" grpId="0" build="p"/>
      <p:bldP spid="1093" grpId="0" build="p"/>
      <p:bldP spid="9" grpId="0" animBg="1"/>
      <p:bldP spid="96" grpId="0" animBg="1"/>
      <p:bldP spid="212" grpId="0" animBg="1"/>
      <p:bldP spid="2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0"/>
          <p:cNvSpPr txBox="1">
            <a:spLocks noGrp="1"/>
          </p:cNvSpPr>
          <p:nvPr>
            <p:ph type="subTitle" idx="6"/>
          </p:nvPr>
        </p:nvSpPr>
        <p:spPr>
          <a:xfrm>
            <a:off x="1909668" y="3934912"/>
            <a:ext cx="2711428" cy="122521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Invest according to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goals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Create Portfolio based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on Investment Intention.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Invest for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retirement</a:t>
            </a:r>
            <a:r>
              <a:rPr lang="en-US" sz="1100" dirty="0"/>
              <a:t>,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income</a:t>
            </a:r>
            <a:r>
              <a:rPr lang="en-US" sz="1100" dirty="0"/>
              <a:t>, and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life goals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Adjustable Risk Level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1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sz="1100" dirty="0"/>
          </a:p>
        </p:txBody>
      </p:sp>
      <p:sp>
        <p:nvSpPr>
          <p:cNvPr id="1092" name="Google Shape;1092;p30"/>
          <p:cNvSpPr txBox="1">
            <a:spLocks noGrp="1"/>
          </p:cNvSpPr>
          <p:nvPr>
            <p:ph type="subTitle" idx="4"/>
          </p:nvPr>
        </p:nvSpPr>
        <p:spPr>
          <a:xfrm>
            <a:off x="1763911" y="2415122"/>
            <a:ext cx="3079300" cy="116364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1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Learn investment with </a:t>
            </a:r>
            <a:r>
              <a:rPr lang="en-US" sz="1100" b="1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StashAway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Academy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Ensure users with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confidence</a:t>
            </a:r>
            <a:r>
              <a:rPr lang="en-US" sz="1100" dirty="0"/>
              <a:t> with their investment.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Free Courses </a:t>
            </a:r>
            <a:r>
              <a:rPr lang="en-US" sz="1100" dirty="0"/>
              <a:t>for Investing.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Basic, Intermediate</a:t>
            </a:r>
            <a:r>
              <a:rPr lang="en-US" sz="1100" dirty="0">
                <a:solidFill>
                  <a:schemeClr val="bg2"/>
                </a:solidFill>
              </a:rPr>
              <a:t>, and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Advance Courses</a:t>
            </a:r>
            <a:r>
              <a:rPr lang="en-US" sz="1100" dirty="0"/>
              <a:t>.</a:t>
            </a:r>
            <a:endParaRPr sz="1100" dirty="0"/>
          </a:p>
        </p:txBody>
      </p:sp>
      <p:sp>
        <p:nvSpPr>
          <p:cNvPr id="1090" name="Google Shape;1090;p30"/>
          <p:cNvSpPr txBox="1">
            <a:spLocks noGrp="1"/>
          </p:cNvSpPr>
          <p:nvPr>
            <p:ph type="subTitle" idx="2"/>
          </p:nvPr>
        </p:nvSpPr>
        <p:spPr>
          <a:xfrm>
            <a:off x="1768812" y="1129267"/>
            <a:ext cx="2547411" cy="13238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Low Risk </a:t>
            </a:r>
            <a:r>
              <a:rPr lang="en-US" sz="1100" dirty="0"/>
              <a:t>and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High Return</a:t>
            </a:r>
            <a:r>
              <a:rPr lang="en-US" sz="1100" dirty="0"/>
              <a:t>.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Earn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Projected Return </a:t>
            </a:r>
            <a:r>
              <a:rPr lang="en-US" sz="1100" dirty="0"/>
              <a:t>2.4% per year.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No extra charges </a:t>
            </a:r>
            <a:r>
              <a:rPr lang="en-US" sz="1100" dirty="0"/>
              <a:t>on fees.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No lock in period</a:t>
            </a:r>
            <a:r>
              <a:rPr lang="en-US" sz="1100" dirty="0"/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Deposit will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be invested </a:t>
            </a:r>
            <a:r>
              <a:rPr lang="en-US" sz="1100" dirty="0"/>
              <a:t>with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extraordinarily low risk</a:t>
            </a:r>
            <a:r>
              <a:rPr lang="en-US" sz="1100" dirty="0"/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400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F314D6A-D346-4E5F-8FF1-DD954E9FBA02}"/>
              </a:ext>
            </a:extLst>
          </p:cNvPr>
          <p:cNvSpPr txBox="1"/>
          <p:nvPr/>
        </p:nvSpPr>
        <p:spPr>
          <a:xfrm>
            <a:off x="5210252" y="1103791"/>
            <a:ext cx="28828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Withdraw money </a:t>
            </a:r>
            <a:r>
              <a:rPr lang="en-US" sz="1100" dirty="0">
                <a:latin typeface="Quicksand" panose="020B0604020202020204" charset="0"/>
              </a:rPr>
              <a:t>anytime for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free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Earn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2.4% Projected Return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No Management Fees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Deposit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without Minimum Balance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C6746333-F74D-46EA-A10C-47A223052324}"/>
              </a:ext>
            </a:extLst>
          </p:cNvPr>
          <p:cNvSpPr txBox="1"/>
          <p:nvPr/>
        </p:nvSpPr>
        <p:spPr>
          <a:xfrm>
            <a:off x="5199237" y="2641295"/>
            <a:ext cx="34280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Access courses </a:t>
            </a:r>
            <a:r>
              <a:rPr lang="en-US" sz="1100" dirty="0">
                <a:latin typeface="Quicksand" panose="020B0604020202020204" charset="0"/>
              </a:rPr>
              <a:t>anytime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Updated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news on Financial World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MY" sz="1100" dirty="0">
                <a:latin typeface="Quicksand" panose="020B0604020202020204" charset="0"/>
              </a:rPr>
              <a:t>Listen to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Product Podcast</a:t>
            </a:r>
            <a:r>
              <a:rPr lang="en-MY" sz="1100" dirty="0">
                <a:latin typeface="Quicksand" panose="020B060402020202020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Lack of Video </a:t>
            </a:r>
            <a:r>
              <a:rPr lang="en-MY" sz="1100" dirty="0">
                <a:latin typeface="Quicksand" panose="020B0604020202020204" charset="0"/>
              </a:rPr>
              <a:t>or Courses. 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6525B899-6092-40E0-B917-B52997F66BDE}"/>
              </a:ext>
            </a:extLst>
          </p:cNvPr>
          <p:cNvSpPr txBox="1"/>
          <p:nvPr/>
        </p:nvSpPr>
        <p:spPr>
          <a:xfrm>
            <a:off x="5073539" y="3866227"/>
            <a:ext cx="30824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Multiple Portfolio </a:t>
            </a:r>
            <a:r>
              <a:rPr lang="en-US" sz="1100" dirty="0">
                <a:latin typeface="Quicksand" panose="020B0604020202020204" charset="0"/>
              </a:rPr>
              <a:t>with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different goals </a:t>
            </a:r>
            <a:r>
              <a:rPr lang="en-US" sz="1100" dirty="0">
                <a:latin typeface="Quicksand" panose="020B0604020202020204" charset="0"/>
              </a:rPr>
              <a:t>in 1 account.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Return will be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targeting towards </a:t>
            </a:r>
            <a:r>
              <a:rPr lang="en-US" sz="1100" dirty="0">
                <a:latin typeface="Quicksand" panose="020B0604020202020204" charset="0"/>
              </a:rPr>
              <a:t>their goals.</a:t>
            </a:r>
          </a:p>
          <a:p>
            <a:pPr marL="171450" indent="-171450">
              <a:buFontTx/>
              <a:buChar char="-"/>
            </a:pP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Earn extra savings</a:t>
            </a:r>
            <a:r>
              <a:rPr lang="en-MY" sz="1100" dirty="0">
                <a:latin typeface="Quicksand" panose="020B0604020202020204" charset="0"/>
              </a:rPr>
              <a:t>.</a:t>
            </a:r>
          </a:p>
        </p:txBody>
      </p:sp>
      <p:sp>
        <p:nvSpPr>
          <p:cNvPr id="1082" name="Google Shape;1082;p30"/>
          <p:cNvSpPr/>
          <p:nvPr/>
        </p:nvSpPr>
        <p:spPr>
          <a:xfrm>
            <a:off x="246365" y="620429"/>
            <a:ext cx="825300" cy="825300"/>
          </a:xfrm>
          <a:prstGeom prst="roundRect">
            <a:avLst>
              <a:gd name="adj" fmla="val 16667"/>
            </a:avLst>
          </a:prstGeom>
          <a:solidFill>
            <a:schemeClr val="accent6">
              <a:lumMod val="90000"/>
              <a:lumOff val="10000"/>
            </a:schemeClr>
          </a:solidFill>
          <a:ln w="9525" cap="flat" cmpd="sng">
            <a:solidFill>
              <a:schemeClr val="accent6">
                <a:lumMod val="25000"/>
                <a:lumOff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Part II: My take on StashAway | Financial Horse">
            <a:extLst>
              <a:ext uri="{FF2B5EF4-FFF2-40B4-BE49-F238E27FC236}">
                <a16:creationId xmlns:a16="http://schemas.microsoft.com/office/drawing/2014/main" id="{5B5919BB-9B51-421F-BEE1-0D59F3768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4" t="20068" r="33923" b="16632"/>
          <a:stretch/>
        </p:blipFill>
        <p:spPr bwMode="auto">
          <a:xfrm>
            <a:off x="415789" y="741294"/>
            <a:ext cx="486451" cy="583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83" name="Google Shape;1083;p30"/>
          <p:cNvSpPr/>
          <p:nvPr/>
        </p:nvSpPr>
        <p:spPr>
          <a:xfrm>
            <a:off x="697045" y="125395"/>
            <a:ext cx="7704000" cy="4698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84" name="Google Shape;1084;p30"/>
          <p:cNvGrpSpPr/>
          <p:nvPr/>
        </p:nvGrpSpPr>
        <p:grpSpPr>
          <a:xfrm>
            <a:off x="7639223" y="387026"/>
            <a:ext cx="636814" cy="120078"/>
            <a:chOff x="8209059" y="198000"/>
            <a:chExt cx="636814" cy="120078"/>
          </a:xfrm>
        </p:grpSpPr>
        <p:sp>
          <p:nvSpPr>
            <p:cNvPr id="1085" name="Google Shape;1085;p30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8" name="Google Shape;1088;p30"/>
          <p:cNvSpPr txBox="1">
            <a:spLocks noGrp="1"/>
          </p:cNvSpPr>
          <p:nvPr>
            <p:ph type="title"/>
          </p:nvPr>
        </p:nvSpPr>
        <p:spPr>
          <a:xfrm>
            <a:off x="1323930" y="100161"/>
            <a:ext cx="6412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Key benefits to customers</a:t>
            </a:r>
            <a:endParaRPr dirty="0"/>
          </a:p>
        </p:txBody>
      </p:sp>
      <p:sp>
        <p:nvSpPr>
          <p:cNvPr id="1089" name="Google Shape;1089;p30"/>
          <p:cNvSpPr txBox="1">
            <a:spLocks noGrp="1"/>
          </p:cNvSpPr>
          <p:nvPr>
            <p:ph type="subTitle" idx="1"/>
          </p:nvPr>
        </p:nvSpPr>
        <p:spPr>
          <a:xfrm>
            <a:off x="1668249" y="772322"/>
            <a:ext cx="202952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Low Risk, High Return</a:t>
            </a:r>
            <a:endParaRPr sz="2000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91" name="Google Shape;1091;p30"/>
          <p:cNvSpPr txBox="1">
            <a:spLocks noGrp="1"/>
          </p:cNvSpPr>
          <p:nvPr>
            <p:ph type="subTitle" idx="3"/>
          </p:nvPr>
        </p:nvSpPr>
        <p:spPr>
          <a:xfrm>
            <a:off x="1768810" y="2252814"/>
            <a:ext cx="2130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Upskill Users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93" name="Google Shape;1093;p30"/>
          <p:cNvSpPr txBox="1">
            <a:spLocks noGrp="1"/>
          </p:cNvSpPr>
          <p:nvPr>
            <p:ph type="subTitle" idx="5"/>
          </p:nvPr>
        </p:nvSpPr>
        <p:spPr>
          <a:xfrm>
            <a:off x="1983652" y="3522442"/>
            <a:ext cx="1976484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Earn Side Income 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Graphic 7" descr="Arrow Right with solid fill">
            <a:extLst>
              <a:ext uri="{FF2B5EF4-FFF2-40B4-BE49-F238E27FC236}">
                <a16:creationId xmlns:a16="http://schemas.microsoft.com/office/drawing/2014/main" id="{C925B29A-6561-40F3-BDBE-BE785D7A1692}"/>
              </a:ext>
            </a:extLst>
          </p:cNvPr>
          <p:cNvSpPr/>
          <p:nvPr/>
        </p:nvSpPr>
        <p:spPr>
          <a:xfrm>
            <a:off x="1188788" y="891963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sp>
        <p:nvSpPr>
          <p:cNvPr id="96" name="Graphic 7" descr="Arrow Right with solid fill">
            <a:extLst>
              <a:ext uri="{FF2B5EF4-FFF2-40B4-BE49-F238E27FC236}">
                <a16:creationId xmlns:a16="http://schemas.microsoft.com/office/drawing/2014/main" id="{4DF30760-0425-4F7B-B3F5-B22AD68F62ED}"/>
              </a:ext>
            </a:extLst>
          </p:cNvPr>
          <p:cNvSpPr/>
          <p:nvPr/>
        </p:nvSpPr>
        <p:spPr>
          <a:xfrm>
            <a:off x="4587146" y="885784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E54C70E-08DA-4F33-9C4A-4742E275FA02}"/>
              </a:ext>
            </a:extLst>
          </p:cNvPr>
          <p:cNvGrpSpPr/>
          <p:nvPr/>
        </p:nvGrpSpPr>
        <p:grpSpPr>
          <a:xfrm>
            <a:off x="5210252" y="795088"/>
            <a:ext cx="1725143" cy="346619"/>
            <a:chOff x="3905867" y="1228245"/>
            <a:chExt cx="2578547" cy="482619"/>
          </a:xfrm>
          <a:solidFill>
            <a:schemeClr val="accent6">
              <a:lumMod val="75000"/>
              <a:lumOff val="25000"/>
            </a:schemeClr>
          </a:solidFill>
        </p:grpSpPr>
        <p:pic>
          <p:nvPicPr>
            <p:cNvPr id="161" name="Picture 160" descr="Star with solid fill">
              <a:extLst>
                <a:ext uri="{FF2B5EF4-FFF2-40B4-BE49-F238E27FC236}">
                  <a16:creationId xmlns:a16="http://schemas.microsoft.com/office/drawing/2014/main" id="{5F24DD91-43B1-4986-8D88-468D573FC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05867" y="1236515"/>
              <a:ext cx="497217" cy="474349"/>
            </a:xfrm>
            <a:prstGeom prst="rect">
              <a:avLst/>
            </a:prstGeom>
          </p:spPr>
        </p:pic>
        <p:pic>
          <p:nvPicPr>
            <p:cNvPr id="162" name="Picture 161" descr="Star with solid fill">
              <a:extLst>
                <a:ext uri="{FF2B5EF4-FFF2-40B4-BE49-F238E27FC236}">
                  <a16:creationId xmlns:a16="http://schemas.microsoft.com/office/drawing/2014/main" id="{520401D4-BAE5-48B1-AC28-7CFBC23E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29179" y="1228246"/>
              <a:ext cx="497217" cy="474348"/>
            </a:xfrm>
            <a:prstGeom prst="rect">
              <a:avLst/>
            </a:prstGeom>
          </p:spPr>
        </p:pic>
        <p:pic>
          <p:nvPicPr>
            <p:cNvPr id="163" name="Picture 162" descr="Star with solid fill">
              <a:extLst>
                <a:ext uri="{FF2B5EF4-FFF2-40B4-BE49-F238E27FC236}">
                  <a16:creationId xmlns:a16="http://schemas.microsoft.com/office/drawing/2014/main" id="{0AD0BA85-B934-40D9-B36B-1986FD2BF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52491" y="1228245"/>
              <a:ext cx="497217" cy="474349"/>
            </a:xfrm>
            <a:prstGeom prst="rect">
              <a:avLst/>
            </a:prstGeom>
          </p:spPr>
        </p:pic>
        <p:pic>
          <p:nvPicPr>
            <p:cNvPr id="164" name="Picture 163" descr="Star with solid fill">
              <a:extLst>
                <a:ext uri="{FF2B5EF4-FFF2-40B4-BE49-F238E27FC236}">
                  <a16:creationId xmlns:a16="http://schemas.microsoft.com/office/drawing/2014/main" id="{0A851C22-5450-4CF4-96FE-13763AEA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74280" y="1228245"/>
              <a:ext cx="497217" cy="474349"/>
            </a:xfrm>
            <a:prstGeom prst="rect">
              <a:avLst/>
            </a:prstGeom>
          </p:spPr>
        </p:pic>
        <p:pic>
          <p:nvPicPr>
            <p:cNvPr id="165" name="Picture 164" descr="Star with solid fill">
              <a:extLst>
                <a:ext uri="{FF2B5EF4-FFF2-40B4-BE49-F238E27FC236}">
                  <a16:creationId xmlns:a16="http://schemas.microsoft.com/office/drawing/2014/main" id="{5C0A4E11-2A40-42AF-ABAA-5432B831F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987196" y="1233830"/>
              <a:ext cx="497218" cy="463179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9884CF4-53EA-47CD-BEBD-E7EF7E6F3E22}"/>
              </a:ext>
            </a:extLst>
          </p:cNvPr>
          <p:cNvCxnSpPr>
            <a:cxnSpLocks/>
            <a:endCxn id="1091" idx="1"/>
          </p:cNvCxnSpPr>
          <p:nvPr/>
        </p:nvCxnSpPr>
        <p:spPr>
          <a:xfrm rot="16200000" flipH="1">
            <a:off x="790643" y="1509547"/>
            <a:ext cx="1005618" cy="950715"/>
          </a:xfrm>
          <a:prstGeom prst="curvedConnector2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E041888C-D84B-43DA-B8AF-F365E43D5C3C}"/>
              </a:ext>
            </a:extLst>
          </p:cNvPr>
          <p:cNvGrpSpPr/>
          <p:nvPr/>
        </p:nvGrpSpPr>
        <p:grpSpPr>
          <a:xfrm>
            <a:off x="5205769" y="2257490"/>
            <a:ext cx="1804360" cy="383805"/>
            <a:chOff x="3905867" y="1228245"/>
            <a:chExt cx="2578547" cy="482619"/>
          </a:xfrm>
          <a:solidFill>
            <a:schemeClr val="accent6">
              <a:lumMod val="75000"/>
              <a:lumOff val="25000"/>
            </a:schemeClr>
          </a:solidFill>
        </p:grpSpPr>
        <p:pic>
          <p:nvPicPr>
            <p:cNvPr id="207" name="Picture 160" descr="Star with solid fill">
              <a:extLst>
                <a:ext uri="{FF2B5EF4-FFF2-40B4-BE49-F238E27FC236}">
                  <a16:creationId xmlns:a16="http://schemas.microsoft.com/office/drawing/2014/main" id="{C4F30100-2290-41D5-A8B8-7E118C01B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05867" y="1236515"/>
              <a:ext cx="497217" cy="474349"/>
            </a:xfrm>
            <a:prstGeom prst="rect">
              <a:avLst/>
            </a:prstGeom>
          </p:spPr>
        </p:pic>
        <p:pic>
          <p:nvPicPr>
            <p:cNvPr id="208" name="Picture 161" descr="Star with solid fill">
              <a:extLst>
                <a:ext uri="{FF2B5EF4-FFF2-40B4-BE49-F238E27FC236}">
                  <a16:creationId xmlns:a16="http://schemas.microsoft.com/office/drawing/2014/main" id="{C434E258-3B93-4CB2-85DE-F741BE65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29179" y="1228246"/>
              <a:ext cx="497217" cy="474348"/>
            </a:xfrm>
            <a:prstGeom prst="rect">
              <a:avLst/>
            </a:prstGeom>
          </p:spPr>
        </p:pic>
        <p:pic>
          <p:nvPicPr>
            <p:cNvPr id="209" name="Picture 162" descr="Star with solid fill">
              <a:extLst>
                <a:ext uri="{FF2B5EF4-FFF2-40B4-BE49-F238E27FC236}">
                  <a16:creationId xmlns:a16="http://schemas.microsoft.com/office/drawing/2014/main" id="{4F4284E2-EE73-4FBC-9BC3-4D2F3B1A5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52491" y="1228245"/>
              <a:ext cx="497217" cy="474349"/>
            </a:xfrm>
            <a:prstGeom prst="rect">
              <a:avLst/>
            </a:prstGeom>
          </p:spPr>
        </p:pic>
        <p:pic>
          <p:nvPicPr>
            <p:cNvPr id="210" name="Picture 163" descr="Star with solid fill">
              <a:extLst>
                <a:ext uri="{FF2B5EF4-FFF2-40B4-BE49-F238E27FC236}">
                  <a16:creationId xmlns:a16="http://schemas.microsoft.com/office/drawing/2014/main" id="{E7600754-6C13-4B6B-AF71-7C8D38DA8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74280" y="1228245"/>
              <a:ext cx="497217" cy="474349"/>
            </a:xfrm>
            <a:prstGeom prst="rect">
              <a:avLst/>
            </a:prstGeom>
          </p:spPr>
        </p:pic>
        <p:pic>
          <p:nvPicPr>
            <p:cNvPr id="211" name="Picture 164" descr="Star outline">
              <a:extLst>
                <a:ext uri="{FF2B5EF4-FFF2-40B4-BE49-F238E27FC236}">
                  <a16:creationId xmlns:a16="http://schemas.microsoft.com/office/drawing/2014/main" id="{242B4E9E-8B24-467E-A125-7DF3FF84A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987197" y="1246664"/>
              <a:ext cx="497217" cy="437510"/>
            </a:xfrm>
            <a:prstGeom prst="rect">
              <a:avLst/>
            </a:prstGeom>
          </p:spPr>
        </p:pic>
      </p:grpSp>
      <p:sp>
        <p:nvSpPr>
          <p:cNvPr id="212" name="Graphic 7" descr="Arrow Right with solid fill">
            <a:extLst>
              <a:ext uri="{FF2B5EF4-FFF2-40B4-BE49-F238E27FC236}">
                <a16:creationId xmlns:a16="http://schemas.microsoft.com/office/drawing/2014/main" id="{7AE57C4D-6F97-44D2-9422-3D33C2D873CD}"/>
              </a:ext>
            </a:extLst>
          </p:cNvPr>
          <p:cNvSpPr/>
          <p:nvPr/>
        </p:nvSpPr>
        <p:spPr>
          <a:xfrm>
            <a:off x="4572000" y="2352119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517A86F-6DB7-4C2F-AF0A-7BF128E3D06D}"/>
              </a:ext>
            </a:extLst>
          </p:cNvPr>
          <p:cNvCxnSpPr>
            <a:cxnSpLocks/>
            <a:endCxn id="1093" idx="1"/>
          </p:cNvCxnSpPr>
          <p:nvPr/>
        </p:nvCxnSpPr>
        <p:spPr>
          <a:xfrm rot="16200000" flipH="1">
            <a:off x="136573" y="1910263"/>
            <a:ext cx="2361512" cy="1332646"/>
          </a:xfrm>
          <a:prstGeom prst="curvedConnector2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9FF1077B-B4E9-4EDE-BB75-8617538C2283}"/>
              </a:ext>
            </a:extLst>
          </p:cNvPr>
          <p:cNvGrpSpPr/>
          <p:nvPr/>
        </p:nvGrpSpPr>
        <p:grpSpPr>
          <a:xfrm>
            <a:off x="5203984" y="3544433"/>
            <a:ext cx="1799613" cy="370134"/>
            <a:chOff x="3905867" y="1228245"/>
            <a:chExt cx="2578547" cy="482619"/>
          </a:xfrm>
          <a:solidFill>
            <a:schemeClr val="accent6">
              <a:lumMod val="75000"/>
              <a:lumOff val="25000"/>
            </a:schemeClr>
          </a:solidFill>
        </p:grpSpPr>
        <p:pic>
          <p:nvPicPr>
            <p:cNvPr id="238" name="Picture 160" descr="Star with solid fill">
              <a:extLst>
                <a:ext uri="{FF2B5EF4-FFF2-40B4-BE49-F238E27FC236}">
                  <a16:creationId xmlns:a16="http://schemas.microsoft.com/office/drawing/2014/main" id="{E4376CD7-6AB1-488A-B697-1078653A1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05867" y="1236515"/>
              <a:ext cx="497217" cy="474349"/>
            </a:xfrm>
            <a:prstGeom prst="rect">
              <a:avLst/>
            </a:prstGeom>
          </p:spPr>
        </p:pic>
        <p:pic>
          <p:nvPicPr>
            <p:cNvPr id="239" name="Picture 161" descr="Star with solid fill">
              <a:extLst>
                <a:ext uri="{FF2B5EF4-FFF2-40B4-BE49-F238E27FC236}">
                  <a16:creationId xmlns:a16="http://schemas.microsoft.com/office/drawing/2014/main" id="{19431F9F-B481-4AE2-A062-595DA3FFC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29179" y="1228246"/>
              <a:ext cx="497217" cy="474348"/>
            </a:xfrm>
            <a:prstGeom prst="rect">
              <a:avLst/>
            </a:prstGeom>
          </p:spPr>
        </p:pic>
        <p:pic>
          <p:nvPicPr>
            <p:cNvPr id="240" name="Picture 162" descr="Star with solid fill">
              <a:extLst>
                <a:ext uri="{FF2B5EF4-FFF2-40B4-BE49-F238E27FC236}">
                  <a16:creationId xmlns:a16="http://schemas.microsoft.com/office/drawing/2014/main" id="{B4774C18-8907-4B99-94A7-56042D4CC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52491" y="1228245"/>
              <a:ext cx="497217" cy="474349"/>
            </a:xfrm>
            <a:prstGeom prst="rect">
              <a:avLst/>
            </a:prstGeom>
          </p:spPr>
        </p:pic>
        <p:pic>
          <p:nvPicPr>
            <p:cNvPr id="241" name="Picture 163" descr="Star with solid fill">
              <a:extLst>
                <a:ext uri="{FF2B5EF4-FFF2-40B4-BE49-F238E27FC236}">
                  <a16:creationId xmlns:a16="http://schemas.microsoft.com/office/drawing/2014/main" id="{D251C999-4FBD-4ADD-80A4-A8BCB184C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74280" y="1228245"/>
              <a:ext cx="497217" cy="474349"/>
            </a:xfrm>
            <a:prstGeom prst="rect">
              <a:avLst/>
            </a:prstGeom>
          </p:spPr>
        </p:pic>
        <p:pic>
          <p:nvPicPr>
            <p:cNvPr id="242" name="Picture 164" descr="Star with solid fill">
              <a:extLst>
                <a:ext uri="{FF2B5EF4-FFF2-40B4-BE49-F238E27FC236}">
                  <a16:creationId xmlns:a16="http://schemas.microsoft.com/office/drawing/2014/main" id="{1AD74533-1A5D-4C79-8F03-C2E303BCA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987198" y="1239182"/>
              <a:ext cx="497216" cy="452475"/>
            </a:xfrm>
            <a:prstGeom prst="rect">
              <a:avLst/>
            </a:prstGeom>
          </p:spPr>
        </p:pic>
      </p:grpSp>
      <p:sp>
        <p:nvSpPr>
          <p:cNvPr id="243" name="Graphic 7" descr="Arrow Right with solid fill">
            <a:extLst>
              <a:ext uri="{FF2B5EF4-FFF2-40B4-BE49-F238E27FC236}">
                <a16:creationId xmlns:a16="http://schemas.microsoft.com/office/drawing/2014/main" id="{EC77E470-84C6-4E88-89C8-BA1D9E01FF4E}"/>
              </a:ext>
            </a:extLst>
          </p:cNvPr>
          <p:cNvSpPr/>
          <p:nvPr/>
        </p:nvSpPr>
        <p:spPr>
          <a:xfrm>
            <a:off x="4549045" y="3641773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6DD639-7E49-4D10-9BFB-2792FD881F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6239" y="2468277"/>
            <a:ext cx="5108070" cy="1343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EBDF2-340B-4F84-A672-E0E8911C9B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2159" y="3735916"/>
            <a:ext cx="5122150" cy="1056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DD796E-33BF-4365-BE81-278A9B020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0968" y="802030"/>
            <a:ext cx="6470819" cy="1460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EF1F3A-FFAE-490A-87B6-F2B2D848C7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2818" y="3699955"/>
            <a:ext cx="4325056" cy="1305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7E604D-E2E2-4C8B-A8BF-54A8A42AA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28" y="3659089"/>
            <a:ext cx="4620270" cy="13432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AAFBC-877B-4E67-83F5-6972F19264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0968" y="795426"/>
            <a:ext cx="6839055" cy="14937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E8211F-8B08-40EB-8FE0-455AD6B17D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00969" y="2277483"/>
            <a:ext cx="6035162" cy="121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1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0" grpId="0" uiExpand="1" build="p"/>
      <p:bldP spid="1089" grpId="0" build="p"/>
      <p:bldP spid="1091" grpId="0" build="p"/>
      <p:bldP spid="1093" grpId="0" build="p"/>
      <p:bldP spid="9" grpId="0" animBg="1"/>
      <p:bldP spid="96" grpId="0" animBg="1"/>
      <p:bldP spid="212" grpId="0" animBg="1"/>
      <p:bldP spid="2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Box 244">
            <a:extLst>
              <a:ext uri="{FF2B5EF4-FFF2-40B4-BE49-F238E27FC236}">
                <a16:creationId xmlns:a16="http://schemas.microsoft.com/office/drawing/2014/main" id="{6525B899-6092-40E0-B917-B52997F66BDE}"/>
              </a:ext>
            </a:extLst>
          </p:cNvPr>
          <p:cNvSpPr txBox="1"/>
          <p:nvPr/>
        </p:nvSpPr>
        <p:spPr>
          <a:xfrm>
            <a:off x="5073539" y="3866227"/>
            <a:ext cx="30824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Better than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Putting Money </a:t>
            </a:r>
            <a:r>
              <a:rPr lang="en-US" sz="1100" dirty="0">
                <a:latin typeface="Quicksand" panose="020B0604020202020204" charset="0"/>
              </a:rPr>
              <a:t>in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Savings Account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Earn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Full Rates </a:t>
            </a:r>
            <a:r>
              <a:rPr lang="en-US" sz="1100" dirty="0">
                <a:latin typeface="Quicksand" panose="020B0604020202020204" charset="0"/>
              </a:rPr>
              <a:t>on Any Balance.</a:t>
            </a:r>
          </a:p>
          <a:p>
            <a:pPr marL="171450" indent="-171450">
              <a:buFontTx/>
              <a:buChar char="-"/>
            </a:pPr>
            <a:r>
              <a:rPr lang="en-MY" sz="1100" dirty="0">
                <a:latin typeface="Quicksand" panose="020B0604020202020204" charset="0"/>
              </a:rPr>
              <a:t>Takes</a:t>
            </a:r>
            <a:r>
              <a:rPr lang="en-MY" sz="1100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2 to 3 Days</a:t>
            </a:r>
            <a:r>
              <a:rPr lang="en-MY" sz="1100" dirty="0">
                <a:latin typeface="Quicksand" panose="020B0604020202020204" charset="0"/>
              </a:rPr>
              <a:t> to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Deposits</a:t>
            </a:r>
            <a:r>
              <a:rPr lang="en-MY" sz="1100" dirty="0">
                <a:latin typeface="Quicksand" panose="020B0604020202020204" charset="0"/>
              </a:rPr>
              <a:t>.</a:t>
            </a:r>
          </a:p>
        </p:txBody>
      </p:sp>
      <p:sp>
        <p:nvSpPr>
          <p:cNvPr id="1094" name="Google Shape;1094;p30"/>
          <p:cNvSpPr txBox="1">
            <a:spLocks noGrp="1"/>
          </p:cNvSpPr>
          <p:nvPr>
            <p:ph type="subTitle" idx="6"/>
          </p:nvPr>
        </p:nvSpPr>
        <p:spPr>
          <a:xfrm>
            <a:off x="1920063" y="3839971"/>
            <a:ext cx="2711428" cy="16345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No Minimum Balance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Earn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Competitive Returns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Earn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Projected Return </a:t>
            </a:r>
            <a:r>
              <a:rPr lang="en-US" sz="1100" dirty="0"/>
              <a:t>of 2.4%.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No Deposit Requirement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Earn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Competitive Rates </a:t>
            </a:r>
            <a:r>
              <a:rPr lang="en-US" sz="1100" dirty="0"/>
              <a:t>or move to investment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No Management, Setup, Exit Fee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Unlimited Transfers </a:t>
            </a:r>
            <a:r>
              <a:rPr lang="en-US" sz="1100" dirty="0"/>
              <a:t>in and out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1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1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1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sz="1100" dirty="0"/>
          </a:p>
        </p:txBody>
      </p:sp>
      <p:sp>
        <p:nvSpPr>
          <p:cNvPr id="1092" name="Google Shape;1092;p30"/>
          <p:cNvSpPr txBox="1">
            <a:spLocks noGrp="1"/>
          </p:cNvSpPr>
          <p:nvPr>
            <p:ph type="subTitle" idx="4"/>
          </p:nvPr>
        </p:nvSpPr>
        <p:spPr>
          <a:xfrm>
            <a:off x="1728301" y="2429858"/>
            <a:ext cx="3002943" cy="8213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1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Create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Own</a:t>
            </a:r>
            <a:r>
              <a:rPr lang="en-US" sz="1100" dirty="0"/>
              <a:t>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Investment</a:t>
            </a:r>
            <a:r>
              <a:rPr lang="en-US" sz="1100" dirty="0"/>
              <a:t>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Plan</a:t>
            </a:r>
            <a:r>
              <a:rPr lang="en-US" sz="1100" dirty="0"/>
              <a:t> or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Portfolios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Retirement</a:t>
            </a:r>
            <a:r>
              <a:rPr lang="en-US" sz="1100" dirty="0"/>
              <a:t>,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Home</a:t>
            </a:r>
            <a:r>
              <a:rPr lang="en-US" sz="1100" dirty="0"/>
              <a:t>,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Vehicle</a:t>
            </a:r>
            <a:r>
              <a:rPr lang="en-US" sz="1100" dirty="0"/>
              <a:t>,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Business</a:t>
            </a:r>
            <a:r>
              <a:rPr lang="en-US" sz="1100" dirty="0"/>
              <a:t> Plans.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Invest on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any</a:t>
            </a:r>
            <a:r>
              <a:rPr lang="en-US" sz="1100" dirty="0"/>
              <a:t>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amount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Increase</a:t>
            </a:r>
            <a:r>
              <a:rPr lang="en-US" sz="1100" dirty="0"/>
              <a:t> or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Decrease</a:t>
            </a:r>
            <a:r>
              <a:rPr lang="en-US" sz="1100" dirty="0"/>
              <a:t>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amount</a:t>
            </a:r>
            <a:r>
              <a:rPr lang="en-US" sz="1100" dirty="0"/>
              <a:t> any time.</a:t>
            </a:r>
            <a:endParaRPr sz="1100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C6746333-F74D-46EA-A10C-47A223052324}"/>
              </a:ext>
            </a:extLst>
          </p:cNvPr>
          <p:cNvSpPr txBox="1"/>
          <p:nvPr/>
        </p:nvSpPr>
        <p:spPr>
          <a:xfrm>
            <a:off x="5199237" y="2641295"/>
            <a:ext cx="342808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Clearly</a:t>
            </a:r>
            <a:r>
              <a:rPr lang="en-US" sz="1100" dirty="0">
                <a:latin typeface="Quicksand" panose="020B0604020202020204" charset="0"/>
              </a:rPr>
              <a:t>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Stated</a:t>
            </a:r>
            <a:r>
              <a:rPr lang="en-US" sz="1100" dirty="0">
                <a:latin typeface="Quicksand" panose="020B0604020202020204" charset="0"/>
              </a:rPr>
              <a:t> Investment Portfolios.</a:t>
            </a:r>
          </a:p>
          <a:p>
            <a:pPr marL="171450" indent="-171450"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Gain</a:t>
            </a:r>
            <a:r>
              <a:rPr lang="en-US" sz="1100" dirty="0">
                <a:latin typeface="Quicksand" panose="020B0604020202020204" charset="0"/>
              </a:rPr>
              <a:t>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Understanding</a:t>
            </a:r>
            <a:r>
              <a:rPr lang="en-US" sz="1100" dirty="0">
                <a:latin typeface="Quicksand" panose="020B0604020202020204" charset="0"/>
              </a:rPr>
              <a:t> on Types of Portfolios.</a:t>
            </a:r>
          </a:p>
          <a:p>
            <a:pPr marL="171450" indent="-171450">
              <a:buFontTx/>
              <a:buChar char="-"/>
            </a:pPr>
            <a:r>
              <a:rPr lang="en-MY" sz="1100" dirty="0">
                <a:latin typeface="Quicksand" panose="020B0604020202020204" charset="0"/>
              </a:rPr>
              <a:t>Use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Limited</a:t>
            </a:r>
            <a:r>
              <a:rPr lang="en-MY" sz="1100" dirty="0">
                <a:latin typeface="Quicksand" panose="020B0604020202020204" charset="0"/>
              </a:rPr>
              <a:t>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Cash</a:t>
            </a:r>
            <a:r>
              <a:rPr lang="en-MY" sz="1100" dirty="0">
                <a:latin typeface="Quicksand" panose="020B0604020202020204" charset="0"/>
              </a:rPr>
              <a:t>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Flow</a:t>
            </a:r>
            <a:r>
              <a:rPr lang="en-MY" sz="1100" dirty="0">
                <a:latin typeface="Quicksand" panose="020B0604020202020204" charset="0"/>
              </a:rPr>
              <a:t> to Invest.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F314D6A-D346-4E5F-8FF1-DD954E9FBA02}"/>
              </a:ext>
            </a:extLst>
          </p:cNvPr>
          <p:cNvSpPr txBox="1"/>
          <p:nvPr/>
        </p:nvSpPr>
        <p:spPr>
          <a:xfrm>
            <a:off x="5210252" y="1103791"/>
            <a:ext cx="28828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Multiple Video Lesson </a:t>
            </a:r>
            <a:r>
              <a:rPr lang="en-US" sz="1100" dirty="0">
                <a:latin typeface="Quicksand" panose="020B0604020202020204" charset="0"/>
              </a:rPr>
              <a:t>Available.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Gain Knowledge </a:t>
            </a:r>
            <a:r>
              <a:rPr lang="en-US" sz="1100" dirty="0">
                <a:latin typeface="Quicksand" panose="020B0604020202020204" charset="0"/>
              </a:rPr>
              <a:t>to start their investment.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Provide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Latest Information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</p:txBody>
      </p:sp>
      <p:sp>
        <p:nvSpPr>
          <p:cNvPr id="1090" name="Google Shape;1090;p30"/>
          <p:cNvSpPr txBox="1">
            <a:spLocks noGrp="1"/>
          </p:cNvSpPr>
          <p:nvPr>
            <p:ph type="subTitle" idx="2"/>
          </p:nvPr>
        </p:nvSpPr>
        <p:spPr>
          <a:xfrm>
            <a:off x="1728301" y="1150404"/>
            <a:ext cx="2560657" cy="106460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Personal Finance </a:t>
            </a:r>
            <a:r>
              <a:rPr lang="en-US" sz="1100" dirty="0">
                <a:solidFill>
                  <a:schemeClr val="accent6"/>
                </a:solidFill>
              </a:rPr>
              <a:t>and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Investing Courses</a:t>
            </a:r>
            <a:r>
              <a:rPr lang="en-US" sz="1100" dirty="0">
                <a:solidFill>
                  <a:schemeClr val="accent6"/>
                </a:solidFill>
              </a:rPr>
              <a:t> Provided.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Financial Education </a:t>
            </a:r>
            <a:r>
              <a:rPr lang="en-US" sz="1100" dirty="0">
                <a:solidFill>
                  <a:schemeClr val="accent6"/>
                </a:solidFill>
              </a:rPr>
              <a:t>at anytime.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Basic, Intermediate, Advanced</a:t>
            </a:r>
            <a:r>
              <a:rPr lang="en-US" sz="1100" dirty="0">
                <a:solidFill>
                  <a:schemeClr val="accent6"/>
                </a:solidFill>
              </a:rPr>
              <a:t>, and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Electives Courses</a:t>
            </a:r>
            <a:r>
              <a:rPr lang="en-US" sz="1100" dirty="0">
                <a:solidFill>
                  <a:schemeClr val="accent6"/>
                </a:solidFill>
              </a:rPr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Live Webinar</a:t>
            </a:r>
            <a:r>
              <a:rPr lang="en-US" sz="1100" dirty="0">
                <a:solidFill>
                  <a:schemeClr val="accent6"/>
                </a:solidFill>
              </a:rPr>
              <a:t> for investors.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StashAway’s Insight</a:t>
            </a:r>
            <a:r>
              <a:rPr lang="en-US" sz="1100" dirty="0"/>
              <a:t>.</a:t>
            </a:r>
          </a:p>
        </p:txBody>
      </p:sp>
      <p:sp>
        <p:nvSpPr>
          <p:cNvPr id="1082" name="Google Shape;1082;p30"/>
          <p:cNvSpPr/>
          <p:nvPr/>
        </p:nvSpPr>
        <p:spPr>
          <a:xfrm>
            <a:off x="246365" y="620429"/>
            <a:ext cx="825300" cy="825300"/>
          </a:xfrm>
          <a:prstGeom prst="roundRect">
            <a:avLst>
              <a:gd name="adj" fmla="val 16667"/>
            </a:avLst>
          </a:prstGeom>
          <a:solidFill>
            <a:schemeClr val="accent6">
              <a:lumMod val="90000"/>
              <a:lumOff val="10000"/>
            </a:schemeClr>
          </a:solidFill>
          <a:ln w="9525" cap="flat" cmpd="sng">
            <a:solidFill>
              <a:schemeClr val="accent6">
                <a:lumMod val="25000"/>
                <a:lumOff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Part II: My take on StashAway | Financial Horse">
            <a:extLst>
              <a:ext uri="{FF2B5EF4-FFF2-40B4-BE49-F238E27FC236}">
                <a16:creationId xmlns:a16="http://schemas.microsoft.com/office/drawing/2014/main" id="{5B5919BB-9B51-421F-BEE1-0D59F3768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4" t="20068" r="33923" b="16632"/>
          <a:stretch/>
        </p:blipFill>
        <p:spPr bwMode="auto">
          <a:xfrm>
            <a:off x="415789" y="741294"/>
            <a:ext cx="486451" cy="583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83" name="Google Shape;1083;p30"/>
          <p:cNvSpPr/>
          <p:nvPr/>
        </p:nvSpPr>
        <p:spPr>
          <a:xfrm>
            <a:off x="697045" y="125395"/>
            <a:ext cx="7704000" cy="4698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84" name="Google Shape;1084;p30"/>
          <p:cNvGrpSpPr/>
          <p:nvPr/>
        </p:nvGrpSpPr>
        <p:grpSpPr>
          <a:xfrm>
            <a:off x="7639223" y="387026"/>
            <a:ext cx="636814" cy="120078"/>
            <a:chOff x="8209059" y="198000"/>
            <a:chExt cx="636814" cy="120078"/>
          </a:xfrm>
        </p:grpSpPr>
        <p:sp>
          <p:nvSpPr>
            <p:cNvPr id="1085" name="Google Shape;1085;p30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8" name="Google Shape;1088;p30"/>
          <p:cNvSpPr txBox="1">
            <a:spLocks noGrp="1"/>
          </p:cNvSpPr>
          <p:nvPr>
            <p:ph type="title"/>
          </p:nvPr>
        </p:nvSpPr>
        <p:spPr>
          <a:xfrm>
            <a:off x="1323930" y="100161"/>
            <a:ext cx="6412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Key Features to customers</a:t>
            </a:r>
            <a:endParaRPr dirty="0"/>
          </a:p>
        </p:txBody>
      </p:sp>
      <p:sp>
        <p:nvSpPr>
          <p:cNvPr id="1089" name="Google Shape;1089;p30"/>
          <p:cNvSpPr txBox="1">
            <a:spLocks noGrp="1"/>
          </p:cNvSpPr>
          <p:nvPr>
            <p:ph type="subTitle" idx="1"/>
          </p:nvPr>
        </p:nvSpPr>
        <p:spPr>
          <a:xfrm>
            <a:off x="1668249" y="772322"/>
            <a:ext cx="202952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Academy </a:t>
            </a:r>
            <a:endParaRPr sz="2000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91" name="Google Shape;1091;p30"/>
          <p:cNvSpPr txBox="1">
            <a:spLocks noGrp="1"/>
          </p:cNvSpPr>
          <p:nvPr>
            <p:ph type="subTitle" idx="3"/>
          </p:nvPr>
        </p:nvSpPr>
        <p:spPr>
          <a:xfrm>
            <a:off x="1768810" y="2252814"/>
            <a:ext cx="2130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Investment plan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93" name="Google Shape;1093;p30"/>
          <p:cNvSpPr txBox="1">
            <a:spLocks noGrp="1"/>
          </p:cNvSpPr>
          <p:nvPr>
            <p:ph type="subTitle" idx="5"/>
          </p:nvPr>
        </p:nvSpPr>
        <p:spPr>
          <a:xfrm>
            <a:off x="1920063" y="3309533"/>
            <a:ext cx="1976484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Cash Management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Graphic 7" descr="Arrow Right with solid fill">
            <a:extLst>
              <a:ext uri="{FF2B5EF4-FFF2-40B4-BE49-F238E27FC236}">
                <a16:creationId xmlns:a16="http://schemas.microsoft.com/office/drawing/2014/main" id="{C925B29A-6561-40F3-BDBE-BE785D7A1692}"/>
              </a:ext>
            </a:extLst>
          </p:cNvPr>
          <p:cNvSpPr/>
          <p:nvPr/>
        </p:nvSpPr>
        <p:spPr>
          <a:xfrm>
            <a:off x="1188788" y="891963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sp>
        <p:nvSpPr>
          <p:cNvPr id="96" name="Graphic 7" descr="Arrow Right with solid fill">
            <a:extLst>
              <a:ext uri="{FF2B5EF4-FFF2-40B4-BE49-F238E27FC236}">
                <a16:creationId xmlns:a16="http://schemas.microsoft.com/office/drawing/2014/main" id="{4DF30760-0425-4F7B-B3F5-B22AD68F62ED}"/>
              </a:ext>
            </a:extLst>
          </p:cNvPr>
          <p:cNvSpPr/>
          <p:nvPr/>
        </p:nvSpPr>
        <p:spPr>
          <a:xfrm>
            <a:off x="4587146" y="885784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E54C70E-08DA-4F33-9C4A-4742E275FA02}"/>
              </a:ext>
            </a:extLst>
          </p:cNvPr>
          <p:cNvGrpSpPr/>
          <p:nvPr/>
        </p:nvGrpSpPr>
        <p:grpSpPr>
          <a:xfrm>
            <a:off x="5210252" y="795088"/>
            <a:ext cx="1725143" cy="346619"/>
            <a:chOff x="3905867" y="1228245"/>
            <a:chExt cx="2578547" cy="482619"/>
          </a:xfrm>
          <a:solidFill>
            <a:schemeClr val="accent6">
              <a:lumMod val="75000"/>
              <a:lumOff val="25000"/>
            </a:schemeClr>
          </a:solidFill>
        </p:grpSpPr>
        <p:pic>
          <p:nvPicPr>
            <p:cNvPr id="161" name="Picture 160" descr="Star with solid fill">
              <a:extLst>
                <a:ext uri="{FF2B5EF4-FFF2-40B4-BE49-F238E27FC236}">
                  <a16:creationId xmlns:a16="http://schemas.microsoft.com/office/drawing/2014/main" id="{5F24DD91-43B1-4986-8D88-468D573FC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05867" y="1236515"/>
              <a:ext cx="497217" cy="474349"/>
            </a:xfrm>
            <a:prstGeom prst="rect">
              <a:avLst/>
            </a:prstGeom>
          </p:spPr>
        </p:pic>
        <p:pic>
          <p:nvPicPr>
            <p:cNvPr id="162" name="Picture 161" descr="Star with solid fill">
              <a:extLst>
                <a:ext uri="{FF2B5EF4-FFF2-40B4-BE49-F238E27FC236}">
                  <a16:creationId xmlns:a16="http://schemas.microsoft.com/office/drawing/2014/main" id="{520401D4-BAE5-48B1-AC28-7CFBC23E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29179" y="1228246"/>
              <a:ext cx="497217" cy="474348"/>
            </a:xfrm>
            <a:prstGeom prst="rect">
              <a:avLst/>
            </a:prstGeom>
          </p:spPr>
        </p:pic>
        <p:pic>
          <p:nvPicPr>
            <p:cNvPr id="163" name="Picture 162" descr="Star with solid fill">
              <a:extLst>
                <a:ext uri="{FF2B5EF4-FFF2-40B4-BE49-F238E27FC236}">
                  <a16:creationId xmlns:a16="http://schemas.microsoft.com/office/drawing/2014/main" id="{0AD0BA85-B934-40D9-B36B-1986FD2BF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52491" y="1228245"/>
              <a:ext cx="497217" cy="474349"/>
            </a:xfrm>
            <a:prstGeom prst="rect">
              <a:avLst/>
            </a:prstGeom>
          </p:spPr>
        </p:pic>
        <p:pic>
          <p:nvPicPr>
            <p:cNvPr id="164" name="Picture 163" descr="Star with solid fill">
              <a:extLst>
                <a:ext uri="{FF2B5EF4-FFF2-40B4-BE49-F238E27FC236}">
                  <a16:creationId xmlns:a16="http://schemas.microsoft.com/office/drawing/2014/main" id="{0A851C22-5450-4CF4-96FE-13763AEA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74280" y="1228245"/>
              <a:ext cx="497217" cy="474349"/>
            </a:xfrm>
            <a:prstGeom prst="rect">
              <a:avLst/>
            </a:prstGeom>
          </p:spPr>
        </p:pic>
        <p:pic>
          <p:nvPicPr>
            <p:cNvPr id="165" name="Picture 164" descr="Star with solid fill">
              <a:extLst>
                <a:ext uri="{FF2B5EF4-FFF2-40B4-BE49-F238E27FC236}">
                  <a16:creationId xmlns:a16="http://schemas.microsoft.com/office/drawing/2014/main" id="{5C0A4E11-2A40-42AF-ABAA-5432B831F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987196" y="1233830"/>
              <a:ext cx="497218" cy="463179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9884CF4-53EA-47CD-BEBD-E7EF7E6F3E22}"/>
              </a:ext>
            </a:extLst>
          </p:cNvPr>
          <p:cNvCxnSpPr>
            <a:cxnSpLocks/>
            <a:endCxn id="1091" idx="1"/>
          </p:cNvCxnSpPr>
          <p:nvPr/>
        </p:nvCxnSpPr>
        <p:spPr>
          <a:xfrm rot="16200000" flipH="1">
            <a:off x="790643" y="1509547"/>
            <a:ext cx="1005618" cy="950715"/>
          </a:xfrm>
          <a:prstGeom prst="curvedConnector2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E041888C-D84B-43DA-B8AF-F365E43D5C3C}"/>
              </a:ext>
            </a:extLst>
          </p:cNvPr>
          <p:cNvGrpSpPr/>
          <p:nvPr/>
        </p:nvGrpSpPr>
        <p:grpSpPr>
          <a:xfrm>
            <a:off x="5205769" y="2257490"/>
            <a:ext cx="1804360" cy="383805"/>
            <a:chOff x="3905867" y="1228245"/>
            <a:chExt cx="2578547" cy="482619"/>
          </a:xfrm>
          <a:solidFill>
            <a:schemeClr val="accent6">
              <a:lumMod val="75000"/>
              <a:lumOff val="25000"/>
            </a:schemeClr>
          </a:solidFill>
        </p:grpSpPr>
        <p:pic>
          <p:nvPicPr>
            <p:cNvPr id="207" name="Picture 160" descr="Star with solid fill">
              <a:extLst>
                <a:ext uri="{FF2B5EF4-FFF2-40B4-BE49-F238E27FC236}">
                  <a16:creationId xmlns:a16="http://schemas.microsoft.com/office/drawing/2014/main" id="{C4F30100-2290-41D5-A8B8-7E118C01B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05867" y="1236515"/>
              <a:ext cx="497217" cy="474349"/>
            </a:xfrm>
            <a:prstGeom prst="rect">
              <a:avLst/>
            </a:prstGeom>
          </p:spPr>
        </p:pic>
        <p:pic>
          <p:nvPicPr>
            <p:cNvPr id="208" name="Picture 161" descr="Star with solid fill">
              <a:extLst>
                <a:ext uri="{FF2B5EF4-FFF2-40B4-BE49-F238E27FC236}">
                  <a16:creationId xmlns:a16="http://schemas.microsoft.com/office/drawing/2014/main" id="{C434E258-3B93-4CB2-85DE-F741BE65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29179" y="1228246"/>
              <a:ext cx="497217" cy="474348"/>
            </a:xfrm>
            <a:prstGeom prst="rect">
              <a:avLst/>
            </a:prstGeom>
          </p:spPr>
        </p:pic>
        <p:pic>
          <p:nvPicPr>
            <p:cNvPr id="209" name="Picture 162" descr="Star with solid fill">
              <a:extLst>
                <a:ext uri="{FF2B5EF4-FFF2-40B4-BE49-F238E27FC236}">
                  <a16:creationId xmlns:a16="http://schemas.microsoft.com/office/drawing/2014/main" id="{4F4284E2-EE73-4FBC-9BC3-4D2F3B1A5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52491" y="1228245"/>
              <a:ext cx="497217" cy="474349"/>
            </a:xfrm>
            <a:prstGeom prst="rect">
              <a:avLst/>
            </a:prstGeom>
          </p:spPr>
        </p:pic>
        <p:pic>
          <p:nvPicPr>
            <p:cNvPr id="210" name="Picture 163" descr="Star with solid fill">
              <a:extLst>
                <a:ext uri="{FF2B5EF4-FFF2-40B4-BE49-F238E27FC236}">
                  <a16:creationId xmlns:a16="http://schemas.microsoft.com/office/drawing/2014/main" id="{E7600754-6C13-4B6B-AF71-7C8D38DA8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74280" y="1228245"/>
              <a:ext cx="497217" cy="474349"/>
            </a:xfrm>
            <a:prstGeom prst="rect">
              <a:avLst/>
            </a:prstGeom>
          </p:spPr>
        </p:pic>
        <p:pic>
          <p:nvPicPr>
            <p:cNvPr id="211" name="Picture 164" descr="Star with solid fill">
              <a:extLst>
                <a:ext uri="{FF2B5EF4-FFF2-40B4-BE49-F238E27FC236}">
                  <a16:creationId xmlns:a16="http://schemas.microsoft.com/office/drawing/2014/main" id="{242B4E9E-8B24-467E-A125-7DF3FF84A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987197" y="1246664"/>
              <a:ext cx="497217" cy="437510"/>
            </a:xfrm>
            <a:prstGeom prst="rect">
              <a:avLst/>
            </a:prstGeom>
          </p:spPr>
        </p:pic>
      </p:grpSp>
      <p:sp>
        <p:nvSpPr>
          <p:cNvPr id="212" name="Graphic 7" descr="Arrow Right with solid fill">
            <a:extLst>
              <a:ext uri="{FF2B5EF4-FFF2-40B4-BE49-F238E27FC236}">
                <a16:creationId xmlns:a16="http://schemas.microsoft.com/office/drawing/2014/main" id="{7AE57C4D-6F97-44D2-9422-3D33C2D873CD}"/>
              </a:ext>
            </a:extLst>
          </p:cNvPr>
          <p:cNvSpPr/>
          <p:nvPr/>
        </p:nvSpPr>
        <p:spPr>
          <a:xfrm>
            <a:off x="4572000" y="2352119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517A86F-6DB7-4C2F-AF0A-7BF128E3D06D}"/>
              </a:ext>
            </a:extLst>
          </p:cNvPr>
          <p:cNvCxnSpPr>
            <a:cxnSpLocks/>
            <a:endCxn id="1093" idx="1"/>
          </p:cNvCxnSpPr>
          <p:nvPr/>
        </p:nvCxnSpPr>
        <p:spPr>
          <a:xfrm rot="16200000" flipH="1">
            <a:off x="122197" y="1746567"/>
            <a:ext cx="2073470" cy="1522262"/>
          </a:xfrm>
          <a:prstGeom prst="curvedConnector2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9FF1077B-B4E9-4EDE-BB75-8617538C2283}"/>
              </a:ext>
            </a:extLst>
          </p:cNvPr>
          <p:cNvGrpSpPr/>
          <p:nvPr/>
        </p:nvGrpSpPr>
        <p:grpSpPr>
          <a:xfrm>
            <a:off x="5203984" y="3544433"/>
            <a:ext cx="1799613" cy="370134"/>
            <a:chOff x="3905867" y="1228245"/>
            <a:chExt cx="2578547" cy="482619"/>
          </a:xfrm>
          <a:solidFill>
            <a:schemeClr val="accent6">
              <a:lumMod val="75000"/>
              <a:lumOff val="25000"/>
            </a:schemeClr>
          </a:solidFill>
        </p:grpSpPr>
        <p:pic>
          <p:nvPicPr>
            <p:cNvPr id="238" name="Picture 160" descr="Star with solid fill">
              <a:extLst>
                <a:ext uri="{FF2B5EF4-FFF2-40B4-BE49-F238E27FC236}">
                  <a16:creationId xmlns:a16="http://schemas.microsoft.com/office/drawing/2014/main" id="{E4376CD7-6AB1-488A-B697-1078653A1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05867" y="1236515"/>
              <a:ext cx="497217" cy="474349"/>
            </a:xfrm>
            <a:prstGeom prst="rect">
              <a:avLst/>
            </a:prstGeom>
          </p:spPr>
        </p:pic>
        <p:pic>
          <p:nvPicPr>
            <p:cNvPr id="239" name="Picture 161" descr="Star with solid fill">
              <a:extLst>
                <a:ext uri="{FF2B5EF4-FFF2-40B4-BE49-F238E27FC236}">
                  <a16:creationId xmlns:a16="http://schemas.microsoft.com/office/drawing/2014/main" id="{19431F9F-B481-4AE2-A062-595DA3FFC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29179" y="1228246"/>
              <a:ext cx="497217" cy="474348"/>
            </a:xfrm>
            <a:prstGeom prst="rect">
              <a:avLst/>
            </a:prstGeom>
          </p:spPr>
        </p:pic>
        <p:pic>
          <p:nvPicPr>
            <p:cNvPr id="240" name="Picture 162" descr="Star with solid fill">
              <a:extLst>
                <a:ext uri="{FF2B5EF4-FFF2-40B4-BE49-F238E27FC236}">
                  <a16:creationId xmlns:a16="http://schemas.microsoft.com/office/drawing/2014/main" id="{B4774C18-8907-4B99-94A7-56042D4CC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52491" y="1228245"/>
              <a:ext cx="497217" cy="474349"/>
            </a:xfrm>
            <a:prstGeom prst="rect">
              <a:avLst/>
            </a:prstGeom>
          </p:spPr>
        </p:pic>
        <p:pic>
          <p:nvPicPr>
            <p:cNvPr id="241" name="Picture 163" descr="Star with solid fill">
              <a:extLst>
                <a:ext uri="{FF2B5EF4-FFF2-40B4-BE49-F238E27FC236}">
                  <a16:creationId xmlns:a16="http://schemas.microsoft.com/office/drawing/2014/main" id="{D251C999-4FBD-4ADD-80A4-A8BCB184C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74280" y="1228245"/>
              <a:ext cx="497217" cy="474349"/>
            </a:xfrm>
            <a:prstGeom prst="rect">
              <a:avLst/>
            </a:prstGeom>
          </p:spPr>
        </p:pic>
        <p:pic>
          <p:nvPicPr>
            <p:cNvPr id="242" name="Picture 164" descr="Star with solid fill">
              <a:extLst>
                <a:ext uri="{FF2B5EF4-FFF2-40B4-BE49-F238E27FC236}">
                  <a16:creationId xmlns:a16="http://schemas.microsoft.com/office/drawing/2014/main" id="{1AD74533-1A5D-4C79-8F03-C2E303BCA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987198" y="1239182"/>
              <a:ext cx="497216" cy="452475"/>
            </a:xfrm>
            <a:prstGeom prst="rect">
              <a:avLst/>
            </a:prstGeom>
          </p:spPr>
        </p:pic>
      </p:grpSp>
      <p:sp>
        <p:nvSpPr>
          <p:cNvPr id="243" name="Graphic 7" descr="Arrow Right with solid fill">
            <a:extLst>
              <a:ext uri="{FF2B5EF4-FFF2-40B4-BE49-F238E27FC236}">
                <a16:creationId xmlns:a16="http://schemas.microsoft.com/office/drawing/2014/main" id="{EC77E470-84C6-4E88-89C8-BA1D9E01FF4E}"/>
              </a:ext>
            </a:extLst>
          </p:cNvPr>
          <p:cNvSpPr/>
          <p:nvPr/>
        </p:nvSpPr>
        <p:spPr>
          <a:xfrm>
            <a:off x="4549045" y="3641773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pic>
        <p:nvPicPr>
          <p:cNvPr id="50" name="Picture 4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5A7DBCE-A6FA-46E7-AD74-8924420A626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89" y="1758749"/>
            <a:ext cx="1762295" cy="3184524"/>
          </a:xfrm>
          <a:prstGeom prst="rect">
            <a:avLst/>
          </a:prstGeom>
        </p:spPr>
      </p:pic>
      <p:pic>
        <p:nvPicPr>
          <p:cNvPr id="51" name="Picture 5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51C124-2754-49A1-B2C8-CB0111AF512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1" y="2760324"/>
            <a:ext cx="2187304" cy="2189603"/>
          </a:xfrm>
          <a:prstGeom prst="rect">
            <a:avLst/>
          </a:prstGeom>
        </p:spPr>
      </p:pic>
      <p:pic>
        <p:nvPicPr>
          <p:cNvPr id="52" name="Picture 5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93F6EA-C638-4992-BC6C-BE3F81D55CA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27" y="3618687"/>
            <a:ext cx="2711428" cy="1385591"/>
          </a:xfrm>
          <a:prstGeom prst="rect">
            <a:avLst/>
          </a:prstGeom>
        </p:spPr>
      </p:pic>
      <p:pic>
        <p:nvPicPr>
          <p:cNvPr id="53" name="Picture 5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8C0B788-10DE-4233-B412-1C0EAEB452E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14" y="618281"/>
            <a:ext cx="2187304" cy="2825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632C41-ADB0-48FF-A500-7DBD5C6B4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6910" y="2047977"/>
            <a:ext cx="3059714" cy="1380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657E79-C855-4B91-83E4-288116B966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0737" y="2572724"/>
            <a:ext cx="2943551" cy="1897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164235-261D-4879-96A0-9DB5967234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2492" y="3543972"/>
            <a:ext cx="3009818" cy="1589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CC15BD-494A-4663-9322-78BA763EE60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130"/>
          <a:stretch/>
        </p:blipFill>
        <p:spPr>
          <a:xfrm>
            <a:off x="19918" y="2581699"/>
            <a:ext cx="2491541" cy="18979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3B3167C-379D-4E74-8D32-472AD298BEEF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2" y="1906739"/>
            <a:ext cx="2242512" cy="3236761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8E99F2-ACEF-4C2D-ADF5-EEAC2A6F82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53265" y="535179"/>
            <a:ext cx="6440548" cy="282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9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1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0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0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0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0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0" grpId="0" uiExpand="1" build="p"/>
      <p:bldP spid="1089" grpId="0" build="p"/>
      <p:bldP spid="1091" grpId="0" build="p"/>
      <p:bldP spid="1093" grpId="0" build="p"/>
      <p:bldP spid="9" grpId="0" animBg="1"/>
      <p:bldP spid="96" grpId="0" animBg="1"/>
      <p:bldP spid="212" grpId="0" animBg="1"/>
      <p:bldP spid="2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30"/>
          <p:cNvSpPr txBox="1">
            <a:spLocks noGrp="1"/>
          </p:cNvSpPr>
          <p:nvPr>
            <p:ph type="subTitle" idx="4"/>
          </p:nvPr>
        </p:nvSpPr>
        <p:spPr>
          <a:xfrm>
            <a:off x="1538470" y="2420566"/>
            <a:ext cx="3199287" cy="120908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1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Licensed By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Securities Commission Malaysia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Capital Market Services Licenses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Secure Server Infrastructure </a:t>
            </a:r>
            <a:r>
              <a:rPr lang="en-US" sz="1100" dirty="0"/>
              <a:t>to protect data.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Two-Factor Authentication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Withdrawal Verification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Unauthorized Transfer </a:t>
            </a:r>
            <a:r>
              <a:rPr lang="en-US" sz="1100" dirty="0"/>
              <a:t>will be automatically stopped.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sz="1100" dirty="0"/>
          </a:p>
        </p:txBody>
      </p:sp>
      <p:sp>
        <p:nvSpPr>
          <p:cNvPr id="1090" name="Google Shape;1090;p30"/>
          <p:cNvSpPr txBox="1">
            <a:spLocks noGrp="1"/>
          </p:cNvSpPr>
          <p:nvPr>
            <p:ph type="subTitle" idx="2"/>
          </p:nvPr>
        </p:nvSpPr>
        <p:spPr>
          <a:xfrm>
            <a:off x="1615498" y="1142877"/>
            <a:ext cx="3096920" cy="106460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Economic Regime-Based Asset Allocation</a:t>
            </a:r>
            <a:r>
              <a:rPr lang="en-US" sz="1100" dirty="0"/>
              <a:t>.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Managing Risk </a:t>
            </a:r>
            <a:r>
              <a:rPr lang="en-US" sz="1100" dirty="0"/>
              <a:t>and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Maximizing Returns</a:t>
            </a:r>
            <a:r>
              <a:rPr lang="en-US" sz="1100" dirty="0"/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Risk Shield</a:t>
            </a:r>
            <a:r>
              <a:rPr lang="en-US" sz="1100" dirty="0"/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Stop Investing </a:t>
            </a:r>
            <a:r>
              <a:rPr lang="en-US" sz="1100" dirty="0"/>
              <a:t>in </a:t>
            </a:r>
            <a:r>
              <a:rPr lang="en-US" sz="1100" dirty="0">
                <a:solidFill>
                  <a:schemeClr val="bg2"/>
                </a:solidFill>
              </a:rPr>
              <a:t>Overvalued Assets</a:t>
            </a:r>
            <a:r>
              <a:rPr lang="en-US" sz="1100" dirty="0"/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Maximize</a:t>
            </a:r>
            <a:r>
              <a:rPr lang="en-US" sz="1100" dirty="0"/>
              <a:t> Customers’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Long-Term Returns</a:t>
            </a:r>
            <a:r>
              <a:rPr lang="en-US" sz="1100" dirty="0"/>
              <a:t>.</a:t>
            </a:r>
          </a:p>
        </p:txBody>
      </p:sp>
      <p:sp>
        <p:nvSpPr>
          <p:cNvPr id="1094" name="Google Shape;1094;p30"/>
          <p:cNvSpPr txBox="1">
            <a:spLocks noGrp="1"/>
          </p:cNvSpPr>
          <p:nvPr>
            <p:ph type="subTitle" idx="6"/>
          </p:nvPr>
        </p:nvSpPr>
        <p:spPr>
          <a:xfrm>
            <a:off x="1538470" y="4197314"/>
            <a:ext cx="3173948" cy="102121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Portfolio is qualified by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StashAway Risk Index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Measure Risk </a:t>
            </a:r>
            <a:r>
              <a:rPr lang="en-US" sz="1100" dirty="0"/>
              <a:t>When Investing.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Value-at-Risk-Metric</a:t>
            </a:r>
            <a:r>
              <a:rPr lang="en-US" sz="110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Measure Potential Loss </a:t>
            </a:r>
            <a:r>
              <a:rPr lang="en-US" sz="1100" dirty="0"/>
              <a:t>in a Year.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/>
              <a:t>99% of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Not Losing More Than Given Percentage </a:t>
            </a:r>
            <a:r>
              <a:rPr lang="en-US" sz="1100" dirty="0"/>
              <a:t>of Assets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1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1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sz="1100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F314D6A-D346-4E5F-8FF1-DD954E9FBA02}"/>
              </a:ext>
            </a:extLst>
          </p:cNvPr>
          <p:cNvSpPr txBox="1"/>
          <p:nvPr/>
        </p:nvSpPr>
        <p:spPr>
          <a:xfrm>
            <a:off x="5192794" y="1103572"/>
            <a:ext cx="31331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For Customers That Have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No Free Time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Stop Investing to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Minimize Risks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C6746333-F74D-46EA-A10C-47A223052324}"/>
              </a:ext>
            </a:extLst>
          </p:cNvPr>
          <p:cNvSpPr txBox="1"/>
          <p:nvPr/>
        </p:nvSpPr>
        <p:spPr>
          <a:xfrm>
            <a:off x="5199237" y="2641295"/>
            <a:ext cx="342808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Good For Customer With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Insecurity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Invest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Without Any Concerns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MY" sz="1100" dirty="0">
                <a:latin typeface="Quicksand" panose="020B0604020202020204" charset="0"/>
              </a:rPr>
              <a:t>Account Will Not Get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Hacked </a:t>
            </a:r>
            <a:r>
              <a:rPr lang="en-MY" sz="1100" dirty="0">
                <a:solidFill>
                  <a:schemeClr val="bg2"/>
                </a:solidFill>
                <a:latin typeface="Quicksand" panose="020B0604020202020204" charset="0"/>
              </a:rPr>
              <a:t>or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 Stolen</a:t>
            </a:r>
            <a:r>
              <a:rPr lang="en-MY" sz="1100" dirty="0">
                <a:latin typeface="Quicksand" panose="020B060402020202020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MY" sz="1100" dirty="0">
                <a:latin typeface="Quicksand" panose="020B0604020202020204" charset="0"/>
              </a:rPr>
              <a:t>Every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Transfer Records </a:t>
            </a:r>
            <a:r>
              <a:rPr lang="en-MY" sz="1100" dirty="0">
                <a:latin typeface="Quicksand" panose="020B0604020202020204" charset="0"/>
              </a:rPr>
              <a:t>Will Be Sent to The User’s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Email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6525B899-6092-40E0-B917-B52997F66BDE}"/>
              </a:ext>
            </a:extLst>
          </p:cNvPr>
          <p:cNvSpPr txBox="1"/>
          <p:nvPr/>
        </p:nvSpPr>
        <p:spPr>
          <a:xfrm>
            <a:off x="5073539" y="3866227"/>
            <a:ext cx="342808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Prevent</a:t>
            </a:r>
            <a:r>
              <a:rPr lang="en-US" sz="1100" dirty="0">
                <a:latin typeface="Quicksand" panose="020B0604020202020204" charset="0"/>
              </a:rPr>
              <a:t> New Users From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Losing Money</a:t>
            </a:r>
            <a:r>
              <a:rPr lang="en-US" sz="1100" dirty="0">
                <a:latin typeface="Quicksand" panose="020B060402020202020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Quicksand" panose="020B0604020202020204" charset="0"/>
              </a:rPr>
              <a:t>Give Users a </a:t>
            </a:r>
            <a:r>
              <a:rPr lang="en-US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Confirmation </a:t>
            </a:r>
            <a:r>
              <a:rPr lang="en-US" sz="1100" dirty="0">
                <a:latin typeface="Quicksand" panose="020B0604020202020204" charset="0"/>
              </a:rPr>
              <a:t>Before Investing.</a:t>
            </a:r>
          </a:p>
          <a:p>
            <a:pPr marL="171450" indent="-171450">
              <a:buFontTx/>
              <a:buChar char="-"/>
            </a:pPr>
            <a:r>
              <a:rPr lang="en-MY" sz="1100" dirty="0">
                <a:latin typeface="Quicksand" panose="020B0604020202020204" charset="0"/>
              </a:rPr>
              <a:t>Give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Confidence</a:t>
            </a:r>
            <a:r>
              <a:rPr lang="en-MY" sz="1100" dirty="0">
                <a:latin typeface="Quicksand" panose="020B0604020202020204" charset="0"/>
              </a:rPr>
              <a:t> When Investing.</a:t>
            </a:r>
          </a:p>
          <a:p>
            <a:pPr marL="171450" indent="-171450">
              <a:buFontTx/>
              <a:buChar char="-"/>
            </a:pPr>
            <a:r>
              <a:rPr lang="en-MY" sz="1100" dirty="0">
                <a:latin typeface="Quicksand" panose="020B0604020202020204" charset="0"/>
              </a:rPr>
              <a:t>Users </a:t>
            </a:r>
            <a:r>
              <a:rPr lang="en-MY" sz="11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Quicksand" panose="020B0604020202020204" charset="0"/>
              </a:rPr>
              <a:t>Wouldn’t Lose More Than Given Percentage </a:t>
            </a:r>
            <a:r>
              <a:rPr lang="en-MY" sz="1100" dirty="0">
                <a:latin typeface="Quicksand" panose="020B0604020202020204" charset="0"/>
              </a:rPr>
              <a:t>of Assets.</a:t>
            </a:r>
          </a:p>
        </p:txBody>
      </p:sp>
      <p:sp>
        <p:nvSpPr>
          <p:cNvPr id="1082" name="Google Shape;1082;p30"/>
          <p:cNvSpPr/>
          <p:nvPr/>
        </p:nvSpPr>
        <p:spPr>
          <a:xfrm>
            <a:off x="246365" y="620429"/>
            <a:ext cx="825300" cy="825300"/>
          </a:xfrm>
          <a:prstGeom prst="roundRect">
            <a:avLst>
              <a:gd name="adj" fmla="val 16667"/>
            </a:avLst>
          </a:prstGeom>
          <a:solidFill>
            <a:schemeClr val="accent6">
              <a:lumMod val="90000"/>
              <a:lumOff val="10000"/>
            </a:schemeClr>
          </a:solidFill>
          <a:ln w="9525" cap="flat" cmpd="sng">
            <a:solidFill>
              <a:schemeClr val="accent6">
                <a:lumMod val="25000"/>
                <a:lumOff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Part II: My take on StashAway | Financial Horse">
            <a:extLst>
              <a:ext uri="{FF2B5EF4-FFF2-40B4-BE49-F238E27FC236}">
                <a16:creationId xmlns:a16="http://schemas.microsoft.com/office/drawing/2014/main" id="{5B5919BB-9B51-421F-BEE1-0D59F3768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4" t="20068" r="33923" b="16632"/>
          <a:stretch/>
        </p:blipFill>
        <p:spPr bwMode="auto">
          <a:xfrm>
            <a:off x="415789" y="741294"/>
            <a:ext cx="486451" cy="583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83" name="Google Shape;1083;p30"/>
          <p:cNvSpPr/>
          <p:nvPr/>
        </p:nvSpPr>
        <p:spPr>
          <a:xfrm>
            <a:off x="697045" y="125395"/>
            <a:ext cx="7704000" cy="4698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84" name="Google Shape;1084;p30"/>
          <p:cNvGrpSpPr/>
          <p:nvPr/>
        </p:nvGrpSpPr>
        <p:grpSpPr>
          <a:xfrm>
            <a:off x="7639223" y="387026"/>
            <a:ext cx="636814" cy="120078"/>
            <a:chOff x="8209059" y="198000"/>
            <a:chExt cx="636814" cy="120078"/>
          </a:xfrm>
        </p:grpSpPr>
        <p:sp>
          <p:nvSpPr>
            <p:cNvPr id="1085" name="Google Shape;1085;p30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8" name="Google Shape;1088;p30"/>
          <p:cNvSpPr txBox="1">
            <a:spLocks noGrp="1"/>
          </p:cNvSpPr>
          <p:nvPr>
            <p:ph type="title"/>
          </p:nvPr>
        </p:nvSpPr>
        <p:spPr>
          <a:xfrm>
            <a:off x="1323930" y="100161"/>
            <a:ext cx="6412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Key Features to customers</a:t>
            </a:r>
            <a:endParaRPr dirty="0"/>
          </a:p>
        </p:txBody>
      </p:sp>
      <p:sp>
        <p:nvSpPr>
          <p:cNvPr id="1089" name="Google Shape;1089;p30"/>
          <p:cNvSpPr txBox="1">
            <a:spLocks noGrp="1"/>
          </p:cNvSpPr>
          <p:nvPr>
            <p:ph type="subTitle" idx="1"/>
          </p:nvPr>
        </p:nvSpPr>
        <p:spPr>
          <a:xfrm>
            <a:off x="1669146" y="777999"/>
            <a:ext cx="1323545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ERAA </a:t>
            </a:r>
            <a:endParaRPr sz="2000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91" name="Google Shape;1091;p30"/>
          <p:cNvSpPr txBox="1">
            <a:spLocks noGrp="1"/>
          </p:cNvSpPr>
          <p:nvPr>
            <p:ph type="subTitle" idx="3"/>
          </p:nvPr>
        </p:nvSpPr>
        <p:spPr>
          <a:xfrm>
            <a:off x="1628192" y="2082057"/>
            <a:ext cx="2130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Security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93" name="Google Shape;1093;p30"/>
          <p:cNvSpPr txBox="1">
            <a:spLocks noGrp="1"/>
          </p:cNvSpPr>
          <p:nvPr>
            <p:ph type="subTitle" idx="5"/>
          </p:nvPr>
        </p:nvSpPr>
        <p:spPr>
          <a:xfrm>
            <a:off x="1731811" y="3631327"/>
            <a:ext cx="1976484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Risk Index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Graphic 7" descr="Arrow Right with solid fill">
            <a:extLst>
              <a:ext uri="{FF2B5EF4-FFF2-40B4-BE49-F238E27FC236}">
                <a16:creationId xmlns:a16="http://schemas.microsoft.com/office/drawing/2014/main" id="{C925B29A-6561-40F3-BDBE-BE785D7A1692}"/>
              </a:ext>
            </a:extLst>
          </p:cNvPr>
          <p:cNvSpPr/>
          <p:nvPr/>
        </p:nvSpPr>
        <p:spPr>
          <a:xfrm>
            <a:off x="1188788" y="891963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sp>
        <p:nvSpPr>
          <p:cNvPr id="96" name="Graphic 7" descr="Arrow Right with solid fill">
            <a:extLst>
              <a:ext uri="{FF2B5EF4-FFF2-40B4-BE49-F238E27FC236}">
                <a16:creationId xmlns:a16="http://schemas.microsoft.com/office/drawing/2014/main" id="{4DF30760-0425-4F7B-B3F5-B22AD68F62ED}"/>
              </a:ext>
            </a:extLst>
          </p:cNvPr>
          <p:cNvSpPr/>
          <p:nvPr/>
        </p:nvSpPr>
        <p:spPr>
          <a:xfrm>
            <a:off x="4587146" y="885784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E54C70E-08DA-4F33-9C4A-4742E275FA02}"/>
              </a:ext>
            </a:extLst>
          </p:cNvPr>
          <p:cNvGrpSpPr/>
          <p:nvPr/>
        </p:nvGrpSpPr>
        <p:grpSpPr>
          <a:xfrm>
            <a:off x="5210252" y="795088"/>
            <a:ext cx="1725143" cy="346619"/>
            <a:chOff x="3905867" y="1228245"/>
            <a:chExt cx="2578547" cy="482619"/>
          </a:xfrm>
          <a:solidFill>
            <a:schemeClr val="accent6">
              <a:lumMod val="75000"/>
              <a:lumOff val="25000"/>
            </a:schemeClr>
          </a:solidFill>
        </p:grpSpPr>
        <p:pic>
          <p:nvPicPr>
            <p:cNvPr id="161" name="Picture 160" descr="Star with solid fill">
              <a:extLst>
                <a:ext uri="{FF2B5EF4-FFF2-40B4-BE49-F238E27FC236}">
                  <a16:creationId xmlns:a16="http://schemas.microsoft.com/office/drawing/2014/main" id="{5F24DD91-43B1-4986-8D88-468D573FC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05867" y="1236515"/>
              <a:ext cx="497217" cy="474349"/>
            </a:xfrm>
            <a:prstGeom prst="rect">
              <a:avLst/>
            </a:prstGeom>
          </p:spPr>
        </p:pic>
        <p:pic>
          <p:nvPicPr>
            <p:cNvPr id="162" name="Picture 161" descr="Star with solid fill">
              <a:extLst>
                <a:ext uri="{FF2B5EF4-FFF2-40B4-BE49-F238E27FC236}">
                  <a16:creationId xmlns:a16="http://schemas.microsoft.com/office/drawing/2014/main" id="{520401D4-BAE5-48B1-AC28-7CFBC23E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29179" y="1228246"/>
              <a:ext cx="497217" cy="474348"/>
            </a:xfrm>
            <a:prstGeom prst="rect">
              <a:avLst/>
            </a:prstGeom>
          </p:spPr>
        </p:pic>
        <p:pic>
          <p:nvPicPr>
            <p:cNvPr id="163" name="Picture 162" descr="Star with solid fill">
              <a:extLst>
                <a:ext uri="{FF2B5EF4-FFF2-40B4-BE49-F238E27FC236}">
                  <a16:creationId xmlns:a16="http://schemas.microsoft.com/office/drawing/2014/main" id="{0AD0BA85-B934-40D9-B36B-1986FD2BF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52491" y="1228245"/>
              <a:ext cx="497217" cy="474349"/>
            </a:xfrm>
            <a:prstGeom prst="rect">
              <a:avLst/>
            </a:prstGeom>
          </p:spPr>
        </p:pic>
        <p:pic>
          <p:nvPicPr>
            <p:cNvPr id="164" name="Picture 163" descr="Star with solid fill">
              <a:extLst>
                <a:ext uri="{FF2B5EF4-FFF2-40B4-BE49-F238E27FC236}">
                  <a16:creationId xmlns:a16="http://schemas.microsoft.com/office/drawing/2014/main" id="{0A851C22-5450-4CF4-96FE-13763AEA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74280" y="1228245"/>
              <a:ext cx="497217" cy="474349"/>
            </a:xfrm>
            <a:prstGeom prst="rect">
              <a:avLst/>
            </a:prstGeom>
          </p:spPr>
        </p:pic>
        <p:pic>
          <p:nvPicPr>
            <p:cNvPr id="165" name="Picture 164" descr="Star outline">
              <a:extLst>
                <a:ext uri="{FF2B5EF4-FFF2-40B4-BE49-F238E27FC236}">
                  <a16:creationId xmlns:a16="http://schemas.microsoft.com/office/drawing/2014/main" id="{5C0A4E11-2A40-42AF-ABAA-5432B831F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987196" y="1233830"/>
              <a:ext cx="497218" cy="463179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9884CF4-53EA-47CD-BEBD-E7EF7E6F3E22}"/>
              </a:ext>
            </a:extLst>
          </p:cNvPr>
          <p:cNvCxnSpPr>
            <a:cxnSpLocks/>
            <a:stCxn id="1026" idx="2"/>
            <a:endCxn id="1091" idx="1"/>
          </p:cNvCxnSpPr>
          <p:nvPr/>
        </p:nvCxnSpPr>
        <p:spPr>
          <a:xfrm rot="16200000" flipH="1">
            <a:off x="647556" y="1336321"/>
            <a:ext cx="992094" cy="969177"/>
          </a:xfrm>
          <a:prstGeom prst="curvedConnector2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E041888C-D84B-43DA-B8AF-F365E43D5C3C}"/>
              </a:ext>
            </a:extLst>
          </p:cNvPr>
          <p:cNvGrpSpPr/>
          <p:nvPr/>
        </p:nvGrpSpPr>
        <p:grpSpPr>
          <a:xfrm>
            <a:off x="5205769" y="2257490"/>
            <a:ext cx="1804360" cy="383805"/>
            <a:chOff x="3905867" y="1228245"/>
            <a:chExt cx="2578547" cy="482619"/>
          </a:xfrm>
          <a:solidFill>
            <a:schemeClr val="accent6">
              <a:lumMod val="75000"/>
              <a:lumOff val="25000"/>
            </a:schemeClr>
          </a:solidFill>
        </p:grpSpPr>
        <p:pic>
          <p:nvPicPr>
            <p:cNvPr id="207" name="Picture 160" descr="Star with solid fill">
              <a:extLst>
                <a:ext uri="{FF2B5EF4-FFF2-40B4-BE49-F238E27FC236}">
                  <a16:creationId xmlns:a16="http://schemas.microsoft.com/office/drawing/2014/main" id="{C4F30100-2290-41D5-A8B8-7E118C01B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05867" y="1236515"/>
              <a:ext cx="497217" cy="474349"/>
            </a:xfrm>
            <a:prstGeom prst="rect">
              <a:avLst/>
            </a:prstGeom>
          </p:spPr>
        </p:pic>
        <p:pic>
          <p:nvPicPr>
            <p:cNvPr id="208" name="Picture 161" descr="Star with solid fill">
              <a:extLst>
                <a:ext uri="{FF2B5EF4-FFF2-40B4-BE49-F238E27FC236}">
                  <a16:creationId xmlns:a16="http://schemas.microsoft.com/office/drawing/2014/main" id="{C434E258-3B93-4CB2-85DE-F741BE65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29179" y="1228246"/>
              <a:ext cx="497217" cy="474348"/>
            </a:xfrm>
            <a:prstGeom prst="rect">
              <a:avLst/>
            </a:prstGeom>
          </p:spPr>
        </p:pic>
        <p:pic>
          <p:nvPicPr>
            <p:cNvPr id="209" name="Picture 162" descr="Star with solid fill">
              <a:extLst>
                <a:ext uri="{FF2B5EF4-FFF2-40B4-BE49-F238E27FC236}">
                  <a16:creationId xmlns:a16="http://schemas.microsoft.com/office/drawing/2014/main" id="{4F4284E2-EE73-4FBC-9BC3-4D2F3B1A5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52491" y="1228245"/>
              <a:ext cx="497217" cy="474349"/>
            </a:xfrm>
            <a:prstGeom prst="rect">
              <a:avLst/>
            </a:prstGeom>
          </p:spPr>
        </p:pic>
        <p:pic>
          <p:nvPicPr>
            <p:cNvPr id="210" name="Picture 163" descr="Star with solid fill">
              <a:extLst>
                <a:ext uri="{FF2B5EF4-FFF2-40B4-BE49-F238E27FC236}">
                  <a16:creationId xmlns:a16="http://schemas.microsoft.com/office/drawing/2014/main" id="{E7600754-6C13-4B6B-AF71-7C8D38DA8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74280" y="1228245"/>
              <a:ext cx="497217" cy="474349"/>
            </a:xfrm>
            <a:prstGeom prst="rect">
              <a:avLst/>
            </a:prstGeom>
          </p:spPr>
        </p:pic>
        <p:pic>
          <p:nvPicPr>
            <p:cNvPr id="211" name="Picture 164" descr="Star with solid fill">
              <a:extLst>
                <a:ext uri="{FF2B5EF4-FFF2-40B4-BE49-F238E27FC236}">
                  <a16:creationId xmlns:a16="http://schemas.microsoft.com/office/drawing/2014/main" id="{242B4E9E-8B24-467E-A125-7DF3FF84A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987197" y="1246664"/>
              <a:ext cx="497217" cy="437510"/>
            </a:xfrm>
            <a:prstGeom prst="rect">
              <a:avLst/>
            </a:prstGeom>
          </p:spPr>
        </p:pic>
      </p:grpSp>
      <p:sp>
        <p:nvSpPr>
          <p:cNvPr id="212" name="Graphic 7" descr="Arrow Right with solid fill">
            <a:extLst>
              <a:ext uri="{FF2B5EF4-FFF2-40B4-BE49-F238E27FC236}">
                <a16:creationId xmlns:a16="http://schemas.microsoft.com/office/drawing/2014/main" id="{7AE57C4D-6F97-44D2-9422-3D33C2D873CD}"/>
              </a:ext>
            </a:extLst>
          </p:cNvPr>
          <p:cNvSpPr/>
          <p:nvPr/>
        </p:nvSpPr>
        <p:spPr>
          <a:xfrm>
            <a:off x="4588809" y="2318318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517A86F-6DB7-4C2F-AF0A-7BF128E3D06D}"/>
              </a:ext>
            </a:extLst>
          </p:cNvPr>
          <p:cNvCxnSpPr>
            <a:cxnSpLocks/>
            <a:endCxn id="1093" idx="1"/>
          </p:cNvCxnSpPr>
          <p:nvPr/>
        </p:nvCxnSpPr>
        <p:spPr>
          <a:xfrm rot="16200000" flipH="1">
            <a:off x="-152309" y="1982106"/>
            <a:ext cx="2420499" cy="1347741"/>
          </a:xfrm>
          <a:prstGeom prst="curvedConnector2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9FF1077B-B4E9-4EDE-BB75-8617538C2283}"/>
              </a:ext>
            </a:extLst>
          </p:cNvPr>
          <p:cNvGrpSpPr/>
          <p:nvPr/>
        </p:nvGrpSpPr>
        <p:grpSpPr>
          <a:xfrm>
            <a:off x="5203984" y="3544433"/>
            <a:ext cx="1799613" cy="370134"/>
            <a:chOff x="3905867" y="1228245"/>
            <a:chExt cx="2578547" cy="482619"/>
          </a:xfrm>
          <a:solidFill>
            <a:schemeClr val="accent6">
              <a:lumMod val="75000"/>
              <a:lumOff val="25000"/>
            </a:schemeClr>
          </a:solidFill>
        </p:grpSpPr>
        <p:pic>
          <p:nvPicPr>
            <p:cNvPr id="238" name="Picture 160" descr="Star with solid fill">
              <a:extLst>
                <a:ext uri="{FF2B5EF4-FFF2-40B4-BE49-F238E27FC236}">
                  <a16:creationId xmlns:a16="http://schemas.microsoft.com/office/drawing/2014/main" id="{E4376CD7-6AB1-488A-B697-1078653A1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05867" y="1236515"/>
              <a:ext cx="497217" cy="474349"/>
            </a:xfrm>
            <a:prstGeom prst="rect">
              <a:avLst/>
            </a:prstGeom>
          </p:spPr>
        </p:pic>
        <p:pic>
          <p:nvPicPr>
            <p:cNvPr id="239" name="Picture 161" descr="Star with solid fill">
              <a:extLst>
                <a:ext uri="{FF2B5EF4-FFF2-40B4-BE49-F238E27FC236}">
                  <a16:creationId xmlns:a16="http://schemas.microsoft.com/office/drawing/2014/main" id="{19431F9F-B481-4AE2-A062-595DA3FFC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29179" y="1228246"/>
              <a:ext cx="497217" cy="474348"/>
            </a:xfrm>
            <a:prstGeom prst="rect">
              <a:avLst/>
            </a:prstGeom>
          </p:spPr>
        </p:pic>
        <p:pic>
          <p:nvPicPr>
            <p:cNvPr id="240" name="Picture 162" descr="Star with solid fill">
              <a:extLst>
                <a:ext uri="{FF2B5EF4-FFF2-40B4-BE49-F238E27FC236}">
                  <a16:creationId xmlns:a16="http://schemas.microsoft.com/office/drawing/2014/main" id="{B4774C18-8907-4B99-94A7-56042D4CC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52491" y="1228245"/>
              <a:ext cx="497217" cy="474349"/>
            </a:xfrm>
            <a:prstGeom prst="rect">
              <a:avLst/>
            </a:prstGeom>
          </p:spPr>
        </p:pic>
        <p:pic>
          <p:nvPicPr>
            <p:cNvPr id="241" name="Picture 163" descr="Star with solid fill">
              <a:extLst>
                <a:ext uri="{FF2B5EF4-FFF2-40B4-BE49-F238E27FC236}">
                  <a16:creationId xmlns:a16="http://schemas.microsoft.com/office/drawing/2014/main" id="{D251C999-4FBD-4ADD-80A4-A8BCB184C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74280" y="1228245"/>
              <a:ext cx="497217" cy="474349"/>
            </a:xfrm>
            <a:prstGeom prst="rect">
              <a:avLst/>
            </a:prstGeom>
          </p:spPr>
        </p:pic>
        <p:pic>
          <p:nvPicPr>
            <p:cNvPr id="242" name="Picture 164" descr="Star with solid fill">
              <a:extLst>
                <a:ext uri="{FF2B5EF4-FFF2-40B4-BE49-F238E27FC236}">
                  <a16:creationId xmlns:a16="http://schemas.microsoft.com/office/drawing/2014/main" id="{1AD74533-1A5D-4C79-8F03-C2E303BCA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987198" y="1239182"/>
              <a:ext cx="497216" cy="452475"/>
            </a:xfrm>
            <a:prstGeom prst="rect">
              <a:avLst/>
            </a:prstGeom>
          </p:spPr>
        </p:pic>
      </p:grpSp>
      <p:sp>
        <p:nvSpPr>
          <p:cNvPr id="243" name="Graphic 7" descr="Arrow Right with solid fill">
            <a:extLst>
              <a:ext uri="{FF2B5EF4-FFF2-40B4-BE49-F238E27FC236}">
                <a16:creationId xmlns:a16="http://schemas.microsoft.com/office/drawing/2014/main" id="{EC77E470-84C6-4E88-89C8-BA1D9E01FF4E}"/>
              </a:ext>
            </a:extLst>
          </p:cNvPr>
          <p:cNvSpPr/>
          <p:nvPr/>
        </p:nvSpPr>
        <p:spPr>
          <a:xfrm>
            <a:off x="4549045" y="3641773"/>
            <a:ext cx="462901" cy="192378"/>
          </a:xfrm>
          <a:custGeom>
            <a:avLst/>
            <a:gdLst>
              <a:gd name="connsiteX0" fmla="*/ 15789 w 462901"/>
              <a:gd name="connsiteY0" fmla="*/ 113255 h 192378"/>
              <a:gd name="connsiteX1" fmla="*/ 409246 w 462901"/>
              <a:gd name="connsiteY1" fmla="*/ 113255 h 192378"/>
              <a:gd name="connsiteX2" fmla="*/ 362431 w 462901"/>
              <a:gd name="connsiteY2" fmla="*/ 163654 h 192378"/>
              <a:gd name="connsiteX3" fmla="*/ 362431 w 462901"/>
              <a:gd name="connsiteY3" fmla="*/ 187450 h 192378"/>
              <a:gd name="connsiteX4" fmla="*/ 384536 w 462901"/>
              <a:gd name="connsiteY4" fmla="*/ 187450 h 192378"/>
              <a:gd name="connsiteX5" fmla="*/ 458165 w 462901"/>
              <a:gd name="connsiteY5" fmla="*/ 108162 h 192378"/>
              <a:gd name="connsiteX6" fmla="*/ 458692 w 462901"/>
              <a:gd name="connsiteY6" fmla="*/ 84932 h 192378"/>
              <a:gd name="connsiteX7" fmla="*/ 458165 w 462901"/>
              <a:gd name="connsiteY7" fmla="*/ 84365 h 192378"/>
              <a:gd name="connsiteX8" fmla="*/ 384520 w 462901"/>
              <a:gd name="connsiteY8" fmla="*/ 5099 h 192378"/>
              <a:gd name="connsiteX9" fmla="*/ 362942 w 462901"/>
              <a:gd name="connsiteY9" fmla="*/ 4533 h 192378"/>
              <a:gd name="connsiteX10" fmla="*/ 362415 w 462901"/>
              <a:gd name="connsiteY10" fmla="*/ 5099 h 192378"/>
              <a:gd name="connsiteX11" fmla="*/ 361889 w 462901"/>
              <a:gd name="connsiteY11" fmla="*/ 28330 h 192378"/>
              <a:gd name="connsiteX12" fmla="*/ 362415 w 462901"/>
              <a:gd name="connsiteY12" fmla="*/ 28896 h 192378"/>
              <a:gd name="connsiteX13" fmla="*/ 409230 w 462901"/>
              <a:gd name="connsiteY13" fmla="*/ 79322 h 192378"/>
              <a:gd name="connsiteX14" fmla="*/ 15789 w 462901"/>
              <a:gd name="connsiteY14" fmla="*/ 79322 h 192378"/>
              <a:gd name="connsiteX15" fmla="*/ 0 w 462901"/>
              <a:gd name="connsiteY15" fmla="*/ 96320 h 192378"/>
              <a:gd name="connsiteX16" fmla="*/ 15789 w 462901"/>
              <a:gd name="connsiteY16" fmla="*/ 113318 h 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901" h="192378">
                <a:moveTo>
                  <a:pt x="15789" y="113255"/>
                </a:moveTo>
                <a:lnTo>
                  <a:pt x="409246" y="113255"/>
                </a:lnTo>
                <a:lnTo>
                  <a:pt x="362431" y="163654"/>
                </a:lnTo>
                <a:cubicBezTo>
                  <a:pt x="356327" y="170225"/>
                  <a:pt x="356327" y="180879"/>
                  <a:pt x="362431" y="187450"/>
                </a:cubicBezTo>
                <a:cubicBezTo>
                  <a:pt x="368535" y="194022"/>
                  <a:pt x="378432" y="194022"/>
                  <a:pt x="384536" y="187450"/>
                </a:cubicBezTo>
                <a:lnTo>
                  <a:pt x="458165" y="108162"/>
                </a:lnTo>
                <a:cubicBezTo>
                  <a:pt x="464269" y="101903"/>
                  <a:pt x="464505" y="91503"/>
                  <a:pt x="458692" y="84932"/>
                </a:cubicBezTo>
                <a:cubicBezTo>
                  <a:pt x="458520" y="84739"/>
                  <a:pt x="458345" y="84549"/>
                  <a:pt x="458165" y="84365"/>
                </a:cubicBezTo>
                <a:lnTo>
                  <a:pt x="384520" y="5099"/>
                </a:lnTo>
                <a:cubicBezTo>
                  <a:pt x="378707" y="-1472"/>
                  <a:pt x="369046" y="-1726"/>
                  <a:pt x="362942" y="4533"/>
                </a:cubicBezTo>
                <a:cubicBezTo>
                  <a:pt x="362762" y="4717"/>
                  <a:pt x="362587" y="4906"/>
                  <a:pt x="362415" y="5099"/>
                </a:cubicBezTo>
                <a:cubicBezTo>
                  <a:pt x="356311" y="11358"/>
                  <a:pt x="356076" y="21758"/>
                  <a:pt x="361889" y="28330"/>
                </a:cubicBezTo>
                <a:cubicBezTo>
                  <a:pt x="362060" y="28523"/>
                  <a:pt x="362236" y="28712"/>
                  <a:pt x="362415" y="28896"/>
                </a:cubicBezTo>
                <a:lnTo>
                  <a:pt x="409230" y="79322"/>
                </a:lnTo>
                <a:lnTo>
                  <a:pt x="15789" y="79322"/>
                </a:lnTo>
                <a:cubicBezTo>
                  <a:pt x="7069" y="79322"/>
                  <a:pt x="0" y="86932"/>
                  <a:pt x="0" y="96320"/>
                </a:cubicBezTo>
                <a:cubicBezTo>
                  <a:pt x="0" y="105708"/>
                  <a:pt x="7069" y="113318"/>
                  <a:pt x="15789" y="113318"/>
                </a:cubicBezTo>
                <a:close/>
              </a:path>
            </a:pathLst>
          </a:custGeom>
          <a:solidFill>
            <a:schemeClr val="accent6">
              <a:lumMod val="75000"/>
              <a:lumOff val="25000"/>
            </a:schemeClr>
          </a:solidFill>
          <a:ln w="5259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MY" sz="1000" dirty="0"/>
          </a:p>
        </p:txBody>
      </p:sp>
      <p:pic>
        <p:nvPicPr>
          <p:cNvPr id="51" name="Picture 50" descr="StashAway's ERAA® (Economic Regime-based Asset Allocation)">
            <a:extLst>
              <a:ext uri="{FF2B5EF4-FFF2-40B4-BE49-F238E27FC236}">
                <a16:creationId xmlns:a16="http://schemas.microsoft.com/office/drawing/2014/main" id="{E566A329-5908-4604-B174-89EE7C0B06D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65" y="2214115"/>
            <a:ext cx="4407080" cy="1871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ADC18-DFB0-4BDF-900C-4927A79353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1626" y="3897035"/>
            <a:ext cx="4601217" cy="11431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6E2D40-3A4F-496D-B90E-61A5471BF09C}"/>
              </a:ext>
            </a:extLst>
          </p:cNvPr>
          <p:cNvPicPr/>
          <p:nvPr/>
        </p:nvPicPr>
        <p:blipFill rotWithShape="1">
          <a:blip r:embed="rId10"/>
          <a:srcRect t="6954"/>
          <a:stretch/>
        </p:blipFill>
        <p:spPr bwMode="auto">
          <a:xfrm>
            <a:off x="1128978" y="761626"/>
            <a:ext cx="3491608" cy="1348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9E635E2-0F34-4523-8D58-7B893600D5D1}"/>
              </a:ext>
            </a:extLst>
          </p:cNvPr>
          <p:cNvPicPr/>
          <p:nvPr/>
        </p:nvPicPr>
        <p:blipFill rotWithShape="1">
          <a:blip r:embed="rId11"/>
          <a:srcRect t="4804"/>
          <a:stretch/>
        </p:blipFill>
        <p:spPr bwMode="auto">
          <a:xfrm>
            <a:off x="4587146" y="757042"/>
            <a:ext cx="3517955" cy="13597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09C729F-1B76-4D20-99FD-19497C67FE2B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4638791" y="2090852"/>
            <a:ext cx="3846195" cy="14859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9F6851E-3A9F-4FDB-AE8A-7BDC6CEB0EDA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493688" y="3760426"/>
            <a:ext cx="3852631" cy="12584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A02315-F37F-4522-8568-1AD9071BD4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12212"/>
            <a:ext cx="9144000" cy="3008277"/>
          </a:xfrm>
          <a:prstGeom prst="rect">
            <a:avLst/>
          </a:prstGeom>
        </p:spPr>
      </p:pic>
      <p:pic>
        <p:nvPicPr>
          <p:cNvPr id="59" name="Picture 58" descr="Introducing, Higher-risk Portfolios">
            <a:extLst>
              <a:ext uri="{FF2B5EF4-FFF2-40B4-BE49-F238E27FC236}">
                <a16:creationId xmlns:a16="http://schemas.microsoft.com/office/drawing/2014/main" id="{10E0E97A-6C64-4F6D-A3C2-A09AD3F5B7DB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279" y="605587"/>
            <a:ext cx="1514092" cy="295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Introducing, Higher-risk Portfolios">
            <a:extLst>
              <a:ext uri="{FF2B5EF4-FFF2-40B4-BE49-F238E27FC236}">
                <a16:creationId xmlns:a16="http://schemas.microsoft.com/office/drawing/2014/main" id="{56EAC2C3-AC01-49F9-9877-FCE192678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01" y="614394"/>
            <a:ext cx="1490319" cy="29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Introducing, Higher-risk Portfolios">
            <a:extLst>
              <a:ext uri="{FF2B5EF4-FFF2-40B4-BE49-F238E27FC236}">
                <a16:creationId xmlns:a16="http://schemas.microsoft.com/office/drawing/2014/main" id="{B525E4FE-393D-4867-A3AF-793714559A30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70" y="633354"/>
            <a:ext cx="3638298" cy="2907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40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0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0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10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0" grpId="0" uiExpand="1" build="p"/>
      <p:bldP spid="1089" grpId="0" build="p"/>
      <p:bldP spid="1091" grpId="0" build="p"/>
      <p:bldP spid="1093" grpId="0" build="p"/>
      <p:bldP spid="9" grpId="0" animBg="1"/>
      <p:bldP spid="96" grpId="0" animBg="1"/>
      <p:bldP spid="212" grpId="0" animBg="1"/>
      <p:bldP spid="2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4"/>
          <p:cNvSpPr/>
          <p:nvPr/>
        </p:nvSpPr>
        <p:spPr>
          <a:xfrm>
            <a:off x="790426" y="227697"/>
            <a:ext cx="7704000" cy="46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4"/>
          <p:cNvSpPr txBox="1">
            <a:spLocks noGrp="1"/>
          </p:cNvSpPr>
          <p:nvPr>
            <p:ph type="title"/>
          </p:nvPr>
        </p:nvSpPr>
        <p:spPr>
          <a:xfrm>
            <a:off x="725202" y="211596"/>
            <a:ext cx="7703999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2"/>
                </a:solidFill>
                <a:latin typeface="Bebas Neue"/>
                <a:ea typeface="Bebas Neue"/>
                <a:cs typeface="Bebas Neue"/>
                <a:sym typeface="Bebas Neue"/>
              </a:rPr>
              <a:t>Investigate </a:t>
            </a:r>
            <a:r>
              <a:rPr lang="en-US" sz="2800" dirty="0" err="1">
                <a:solidFill>
                  <a:schemeClr val="bg2"/>
                </a:solidFill>
                <a:latin typeface="Bebas Neue"/>
                <a:ea typeface="Bebas Neue"/>
                <a:cs typeface="Bebas Neue"/>
                <a:sym typeface="Bebas Neue"/>
              </a:rPr>
              <a:t>Stashaway’s</a:t>
            </a:r>
            <a:r>
              <a:rPr lang="en-US" sz="2800" dirty="0">
                <a:solidFill>
                  <a:schemeClr val="bg2"/>
                </a:solidFill>
                <a:latin typeface="Bebas Neue"/>
                <a:ea typeface="Bebas Neue"/>
                <a:cs typeface="Bebas Neue"/>
                <a:sym typeface="Bebas Neue"/>
              </a:rPr>
              <a:t> brand representation</a:t>
            </a:r>
          </a:p>
        </p:txBody>
      </p:sp>
      <p:sp>
        <p:nvSpPr>
          <p:cNvPr id="697" name="Google Shape;697;p24"/>
          <p:cNvSpPr txBox="1">
            <a:spLocks noGrp="1"/>
          </p:cNvSpPr>
          <p:nvPr>
            <p:ph type="body" idx="1"/>
          </p:nvPr>
        </p:nvSpPr>
        <p:spPr>
          <a:xfrm>
            <a:off x="1111930" y="784296"/>
            <a:ext cx="3026977" cy="158290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1. Innovation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Quicksand"/>
              <a:buChar char="●"/>
            </a:pPr>
            <a:r>
              <a:rPr lang="en-US" dirty="0"/>
              <a:t>enables wealth management through </a:t>
            </a:r>
            <a:r>
              <a:rPr lang="en-US" b="1" dirty="0">
                <a:solidFill>
                  <a:srgbClr val="F99AAA"/>
                </a:solidFill>
              </a:rPr>
              <a:t>seamless digital experience</a:t>
            </a:r>
            <a:r>
              <a:rPr lang="en-US" dirty="0"/>
              <a:t>, driven by algorithm &amp; data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Quicksand"/>
              <a:buChar char="●"/>
            </a:pPr>
            <a:r>
              <a:rPr lang="en-US" b="1" dirty="0">
                <a:solidFill>
                  <a:srgbClr val="F99AAA"/>
                </a:solidFill>
              </a:rPr>
              <a:t>intelligent investing</a:t>
            </a:r>
            <a:endParaRPr lang="en-US" dirty="0"/>
          </a:p>
        </p:txBody>
      </p:sp>
      <p:grpSp>
        <p:nvGrpSpPr>
          <p:cNvPr id="698" name="Google Shape;698;p24"/>
          <p:cNvGrpSpPr/>
          <p:nvPr/>
        </p:nvGrpSpPr>
        <p:grpSpPr>
          <a:xfrm>
            <a:off x="7607894" y="437907"/>
            <a:ext cx="636814" cy="120078"/>
            <a:chOff x="8209059" y="198000"/>
            <a:chExt cx="636814" cy="120078"/>
          </a:xfrm>
        </p:grpSpPr>
        <p:sp>
          <p:nvSpPr>
            <p:cNvPr id="699" name="Google Shape;699;p24"/>
            <p:cNvSpPr/>
            <p:nvPr/>
          </p:nvSpPr>
          <p:spPr>
            <a:xfrm>
              <a:off x="8466925" y="198000"/>
              <a:ext cx="121068" cy="120078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29"/>
                  </a:cubicBezTo>
                  <a:cubicBezTo>
                    <a:pt x="1" y="2357"/>
                    <a:pt x="678" y="3033"/>
                    <a:pt x="1530" y="3033"/>
                  </a:cubicBezTo>
                  <a:cubicBezTo>
                    <a:pt x="2357" y="3033"/>
                    <a:pt x="3059" y="2357"/>
                    <a:pt x="3059" y="1529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8725834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8209059" y="198000"/>
              <a:ext cx="120039" cy="120078"/>
            </a:xfrm>
            <a:custGeom>
              <a:avLst/>
              <a:gdLst/>
              <a:ahLst/>
              <a:cxnLst/>
              <a:rect l="l" t="t" r="r" b="b"/>
              <a:pathLst>
                <a:path w="3033" h="3034" extrusionOk="0">
                  <a:moveTo>
                    <a:pt x="1504" y="1"/>
                  </a:moveTo>
                  <a:cubicBezTo>
                    <a:pt x="677" y="1"/>
                    <a:pt x="0" y="677"/>
                    <a:pt x="0" y="1529"/>
                  </a:cubicBezTo>
                  <a:cubicBezTo>
                    <a:pt x="0" y="2357"/>
                    <a:pt x="677" y="3033"/>
                    <a:pt x="1504" y="3033"/>
                  </a:cubicBezTo>
                  <a:cubicBezTo>
                    <a:pt x="2356" y="3033"/>
                    <a:pt x="3033" y="2357"/>
                    <a:pt x="3033" y="1529"/>
                  </a:cubicBezTo>
                  <a:cubicBezTo>
                    <a:pt x="3033" y="677"/>
                    <a:pt x="2356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697;p24">
            <a:extLst>
              <a:ext uri="{FF2B5EF4-FFF2-40B4-BE49-F238E27FC236}">
                <a16:creationId xmlns:a16="http://schemas.microsoft.com/office/drawing/2014/main" id="{D02BE02A-B420-45E9-A1D1-A4A6E0EEEFA6}"/>
              </a:ext>
            </a:extLst>
          </p:cNvPr>
          <p:cNvSpPr txBox="1">
            <a:spLocks/>
          </p:cNvSpPr>
          <p:nvPr/>
        </p:nvSpPr>
        <p:spPr>
          <a:xfrm>
            <a:off x="4899317" y="800397"/>
            <a:ext cx="3026977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2. Cost Efficiency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>
              <a:buFont typeface="Quicksand"/>
              <a:buChar char="●"/>
            </a:pPr>
            <a:r>
              <a:rPr lang="en-US" dirty="0"/>
              <a:t>brands itself as a platform for </a:t>
            </a:r>
            <a:r>
              <a:rPr lang="en-US" b="1" dirty="0">
                <a:solidFill>
                  <a:srgbClr val="F99AAA"/>
                </a:solidFill>
              </a:rPr>
              <a:t>personal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F99AAA"/>
                </a:solidFill>
              </a:rPr>
              <a:t>low cost investing</a:t>
            </a:r>
          </a:p>
          <a:p>
            <a:pPr>
              <a:buFont typeface="Quicksand"/>
              <a:buChar char="●"/>
            </a:pPr>
            <a:r>
              <a:rPr lang="en-US" b="1" dirty="0">
                <a:solidFill>
                  <a:srgbClr val="F99AAA"/>
                </a:solidFill>
              </a:rPr>
              <a:t>cost efficient trading</a:t>
            </a:r>
            <a:endParaRPr lang="en-US" dirty="0"/>
          </a:p>
          <a:p>
            <a:pPr>
              <a:buFont typeface="Quicksand"/>
              <a:buChar char="●"/>
            </a:pPr>
            <a:r>
              <a:rPr lang="en-US" dirty="0"/>
              <a:t>ensuring </a:t>
            </a:r>
            <a:r>
              <a:rPr lang="en-US" b="1" dirty="0">
                <a:solidFill>
                  <a:srgbClr val="F99AAA"/>
                </a:solidFill>
              </a:rPr>
              <a:t>competitive</a:t>
            </a:r>
            <a:r>
              <a:rPr lang="en-US" dirty="0"/>
              <a:t> and </a:t>
            </a:r>
            <a:r>
              <a:rPr lang="en-US" b="1" dirty="0">
                <a:solidFill>
                  <a:srgbClr val="F99AAA"/>
                </a:solidFill>
              </a:rPr>
              <a:t>minimal</a:t>
            </a:r>
            <a:r>
              <a:rPr lang="en-US" dirty="0"/>
              <a:t> fees</a:t>
            </a:r>
          </a:p>
        </p:txBody>
      </p:sp>
      <p:sp>
        <p:nvSpPr>
          <p:cNvPr id="14" name="Google Shape;697;p24">
            <a:extLst>
              <a:ext uri="{FF2B5EF4-FFF2-40B4-BE49-F238E27FC236}">
                <a16:creationId xmlns:a16="http://schemas.microsoft.com/office/drawing/2014/main" id="{A37374F9-61B5-4FF4-88B5-CCC1EBAFFAC9}"/>
              </a:ext>
            </a:extLst>
          </p:cNvPr>
          <p:cNvSpPr txBox="1">
            <a:spLocks/>
          </p:cNvSpPr>
          <p:nvPr/>
        </p:nvSpPr>
        <p:spPr>
          <a:xfrm>
            <a:off x="1111930" y="2712559"/>
            <a:ext cx="3026977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3. Transparent &amp; Secure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>
              <a:buFont typeface="Quicksand"/>
              <a:buChar char="●"/>
            </a:pPr>
            <a:r>
              <a:rPr lang="en-US" dirty="0"/>
              <a:t>No </a:t>
            </a:r>
            <a:r>
              <a:rPr lang="en-US" b="1" dirty="0">
                <a:solidFill>
                  <a:srgbClr val="F99AAA"/>
                </a:solidFill>
              </a:rPr>
              <a:t>hidden</a:t>
            </a:r>
            <a:r>
              <a:rPr lang="en-US" dirty="0"/>
              <a:t> fees</a:t>
            </a:r>
          </a:p>
          <a:p>
            <a:pPr>
              <a:buFont typeface="Quicksand"/>
              <a:buChar char="●"/>
            </a:pPr>
            <a:r>
              <a:rPr lang="en-US" dirty="0"/>
              <a:t>Secure systems supported by Amazon Web Services for </a:t>
            </a:r>
            <a:r>
              <a:rPr lang="en-US" b="1" dirty="0">
                <a:solidFill>
                  <a:srgbClr val="F99AAA"/>
                </a:solidFill>
              </a:rPr>
              <a:t>data </a:t>
            </a:r>
            <a:r>
              <a:rPr lang="en-US" b="1" dirty="0" err="1">
                <a:solidFill>
                  <a:srgbClr val="F99AAA"/>
                </a:solidFill>
              </a:rPr>
              <a:t>privary</a:t>
            </a:r>
            <a:r>
              <a:rPr lang="en-US" b="1" dirty="0">
                <a:solidFill>
                  <a:srgbClr val="F99AAA"/>
                </a:solidFill>
              </a:rPr>
              <a:t> &amp; regulation</a:t>
            </a:r>
          </a:p>
          <a:p>
            <a:pPr>
              <a:buFont typeface="Quicksand"/>
              <a:buChar char="●"/>
            </a:pPr>
            <a:r>
              <a:rPr lang="en-US" dirty="0"/>
              <a:t>Customer funds </a:t>
            </a:r>
            <a:r>
              <a:rPr lang="en-US" b="1" dirty="0" err="1">
                <a:solidFill>
                  <a:srgbClr val="F99AAA"/>
                </a:solidFill>
              </a:rPr>
              <a:t>seperated</a:t>
            </a:r>
            <a:r>
              <a:rPr lang="en-US" b="1" dirty="0">
                <a:solidFill>
                  <a:srgbClr val="F99AAA"/>
                </a:solidFill>
              </a:rPr>
              <a:t> </a:t>
            </a:r>
            <a:r>
              <a:rPr lang="en-US" dirty="0"/>
              <a:t>from company</a:t>
            </a:r>
          </a:p>
        </p:txBody>
      </p:sp>
      <p:sp>
        <p:nvSpPr>
          <p:cNvPr id="20" name="Google Shape;697;p24">
            <a:extLst>
              <a:ext uri="{FF2B5EF4-FFF2-40B4-BE49-F238E27FC236}">
                <a16:creationId xmlns:a16="http://schemas.microsoft.com/office/drawing/2014/main" id="{0DDF9678-9945-457C-9423-C22D9182F58E}"/>
              </a:ext>
            </a:extLst>
          </p:cNvPr>
          <p:cNvSpPr txBox="1">
            <a:spLocks/>
          </p:cNvSpPr>
          <p:nvPr/>
        </p:nvSpPr>
        <p:spPr>
          <a:xfrm>
            <a:off x="4899316" y="2952547"/>
            <a:ext cx="3026977" cy="158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4. Flexibility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en-US" dirty="0"/>
          </a:p>
          <a:p>
            <a:pPr>
              <a:buFont typeface="Quicksand"/>
              <a:buChar char="●"/>
            </a:pPr>
            <a:r>
              <a:rPr lang="en-US" b="1" dirty="0">
                <a:solidFill>
                  <a:srgbClr val="F99AAA"/>
                </a:solidFill>
              </a:rPr>
              <a:t>low </a:t>
            </a:r>
            <a:r>
              <a:rPr lang="en-US" dirty="0"/>
              <a:t>barrier to entry ( no account opening fees, no minimum investment amount)</a:t>
            </a:r>
          </a:p>
          <a:p>
            <a:pPr>
              <a:buFont typeface="Quicksand"/>
              <a:buChar char="●"/>
            </a:pPr>
            <a:r>
              <a:rPr lang="en-US" b="1" dirty="0">
                <a:solidFill>
                  <a:srgbClr val="F99AAA"/>
                </a:solidFill>
              </a:rPr>
              <a:t>low</a:t>
            </a:r>
            <a:r>
              <a:rPr lang="en-US" dirty="0"/>
              <a:t> barriers to exit ( withdraw anytime without charges and close their accounts)</a:t>
            </a:r>
          </a:p>
          <a:p>
            <a:pPr>
              <a:buFont typeface="Quicksand"/>
              <a:buChar char="●"/>
            </a:pPr>
            <a:r>
              <a:rPr lang="en-US" b="1" dirty="0">
                <a:solidFill>
                  <a:srgbClr val="F99AAA"/>
                </a:solidFill>
              </a:rPr>
              <a:t>lenient policies </a:t>
            </a:r>
            <a:r>
              <a:rPr lang="en-US" dirty="0"/>
              <a:t>that alleviate burden </a:t>
            </a:r>
          </a:p>
          <a:p>
            <a:pPr>
              <a:buFont typeface="Quicksand"/>
              <a:buChar char="●"/>
            </a:pPr>
            <a:endParaRPr lang="en-US" dirty="0"/>
          </a:p>
        </p:txBody>
      </p:sp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62C57D6-421C-4A30-B56E-0FAFF97CEB2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6" b="10961"/>
          <a:stretch/>
        </p:blipFill>
        <p:spPr bwMode="auto">
          <a:xfrm>
            <a:off x="4112354" y="807702"/>
            <a:ext cx="2171700" cy="39604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65D7A9-9DFC-42BD-B04D-1F2A6BEDB78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54" y="786422"/>
            <a:ext cx="2819400" cy="3168015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201CA2-0008-4393-BADC-AB14459C3F26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"/>
          <a:stretch/>
        </p:blipFill>
        <p:spPr bwMode="auto">
          <a:xfrm>
            <a:off x="4482891" y="3275925"/>
            <a:ext cx="1622425" cy="1252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6D2F00-05AA-4A91-864D-907A2B5693C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92" y="3275925"/>
            <a:ext cx="1734516" cy="1259525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FC8EFF3-6A1F-41D1-B7FA-39CFA2E18AEA}"/>
              </a:ext>
            </a:extLst>
          </p:cNvPr>
          <p:cNvPicPr/>
          <p:nvPr/>
        </p:nvPicPr>
        <p:blipFill rotWithShape="1">
          <a:blip r:embed="rId7"/>
          <a:srcRect r="24661"/>
          <a:stretch/>
        </p:blipFill>
        <p:spPr bwMode="auto">
          <a:xfrm>
            <a:off x="1160904" y="677301"/>
            <a:ext cx="3143250" cy="1997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7A1469F-D461-402F-A5B1-1E5B1C84B224}"/>
              </a:ext>
            </a:extLst>
          </p:cNvPr>
          <p:cNvPicPr/>
          <p:nvPr/>
        </p:nvPicPr>
        <p:blipFill rotWithShape="1">
          <a:blip r:embed="rId8"/>
          <a:srcRect l="55639" t="66968" r="21278" b="17170"/>
          <a:stretch/>
        </p:blipFill>
        <p:spPr>
          <a:xfrm>
            <a:off x="4462757" y="768195"/>
            <a:ext cx="3569313" cy="14227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BD9A02-4254-4773-88DB-8BF977F43390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6" b="203"/>
          <a:stretch/>
        </p:blipFill>
        <p:spPr bwMode="auto">
          <a:xfrm>
            <a:off x="1143988" y="828890"/>
            <a:ext cx="1695450" cy="1377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A2FD7E-9ABB-4561-A6AB-2CDAEF422158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"/>
          <a:stretch/>
        </p:blipFill>
        <p:spPr bwMode="auto">
          <a:xfrm>
            <a:off x="2980780" y="730647"/>
            <a:ext cx="1642110" cy="1443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FD5BB1-8CAF-49CB-8524-AF49CC8B437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39" t="46023" r="23480" b="32147"/>
          <a:stretch/>
        </p:blipFill>
        <p:spPr>
          <a:xfrm>
            <a:off x="1155561" y="2327796"/>
            <a:ext cx="3025622" cy="1967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" grpId="0" uiExpand="1" build="p"/>
      <p:bldP spid="10" grpId="0" uiExpand="1" build="p"/>
      <p:bldP spid="14" grpId="0" uiExpand="1" build="p"/>
      <p:bldP spid="20" grpId="0" uiExpand="1" build="p"/>
    </p:bldLst>
  </p:timing>
</p:sld>
</file>

<file path=ppt/theme/theme1.xml><?xml version="1.0" encoding="utf-8"?>
<a:theme xmlns:a="http://schemas.openxmlformats.org/drawingml/2006/main" name="International Programmers Day by Slidesgo">
  <a:themeElements>
    <a:clrScheme name="Simple Light">
      <a:dk1>
        <a:srgbClr val="FFFFFF"/>
      </a:dk1>
      <a:lt1>
        <a:srgbClr val="FFFFFF"/>
      </a:lt1>
      <a:dk2>
        <a:srgbClr val="011635"/>
      </a:dk2>
      <a:lt2>
        <a:srgbClr val="F99AAA"/>
      </a:lt2>
      <a:accent1>
        <a:srgbClr val="F9CAD2"/>
      </a:accent1>
      <a:accent2>
        <a:srgbClr val="F4DC90"/>
      </a:accent2>
      <a:accent3>
        <a:srgbClr val="00CFBE"/>
      </a:accent3>
      <a:accent4>
        <a:srgbClr val="8791FF"/>
      </a:accent4>
      <a:accent5>
        <a:srgbClr val="5863E0"/>
      </a:accent5>
      <a:accent6>
        <a:srgbClr val="011635"/>
      </a:accent6>
      <a:hlink>
        <a:srgbClr val="8492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3686</Words>
  <Application>Microsoft Office PowerPoint</Application>
  <PresentationFormat>On-screen Show (16:9)</PresentationFormat>
  <Paragraphs>656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Roboto Condensed Light</vt:lpstr>
      <vt:lpstr>Arial</vt:lpstr>
      <vt:lpstr>Bebas Neue</vt:lpstr>
      <vt:lpstr>Quicksand</vt:lpstr>
      <vt:lpstr>Bahnschrift SemiBold</vt:lpstr>
      <vt:lpstr>Livvic</vt:lpstr>
      <vt:lpstr>Symbol</vt:lpstr>
      <vt:lpstr>International Programmers Day by Slidesgo</vt:lpstr>
      <vt:lpstr>Capstone PROject  gtp 1&amp;2</vt:lpstr>
      <vt:lpstr>THE HUSTLERS</vt:lpstr>
      <vt:lpstr>AGenda</vt:lpstr>
      <vt:lpstr>Objectives – gtp 1</vt:lpstr>
      <vt:lpstr>Key benefits to customers</vt:lpstr>
      <vt:lpstr>Key benefits to customers</vt:lpstr>
      <vt:lpstr>Key Features to customers</vt:lpstr>
      <vt:lpstr>Key Features to customers</vt:lpstr>
      <vt:lpstr>Investigate Stashaway’s brand representation</vt:lpstr>
      <vt:lpstr>Investigate Stashaway’s brand representation</vt:lpstr>
      <vt:lpstr>Identify Stashaway’s augmented products</vt:lpstr>
      <vt:lpstr>Identify Stashaway’s augmented products</vt:lpstr>
      <vt:lpstr>3.</vt:lpstr>
      <vt:lpstr>Recommendation</vt:lpstr>
      <vt:lpstr>Objectives - GTP 2</vt:lpstr>
      <vt:lpstr> Home</vt:lpstr>
      <vt:lpstr> Home</vt:lpstr>
      <vt:lpstr> Home</vt:lpstr>
      <vt:lpstr> Home</vt:lpstr>
      <vt:lpstr> Performance</vt:lpstr>
      <vt:lpstr> Academy</vt:lpstr>
      <vt:lpstr> Transactions</vt:lpstr>
      <vt:lpstr> More</vt:lpstr>
      <vt:lpstr> Transactions</vt:lpstr>
      <vt:lpstr>PowerPoint Presentation</vt:lpstr>
      <vt:lpstr>PowerPoint Presentation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PROGRAMMERS DAY</dc:title>
  <dc:creator>Reena</dc:creator>
  <cp:lastModifiedBy>Isabelle Sim</cp:lastModifiedBy>
  <cp:revision>90</cp:revision>
  <dcterms:modified xsi:type="dcterms:W3CDTF">2021-06-29T19:50:17Z</dcterms:modified>
</cp:coreProperties>
</file>